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5" r:id="rId6"/>
    <p:sldId id="267" r:id="rId7"/>
    <p:sldId id="286" r:id="rId8"/>
    <p:sldId id="280" r:id="rId9"/>
    <p:sldId id="282" r:id="rId10"/>
    <p:sldId id="283" r:id="rId11"/>
    <p:sldId id="284" r:id="rId12"/>
    <p:sldId id="285" r:id="rId13"/>
    <p:sldId id="281" r:id="rId14"/>
    <p:sldId id="272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339A"/>
    <a:srgbClr val="002776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254" y="60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8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HK" altLang="en-US" noProof="0" dirty="0">
              <a:latin typeface="+mn-e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668" y="1340768"/>
            <a:ext cx="5976664" cy="3024336"/>
          </a:xfrm>
        </p:spPr>
        <p:txBody>
          <a:bodyPr>
            <a:normAutofit/>
          </a:bodyPr>
          <a:lstStyle/>
          <a:p>
            <a:r>
              <a:rPr lang="en-US" altLang="zh-HK" sz="5400" dirty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W12" pitchFamily="81" charset="-120"/>
                <a:ea typeface="華康海報體W12" pitchFamily="81" charset="-120"/>
              </a:rPr>
              <a:t>20</a:t>
            </a:r>
            <a:r>
              <a:rPr lang="en-US" altLang="zh-TW" sz="5400" dirty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W12" pitchFamily="81" charset="-120"/>
                <a:ea typeface="華康海報體W12" pitchFamily="81" charset="-120"/>
              </a:rPr>
              <a:t>24</a:t>
            </a:r>
            <a:r>
              <a:rPr lang="zh-TW" altLang="en-US" sz="5400" dirty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W12" pitchFamily="81" charset="-120"/>
                <a:ea typeface="華康海報體W12" pitchFamily="81" charset="-120"/>
              </a:rPr>
              <a:t> </a:t>
            </a:r>
            <a:br>
              <a:rPr lang="en-US" altLang="zh-TW" sz="5400" dirty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W12" pitchFamily="81" charset="-120"/>
                <a:ea typeface="華康海報體W12" pitchFamily="81" charset="-120"/>
              </a:rPr>
            </a:br>
            <a:r>
              <a:rPr lang="zh-TW" altLang="en-US" sz="5400" dirty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W12" pitchFamily="81" charset="-120"/>
                <a:ea typeface="華康海報體W12" pitchFamily="81" charset="-120"/>
              </a:rPr>
              <a:t>我是</a:t>
            </a:r>
            <a:r>
              <a:rPr lang="zh-TW" altLang="en-US" sz="8000" dirty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W12" pitchFamily="81" charset="-120"/>
                <a:ea typeface="華康海報體W12" pitchFamily="81" charset="-120"/>
              </a:rPr>
              <a:t>剪報</a:t>
            </a:r>
            <a:r>
              <a:rPr lang="zh-TW" altLang="en-US" sz="5400" dirty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W12" pitchFamily="81" charset="-120"/>
                <a:ea typeface="華康海報體W12" pitchFamily="81" charset="-120"/>
              </a:rPr>
              <a:t>高手</a:t>
            </a:r>
            <a:endParaRPr lang="zh-HK" altLang="en-US" sz="5400" dirty="0">
              <a:solidFill>
                <a:schemeClr val="tx2">
                  <a:lumMod val="75000"/>
                  <a:lumOff val="25000"/>
                </a:schemeClr>
              </a:solidFill>
              <a:latin typeface="華康海報體W12" pitchFamily="81" charset="-120"/>
              <a:ea typeface="華康海報體W12" pitchFamily="81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2952328" cy="4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764704"/>
            <a:ext cx="51237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764704"/>
            <a:ext cx="3096344" cy="452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群組 6"/>
          <p:cNvGrpSpPr/>
          <p:nvPr/>
        </p:nvGrpSpPr>
        <p:grpSpPr>
          <a:xfrm>
            <a:off x="-180528" y="2450936"/>
            <a:ext cx="2952328" cy="2448456"/>
            <a:chOff x="179512" y="2871435"/>
            <a:chExt cx="2851517" cy="1781701"/>
          </a:xfrm>
        </p:grpSpPr>
        <p:sp>
          <p:nvSpPr>
            <p:cNvPr id="8" name="橢圓形圖說文字 7"/>
            <p:cNvSpPr/>
            <p:nvPr/>
          </p:nvSpPr>
          <p:spPr>
            <a:xfrm>
              <a:off x="179512" y="2871435"/>
              <a:ext cx="2851517" cy="1781701"/>
            </a:xfrm>
            <a:prstGeom prst="wedgeEllipseCallout">
              <a:avLst>
                <a:gd name="adj1" fmla="val -27829"/>
                <a:gd name="adj2" fmla="val 59799"/>
              </a:avLst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94771" y="3101592"/>
              <a:ext cx="1983769" cy="1321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/>
                <a:t>1.</a:t>
              </a:r>
              <a:r>
                <a:rPr lang="zh-TW" altLang="en-US" sz="2800" dirty="0"/>
                <a:t>報紙名稱</a:t>
              </a:r>
              <a:endParaRPr lang="en-US" altLang="zh-TW" sz="2800" dirty="0"/>
            </a:p>
            <a:p>
              <a:r>
                <a:rPr lang="en-US" altLang="zh-TW" sz="2800" dirty="0"/>
                <a:t>2.</a:t>
              </a:r>
              <a:r>
                <a:rPr lang="zh-TW" altLang="en-US" sz="2800" dirty="0"/>
                <a:t>日期</a:t>
              </a:r>
              <a:endParaRPr lang="en-US" altLang="zh-TW" sz="2800" dirty="0"/>
            </a:p>
            <a:p>
              <a:r>
                <a:rPr lang="en-US" altLang="zh-TW" sz="2800" dirty="0"/>
                <a:t>3.</a:t>
              </a:r>
              <a:r>
                <a:rPr lang="zh-TW" altLang="en-US" sz="2800" dirty="0"/>
                <a:t>第</a:t>
              </a:r>
              <a:r>
                <a:rPr lang="en-US" altLang="zh-TW" sz="2800" dirty="0"/>
                <a:t>(</a:t>
              </a:r>
              <a:r>
                <a:rPr lang="zh-TW" altLang="en-US" sz="2800" dirty="0"/>
                <a:t>   </a:t>
              </a:r>
              <a:r>
                <a:rPr lang="en-US" altLang="zh-TW" sz="2800" dirty="0"/>
                <a:t>)</a:t>
              </a:r>
              <a:r>
                <a:rPr lang="zh-TW" altLang="en-US" sz="2800" dirty="0"/>
                <a:t>版</a:t>
              </a:r>
              <a:endParaRPr lang="en-US" altLang="zh-TW" sz="2800" dirty="0"/>
            </a:p>
            <a:p>
              <a:r>
                <a:rPr lang="en-US" altLang="zh-TW" sz="2800" dirty="0"/>
                <a:t>4.</a:t>
              </a:r>
              <a:r>
                <a:rPr lang="zh-TW" altLang="en-US" sz="2800" dirty="0"/>
                <a:t>標題</a:t>
              </a:r>
              <a:endParaRPr lang="en-US" altLang="zh-TW" sz="2800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6012160" y="2450936"/>
            <a:ext cx="2880320" cy="2262480"/>
            <a:chOff x="352331" y="2871435"/>
            <a:chExt cx="2592288" cy="1781701"/>
          </a:xfrm>
        </p:grpSpPr>
        <p:sp>
          <p:nvSpPr>
            <p:cNvPr id="12" name="橢圓形圖說文字 11"/>
            <p:cNvSpPr/>
            <p:nvPr/>
          </p:nvSpPr>
          <p:spPr>
            <a:xfrm>
              <a:off x="352331" y="2871435"/>
              <a:ext cx="2592288" cy="1781701"/>
            </a:xfrm>
            <a:prstGeom prst="wedgeEllipseCallout">
              <a:avLst>
                <a:gd name="adj1" fmla="val -27829"/>
                <a:gd name="adj2" fmla="val 59799"/>
              </a:avLst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38436" y="3348582"/>
              <a:ext cx="2420078" cy="81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2800" dirty="0"/>
                <a:t>紅筆</a:t>
              </a:r>
              <a:r>
                <a:rPr lang="zh-TW" altLang="en-US" sz="28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：</a:t>
              </a:r>
              <a:r>
                <a:rPr lang="zh-TW" altLang="en-US" sz="2800" dirty="0"/>
                <a:t>優美句子</a:t>
              </a:r>
              <a:endParaRPr lang="en-US" altLang="zh-TW" sz="2800" dirty="0"/>
            </a:p>
            <a:p>
              <a:pPr>
                <a:spcBef>
                  <a:spcPts val="600"/>
                </a:spcBef>
              </a:pPr>
              <a:r>
                <a:rPr lang="zh-TW" altLang="en-US" sz="2800" dirty="0"/>
                <a:t>螢光筆</a:t>
              </a:r>
              <a:r>
                <a:rPr lang="zh-TW" altLang="en-US" sz="280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：成語</a:t>
              </a:r>
              <a:endParaRPr lang="zh-TW" altLang="en-US" sz="28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F4230765-C566-4C23-95F3-D98CAC39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8"/>
            <a:ext cx="4154404" cy="64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24992" y="552197"/>
            <a:ext cx="3898776" cy="1066385"/>
          </a:xfrm>
        </p:spPr>
        <p:txBody>
          <a:bodyPr/>
          <a:lstStyle/>
          <a:p>
            <a:r>
              <a:rPr lang="zh-TW" altLang="en-US" dirty="0"/>
              <a:t>讀報心得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071798" y="1587687"/>
            <a:ext cx="3934576" cy="3682626"/>
          </a:xfrm>
        </p:spPr>
        <p:txBody>
          <a:bodyPr>
            <a:normAutofit/>
          </a:bodyPr>
          <a:lstStyle/>
          <a:p>
            <a:r>
              <a:rPr lang="zh-TW" altLang="en-US" dirty="0"/>
              <a:t>這篇內容共有</a:t>
            </a:r>
            <a:r>
              <a:rPr lang="en-US" altLang="zh-TW" dirty="0"/>
              <a:t>(</a:t>
            </a:r>
            <a:r>
              <a:rPr lang="zh-TW" altLang="en-US" dirty="0"/>
              <a:t>   </a:t>
            </a:r>
            <a:r>
              <a:rPr lang="en-US" altLang="zh-TW" dirty="0"/>
              <a:t>)</a:t>
            </a:r>
            <a:r>
              <a:rPr lang="zh-TW" altLang="en-US" dirty="0"/>
              <a:t>段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主要在敘述</a:t>
            </a:r>
            <a:r>
              <a:rPr lang="en-US" altLang="zh-TW" dirty="0"/>
              <a:t>……</a:t>
            </a:r>
            <a:r>
              <a:rPr lang="zh-TW" altLang="en-US" dirty="0"/>
              <a:t> </a:t>
            </a:r>
            <a:endParaRPr lang="en-US" altLang="zh-TW" sz="3000" dirty="0"/>
          </a:p>
          <a:p>
            <a:r>
              <a:rPr lang="zh-TW" altLang="en-US" dirty="0"/>
              <a:t>看了這篇文章後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/>
              <a:t>我想說</a:t>
            </a:r>
            <a:r>
              <a:rPr lang="en-US" altLang="zh-TW" dirty="0"/>
              <a:t>……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/>
              <a:t>加上插圖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更加分喔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！</a:t>
            </a:r>
            <a:endParaRPr lang="en-US" altLang="zh-TW" dirty="0"/>
          </a:p>
          <a:p>
            <a:pPr marL="0" indent="0">
              <a:buNone/>
            </a:pPr>
            <a:endParaRPr lang="en-US" altLang="zh-TW" sz="3000" dirty="0"/>
          </a:p>
        </p:txBody>
      </p:sp>
      <p:pic>
        <p:nvPicPr>
          <p:cNvPr id="9218" name="Picture 2" descr="J:\編輯部資料交換區\奕伶\娃\z06拷貝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4703427"/>
            <a:ext cx="1656184" cy="2154573"/>
          </a:xfrm>
          <a:prstGeom prst="rect">
            <a:avLst/>
          </a:prstGeom>
          <a:noFill/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6660233" y="3645024"/>
            <a:ext cx="1728192" cy="1186534"/>
          </a:xfrm>
          <a:prstGeom prst="cloudCallout">
            <a:avLst>
              <a:gd name="adj1" fmla="val -41045"/>
              <a:gd name="adj2" fmla="val 66576"/>
            </a:avLst>
          </a:prstGeom>
          <a:solidFill>
            <a:srgbClr val="FF9999"/>
          </a:solidFill>
          <a:ln w="9525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　</a:t>
            </a:r>
            <a:r>
              <a:rPr lang="zh-TW" altLang="en-US" sz="1600" dirty="0">
                <a:latin typeface="Adobe 繁黑體 Std B" pitchFamily="34" charset="-120"/>
                <a:ea typeface="Adobe 繁黑體 Std B" pitchFamily="34" charset="-120"/>
              </a:rPr>
              <a:t>趕快動手剪報呵！</a:t>
            </a:r>
            <a:endParaRPr lang="zh-TW" altLang="zh-TW" sz="16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6877"/>
          <a:stretch>
            <a:fillRect/>
          </a:stretch>
        </p:blipFill>
        <p:spPr bwMode="auto">
          <a:xfrm>
            <a:off x="1259632" y="1196752"/>
            <a:ext cx="6696744" cy="40261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8" name="橢圓形圖說文字 17"/>
          <p:cNvSpPr/>
          <p:nvPr/>
        </p:nvSpPr>
        <p:spPr>
          <a:xfrm>
            <a:off x="6695728" y="2924944"/>
            <a:ext cx="2448272" cy="2088232"/>
          </a:xfrm>
          <a:prstGeom prst="wedgeEllipseCallou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altLang="zh-TW" sz="2400" b="1" dirty="0"/>
          </a:p>
          <a:p>
            <a:pPr>
              <a:buNone/>
            </a:pPr>
            <a:r>
              <a:rPr lang="zh-TW" altLang="en-US" sz="2400" b="1" dirty="0"/>
              <a:t>別忘了，剪</a:t>
            </a:r>
            <a:endParaRPr lang="en-US" altLang="zh-TW" sz="2400" b="1" dirty="0"/>
          </a:p>
          <a:p>
            <a:pPr>
              <a:buNone/>
            </a:pPr>
            <a:r>
              <a:rPr lang="zh-TW" altLang="en-US" sz="2400" b="1" dirty="0"/>
              <a:t>報前要先資料來源寫來呵！</a:t>
            </a:r>
          </a:p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403648" y="476672"/>
            <a:ext cx="1368152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Adobe 繁黑體 Std B" pitchFamily="34" charset="-120"/>
                <a:ea typeface="Adobe 繁黑體 Std B" pitchFamily="34" charset="-120"/>
              </a:rPr>
              <a:t>↓日期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932040" y="2204864"/>
            <a:ext cx="1368152" cy="553998"/>
          </a:xfrm>
          <a:prstGeom prst="rect">
            <a:avLst/>
          </a:prstGeom>
          <a:solidFill>
            <a:srgbClr val="FFCC99">
              <a:alpha val="50000"/>
            </a:srgbClr>
          </a:solidFill>
          <a:ln w="38100" cmpd="sng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Adobe 繁黑體 Std B" pitchFamily="34" charset="-120"/>
                <a:ea typeface="Adobe 繁黑體 Std B" pitchFamily="34" charset="-120"/>
              </a:rPr>
              <a:t>↑</a:t>
            </a:r>
            <a:r>
              <a:rPr lang="zh-TW" altLang="en-US" sz="3000">
                <a:latin typeface="Adobe 繁黑體 Std B" pitchFamily="34" charset="-120"/>
                <a:ea typeface="Adobe 繁黑體 Std B" pitchFamily="34" charset="-120"/>
              </a:rPr>
              <a:t>標題</a:t>
            </a:r>
            <a:endParaRPr lang="zh-TW" altLang="en-US" sz="3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95936" y="548680"/>
            <a:ext cx="1368152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Adobe 繁黑體 Std B" pitchFamily="34" charset="-120"/>
                <a:ea typeface="Adobe 繁黑體 Std B" pitchFamily="34" charset="-120"/>
              </a:rPr>
              <a:t>↓報別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444208" y="476672"/>
            <a:ext cx="1512168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Adobe 繁黑體 Std B" pitchFamily="34" charset="-120"/>
                <a:ea typeface="Adobe 繁黑體 Std B" pitchFamily="34" charset="-120"/>
              </a:rPr>
              <a:t>↓版序</a:t>
            </a:r>
            <a:endParaRPr lang="en-US" altLang="zh-TW" sz="3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60232" y="1124744"/>
            <a:ext cx="1368152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995936" y="1124744"/>
            <a:ext cx="1368152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115616" y="1124744"/>
            <a:ext cx="1944216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形圖說文字 18"/>
          <p:cNvSpPr/>
          <p:nvPr/>
        </p:nvSpPr>
        <p:spPr>
          <a:xfrm>
            <a:off x="395536" y="2852936"/>
            <a:ext cx="2592288" cy="2088232"/>
          </a:xfrm>
          <a:prstGeom prst="wedgeEllipseCallout">
            <a:avLst/>
          </a:prstGeom>
          <a:solidFill>
            <a:srgbClr val="33CCFF"/>
          </a:solidFill>
          <a:ln>
            <a:solidFill>
              <a:srgbClr val="33C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找一找，</a:t>
            </a:r>
            <a:r>
              <a:rPr lang="zh-TW" altLang="en-US" sz="2800" b="1" dirty="0"/>
              <a:t>報別、版序、日期和標題</a:t>
            </a:r>
            <a:r>
              <a:rPr lang="zh-TW" altLang="en-US" sz="2400" b="1" dirty="0"/>
              <a:t>在哪裡？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  <p:bldP spid="4" grpId="0" animBg="1"/>
      <p:bldP spid="11" grpId="0"/>
      <p:bldP spid="12" grpId="0"/>
      <p:bldP spid="13" grpId="0" animBg="1"/>
      <p:bldP spid="14" grpId="0" animBg="1"/>
      <p:bldP spid="15" grpId="0" animBg="1"/>
      <p:bldP spid="19" grpId="0" animBg="1"/>
      <p:bldP spid="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zh-TW" altLang="en-US" dirty="0"/>
              <a:t>文字說明要多少字？</a:t>
            </a:r>
          </a:p>
        </p:txBody>
      </p:sp>
      <p:pic>
        <p:nvPicPr>
          <p:cNvPr id="8195" name="Picture 3" descr="D:\Profiles\mdna0313\桌面\讀報教育\1-3 活動\2015剪報高手\05.報版\作品掃描+拍照\國小高年級\優選──臺北市敦化國小許安妤\h0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616" y="980728"/>
            <a:ext cx="3258319" cy="2299242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115616" y="3284984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↑許安妤</a:t>
            </a:r>
            <a:r>
              <a:rPr lang="en-US" altLang="zh-TW" sz="1200" dirty="0">
                <a:latin typeface="Adobe 繁黑體 Std B" pitchFamily="34" charset="-120"/>
                <a:ea typeface="Adobe 繁黑體 Std B" pitchFamily="34" charset="-120"/>
              </a:rPr>
              <a:t>‧</a:t>
            </a:r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臺北市敦化國小高年級</a:t>
            </a:r>
          </a:p>
        </p:txBody>
      </p:sp>
      <p:pic>
        <p:nvPicPr>
          <p:cNvPr id="8196" name="Picture 4" descr="D:\Profiles\mdna0313\桌面\讀報教育\1-3 活動\2015剪報高手\05.報版\作品掃描+拍照\國中組\優選──臺中市新民高中國中部陳芊妤\a2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4008" y="980728"/>
            <a:ext cx="3157622" cy="2283637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5076056" y="3356992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↑陳芊妤</a:t>
            </a:r>
            <a:r>
              <a:rPr lang="en-US" altLang="zh-TW" sz="1200" dirty="0">
                <a:latin typeface="Adobe 繁黑體 Std B" pitchFamily="34" charset="-120"/>
                <a:ea typeface="Adobe 繁黑體 Std B" pitchFamily="34" charset="-120"/>
              </a:rPr>
              <a:t>‧</a:t>
            </a:r>
            <a:r>
              <a:rPr lang="zh-TW" altLang="en-US" sz="1200" dirty="0">
                <a:latin typeface="Adobe 繁黑體 Std B" pitchFamily="34" charset="-120"/>
                <a:ea typeface="Adobe 繁黑體 Std B" pitchFamily="34" charset="-120"/>
              </a:rPr>
              <a:t>臺中市新民高中國中部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39552" y="3573016"/>
            <a:ext cx="1944216" cy="1584176"/>
            <a:chOff x="611560" y="2204864"/>
            <a:chExt cx="3024336" cy="2448272"/>
          </a:xfrm>
        </p:grpSpPr>
        <p:sp>
          <p:nvSpPr>
            <p:cNvPr id="9" name="橢圓形圖說文字 8"/>
            <p:cNvSpPr/>
            <p:nvPr/>
          </p:nvSpPr>
          <p:spPr>
            <a:xfrm>
              <a:off x="611560" y="2204864"/>
              <a:ext cx="3024336" cy="2448272"/>
            </a:xfrm>
            <a:prstGeom prst="wedgeEllipseCallou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11560" y="2650004"/>
              <a:ext cx="3024336" cy="1609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/>
                <a:t>中學生</a:t>
              </a:r>
              <a:endParaRPr lang="en-US" altLang="zh-TW" sz="3200" dirty="0"/>
            </a:p>
            <a:p>
              <a:pPr algn="ctr"/>
              <a:r>
                <a:rPr lang="zh-TW" altLang="en-US" sz="2400" dirty="0"/>
                <a:t>約</a:t>
              </a:r>
              <a:r>
                <a:rPr lang="en-US" altLang="zh-TW" sz="2400" dirty="0"/>
                <a:t>400</a:t>
              </a:r>
              <a:r>
                <a:rPr lang="zh-TW" altLang="en-US" sz="2400" dirty="0"/>
                <a:t>字以上</a:t>
              </a:r>
              <a:endParaRPr lang="zh-TW" altLang="en-US" sz="2400" b="1" dirty="0"/>
            </a:p>
            <a:p>
              <a:endParaRPr lang="zh-TW" altLang="en-US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2987824" y="3501008"/>
            <a:ext cx="2647353" cy="1584176"/>
            <a:chOff x="240150" y="1890983"/>
            <a:chExt cx="3684620" cy="2762153"/>
          </a:xfrm>
        </p:grpSpPr>
        <p:sp>
          <p:nvSpPr>
            <p:cNvPr id="13" name="橢圓形圖說文字 12"/>
            <p:cNvSpPr/>
            <p:nvPr/>
          </p:nvSpPr>
          <p:spPr>
            <a:xfrm>
              <a:off x="240150" y="1890983"/>
              <a:ext cx="3607980" cy="2762153"/>
            </a:xfrm>
            <a:prstGeom prst="wedgeEllipseCallout">
              <a:avLst>
                <a:gd name="adj1" fmla="val 11051"/>
                <a:gd name="adj2" fmla="val 61516"/>
              </a:avLst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40372" y="2393193"/>
              <a:ext cx="3584398" cy="214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/>
                <a:t>國小中年級</a:t>
              </a:r>
              <a:endParaRPr lang="en-US" altLang="zh-TW" sz="3200" b="1" dirty="0"/>
            </a:p>
            <a:p>
              <a:pPr algn="ctr"/>
              <a:r>
                <a:rPr lang="zh-TW" altLang="en-US" sz="2400" dirty="0"/>
                <a:t>約</a:t>
              </a:r>
              <a:r>
                <a:rPr lang="en-US" altLang="zh-TW" sz="2400" dirty="0"/>
                <a:t>200</a:t>
              </a:r>
              <a:r>
                <a:rPr lang="zh-TW" altLang="en-US" sz="2400" dirty="0"/>
                <a:t>字以上</a:t>
              </a:r>
              <a:br>
                <a:rPr lang="en-US" altLang="zh-TW" sz="3200" dirty="0"/>
              </a:br>
              <a:endParaRPr lang="zh-TW" altLang="en-US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6012160" y="3789040"/>
            <a:ext cx="2376264" cy="1512168"/>
            <a:chOff x="-60515" y="2016535"/>
            <a:chExt cx="3696410" cy="2636601"/>
          </a:xfrm>
        </p:grpSpPr>
        <p:sp>
          <p:nvSpPr>
            <p:cNvPr id="17" name="橢圓形圖說文字 16"/>
            <p:cNvSpPr/>
            <p:nvPr/>
          </p:nvSpPr>
          <p:spPr>
            <a:xfrm>
              <a:off x="-60515" y="2016535"/>
              <a:ext cx="3696410" cy="2636601"/>
            </a:xfrm>
            <a:prstGeom prst="wedgeEllipseCallout">
              <a:avLst>
                <a:gd name="adj1" fmla="val 17098"/>
                <a:gd name="adj2" fmla="val 59261"/>
              </a:avLst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1497" y="2675685"/>
              <a:ext cx="3584398" cy="1609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/>
                <a:t>國小高年級</a:t>
              </a:r>
              <a:r>
                <a:rPr lang="zh-TW" altLang="en-US" sz="2400" dirty="0"/>
                <a:t>約</a:t>
              </a:r>
              <a:r>
                <a:rPr lang="en-US" altLang="zh-TW" sz="2400" dirty="0"/>
                <a:t>300</a:t>
              </a:r>
              <a:r>
                <a:rPr lang="zh-TW" altLang="en-US" sz="2400" dirty="0"/>
                <a:t>字以上</a:t>
              </a:r>
              <a:br>
                <a:rPr lang="en-US" altLang="zh-TW" sz="3200" dirty="0"/>
              </a:b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r>
              <a:rPr lang="zh-TW" altLang="en-US" dirty="0"/>
              <a:t>看看別人怎麼做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5328592" cy="77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/>
          <p:nvPr/>
        </p:nvGrpSpPr>
        <p:grpSpPr>
          <a:xfrm>
            <a:off x="6780594" y="2924944"/>
            <a:ext cx="2363406" cy="1799175"/>
            <a:chOff x="516519" y="2204864"/>
            <a:chExt cx="3119377" cy="2448272"/>
          </a:xfrm>
        </p:grpSpPr>
        <p:sp>
          <p:nvSpPr>
            <p:cNvPr id="9" name="橢圓形圖說文字 8"/>
            <p:cNvSpPr/>
            <p:nvPr/>
          </p:nvSpPr>
          <p:spPr>
            <a:xfrm>
              <a:off x="611560" y="2204864"/>
              <a:ext cx="3024336" cy="2448272"/>
            </a:xfrm>
            <a:prstGeom prst="wedgeEllipseCallout">
              <a:avLst>
                <a:gd name="adj1" fmla="val -29125"/>
                <a:gd name="adj2" fmla="val 51939"/>
              </a:avLst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16519" y="2596811"/>
              <a:ext cx="3024336" cy="1382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/>
                <a:t>只要</a:t>
              </a:r>
              <a:endParaRPr lang="en-US" altLang="zh-TW" sz="2400" dirty="0"/>
            </a:p>
            <a:p>
              <a:pPr algn="ctr"/>
              <a:r>
                <a:rPr lang="en-US" altLang="zh-TW" sz="3600" dirty="0">
                  <a:latin typeface="華康布丁體W7" pitchFamily="81" charset="-120"/>
                  <a:ea typeface="華康布丁體W7" pitchFamily="81" charset="-120"/>
                </a:rPr>
                <a:t>6</a:t>
              </a:r>
              <a:r>
                <a:rPr lang="zh-TW" altLang="en-US" sz="3600" dirty="0">
                  <a:latin typeface="華康布丁體W7" pitchFamily="81" charset="-120"/>
                  <a:ea typeface="華康布丁體W7" pitchFamily="81" charset="-120"/>
                </a:rPr>
                <a:t>步驟</a:t>
              </a:r>
              <a:r>
                <a:rPr lang="zh-TW" altLang="en-US" sz="2400" dirty="0"/>
                <a:t>呵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328592" cy="77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13411" b="81976"/>
          <a:stretch>
            <a:fillRect/>
          </a:stretch>
        </p:blipFill>
        <p:spPr bwMode="auto">
          <a:xfrm>
            <a:off x="2195736" y="2060848"/>
            <a:ext cx="43863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4644008" y="14847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屏東縣鹽埔國小學生示範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6852602" y="2564904"/>
            <a:ext cx="2291398" cy="2279615"/>
            <a:chOff x="611560" y="2204864"/>
            <a:chExt cx="3024336" cy="2637149"/>
          </a:xfrm>
        </p:grpSpPr>
        <p:sp>
          <p:nvSpPr>
            <p:cNvPr id="8" name="橢圓形圖說文字 7"/>
            <p:cNvSpPr/>
            <p:nvPr/>
          </p:nvSpPr>
          <p:spPr>
            <a:xfrm>
              <a:off x="611560" y="2204864"/>
              <a:ext cx="3024336" cy="2448272"/>
            </a:xfrm>
            <a:prstGeom prst="wedgeEllipseCallout">
              <a:avLst>
                <a:gd name="adj1" fmla="val -29125"/>
                <a:gd name="adj2" fmla="val 51939"/>
              </a:avLst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11560" y="2454769"/>
              <a:ext cx="3024336" cy="238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華康布丁體W7" pitchFamily="81" charset="-120"/>
                  <a:ea typeface="華康布丁體W7" pitchFamily="81" charset="-120"/>
                </a:rPr>
                <a:t>主題是快樂的校園生活</a:t>
              </a:r>
              <a:endParaRPr lang="zh-TW" altLang="en-US" sz="24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2952328" cy="4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7"/>
          <p:cNvGrpSpPr/>
          <p:nvPr/>
        </p:nvGrpSpPr>
        <p:grpSpPr>
          <a:xfrm>
            <a:off x="1547664" y="1340768"/>
            <a:ext cx="5404782" cy="3243132"/>
            <a:chOff x="1763688" y="1772816"/>
            <a:chExt cx="5404782" cy="324313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1772817"/>
              <a:ext cx="4329501" cy="3243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168" y="1772816"/>
              <a:ext cx="1084302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群組 8"/>
          <p:cNvGrpSpPr/>
          <p:nvPr/>
        </p:nvGrpSpPr>
        <p:grpSpPr>
          <a:xfrm>
            <a:off x="7198768" y="3212976"/>
            <a:ext cx="1945232" cy="1635342"/>
            <a:chOff x="611560" y="2871435"/>
            <a:chExt cx="2334277" cy="1781701"/>
          </a:xfrm>
        </p:grpSpPr>
        <p:sp>
          <p:nvSpPr>
            <p:cNvPr id="10" name="橢圓形圖說文字 9"/>
            <p:cNvSpPr/>
            <p:nvPr/>
          </p:nvSpPr>
          <p:spPr>
            <a:xfrm>
              <a:off x="611560" y="2871435"/>
              <a:ext cx="2290464" cy="1781701"/>
            </a:xfrm>
            <a:prstGeom prst="wedgeEllipseCallou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914603" y="3061884"/>
              <a:ext cx="2031234" cy="1587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這個步驟也可以省略啦！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95442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48680"/>
            <a:ext cx="2952328" cy="4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268760"/>
            <a:ext cx="2664296" cy="367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群組 4"/>
          <p:cNvGrpSpPr/>
          <p:nvPr/>
        </p:nvGrpSpPr>
        <p:grpSpPr>
          <a:xfrm>
            <a:off x="971600" y="2924944"/>
            <a:ext cx="2230483" cy="2124078"/>
            <a:chOff x="611560" y="2871435"/>
            <a:chExt cx="2332431" cy="2059181"/>
          </a:xfrm>
        </p:grpSpPr>
        <p:sp>
          <p:nvSpPr>
            <p:cNvPr id="6" name="橢圓形圖說文字 5"/>
            <p:cNvSpPr/>
            <p:nvPr/>
          </p:nvSpPr>
          <p:spPr>
            <a:xfrm>
              <a:off x="611560" y="2871435"/>
              <a:ext cx="2290464" cy="1781701"/>
            </a:xfrm>
            <a:prstGeom prst="wedgeEllipseCallout">
              <a:avLst/>
            </a:prstGeom>
            <a:solidFill>
              <a:srgbClr val="33CCFF"/>
            </a:solidFill>
            <a:ln>
              <a:solidFill>
                <a:srgbClr val="33CC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400" b="1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912757" y="3220475"/>
              <a:ext cx="2031234" cy="171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/>
                <a:t>黏貼時，先在文章角落塗膠水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228184" y="1268760"/>
            <a:ext cx="504056" cy="2160240"/>
            <a:chOff x="5508104" y="1412776"/>
            <a:chExt cx="576064" cy="223224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1832" b="57629"/>
            <a:stretch>
              <a:fillRect/>
            </a:stretch>
          </p:blipFill>
          <p:spPr bwMode="auto">
            <a:xfrm>
              <a:off x="5508104" y="141277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8247" t="6690" r="26633" b="52471"/>
            <a:stretch>
              <a:fillRect/>
            </a:stretch>
          </p:blipFill>
          <p:spPr bwMode="auto">
            <a:xfrm>
              <a:off x="5508104" y="1916832"/>
              <a:ext cx="576064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39004" t="47770" r="44502" b="11354"/>
            <a:stretch>
              <a:fillRect/>
            </a:stretch>
          </p:blipFill>
          <p:spPr bwMode="auto">
            <a:xfrm>
              <a:off x="5508104" y="2780928"/>
              <a:ext cx="576064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48680"/>
            <a:ext cx="2952328" cy="4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2952328" cy="4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40768"/>
            <a:ext cx="3024336" cy="362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340768"/>
            <a:ext cx="1524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ademic_ID07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9D4095AFEE790E42B52CF3AD35B999BF040086E71550AC00CE488731BAE03648ABFB" ma:contentTypeVersion="69" ma:contentTypeDescription="Create a new document." ma:contentTypeScope="" ma:versionID="19c8e0d4ec850202fc84bb6df7d27d5a">
  <xsd:schema xmlns:xsd="http://www.w3.org/2001/XMLSchema" xmlns:xs="http://www.w3.org/2001/XMLSchema" xmlns:p="http://schemas.microsoft.com/office/2006/metadata/properties" xmlns:ns2="c66daf58-3c46-4c48-8560-c485e881f7f9" xmlns:ns3="8e8ea6d1-e150-4704-b47c-0a92d6aed386" targetNamespace="http://schemas.microsoft.com/office/2006/metadata/properties" ma:root="true" ma:fieldsID="61474f05e94678c8e4bfc6326c72eb04" ns2:_="" ns3:_="">
    <xsd:import namespace="c66daf58-3c46-4c48-8560-c485e881f7f9"/>
    <xsd:import namespace="8e8ea6d1-e150-4704-b47c-0a92d6aed38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daf58-3c46-4c48-8560-c485e881f7f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7395a81f-9577-418e-910a-32f7a61cddb7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5EEE958E-8061-4FA6-908C-FF1913BBCE99}" ma:internalName="CSXSubmissionMarket" ma:readOnly="false" ma:showField="MarketName" ma:web="c66daf58-3c46-4c48-8560-c485e881f7f9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c3aa597f-d352-4d18-b6bb-dd7b199309e2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424DF09-D473-47CB-8F99-CE4C88C30A56}" ma:internalName="InProjectListLookup" ma:readOnly="true" ma:showField="InProjectLis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c392861a-3365-44e0-a108-b907e1530f9f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424DF09-D473-47CB-8F99-CE4C88C30A56}" ma:internalName="LastCompleteVersionLookup" ma:readOnly="true" ma:showField="LastComplete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424DF09-D473-47CB-8F99-CE4C88C30A56}" ma:internalName="LastPreviewErrorLookup" ma:readOnly="true" ma:showField="LastPreviewError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424DF09-D473-47CB-8F99-CE4C88C30A56}" ma:internalName="LastPreviewResultLookup" ma:readOnly="true" ma:showField="LastPreviewResul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424DF09-D473-47CB-8F99-CE4C88C30A56}" ma:internalName="LastPreviewAttemptDateLookup" ma:readOnly="true" ma:showField="LastPreviewAttemptDat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424DF09-D473-47CB-8F99-CE4C88C30A56}" ma:internalName="LastPreviewedByLookup" ma:readOnly="true" ma:showField="LastPreviewedBy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424DF09-D473-47CB-8F99-CE4C88C30A56}" ma:internalName="LastPreviewTimeLookup" ma:readOnly="true" ma:showField="LastPreviewTi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424DF09-D473-47CB-8F99-CE4C88C30A56}" ma:internalName="LastPreviewVersionLookup" ma:readOnly="true" ma:showField="LastPreview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424DF09-D473-47CB-8F99-CE4C88C30A56}" ma:internalName="LastPublishErrorLookup" ma:readOnly="true" ma:showField="LastPublishError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424DF09-D473-47CB-8F99-CE4C88C30A56}" ma:internalName="LastPublishResultLookup" ma:readOnly="true" ma:showField="LastPublishResul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424DF09-D473-47CB-8F99-CE4C88C30A56}" ma:internalName="LastPublishAttemptDateLookup" ma:readOnly="true" ma:showField="LastPublishAttemptDat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424DF09-D473-47CB-8F99-CE4C88C30A56}" ma:internalName="LastPublishedByLookup" ma:readOnly="true" ma:showField="LastPublishedBy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424DF09-D473-47CB-8F99-CE4C88C30A56}" ma:internalName="LastPublishTimeLookup" ma:readOnly="true" ma:showField="LastPublishTi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424DF09-D473-47CB-8F99-CE4C88C30A56}" ma:internalName="LastPublishVersionLookup" ma:readOnly="true" ma:showField="LastPublish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02123C9-D1B3-425D-A38A-7FDEACDA3FC6}" ma:internalName="LocLastLocAttemptVersionLookup" ma:readOnly="false" ma:showField="LastLocAttemptVersion" ma:web="c66daf58-3c46-4c48-8560-c485e881f7f9">
      <xsd:simpleType>
        <xsd:restriction base="dms:Lookup"/>
      </xsd:simpleType>
    </xsd:element>
    <xsd:element name="LocLastLocAttemptVersionTypeLookup" ma:index="72" nillable="true" ma:displayName="Loc Last Loc Attempt Version Type" ma:default="" ma:list="{B02123C9-D1B3-425D-A38A-7FDEACDA3FC6}" ma:internalName="LocLastLocAttemptVersionTypeLookup" ma:readOnly="true" ma:showField="LastLocAttemptVersionType" ma:web="c66daf58-3c46-4c48-8560-c485e881f7f9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02123C9-D1B3-425D-A38A-7FDEACDA3FC6}" ma:internalName="LocNewPublishedVersionLookup" ma:readOnly="true" ma:showField="NewPublishedVersion" ma:web="c66daf58-3c46-4c48-8560-c485e881f7f9">
      <xsd:simpleType>
        <xsd:restriction base="dms:Lookup"/>
      </xsd:simpleType>
    </xsd:element>
    <xsd:element name="LocOverallHandbackStatusLookup" ma:index="76" nillable="true" ma:displayName="Loc Overall Handback Status" ma:default="" ma:list="{B02123C9-D1B3-425D-A38A-7FDEACDA3FC6}" ma:internalName="LocOverallHandbackStatusLookup" ma:readOnly="true" ma:showField="OverallHandbackStatus" ma:web="c66daf58-3c46-4c48-8560-c485e881f7f9">
      <xsd:simpleType>
        <xsd:restriction base="dms:Lookup"/>
      </xsd:simpleType>
    </xsd:element>
    <xsd:element name="LocOverallLocStatusLookup" ma:index="77" nillable="true" ma:displayName="Loc Overall Localize Status" ma:default="" ma:list="{B02123C9-D1B3-425D-A38A-7FDEACDA3FC6}" ma:internalName="LocOverallLocStatusLookup" ma:readOnly="true" ma:showField="OverallLocStatus" ma:web="c66daf58-3c46-4c48-8560-c485e881f7f9">
      <xsd:simpleType>
        <xsd:restriction base="dms:Lookup"/>
      </xsd:simpleType>
    </xsd:element>
    <xsd:element name="LocOverallPreviewStatusLookup" ma:index="78" nillable="true" ma:displayName="Loc Overall Preview Status" ma:default="" ma:list="{B02123C9-D1B3-425D-A38A-7FDEACDA3FC6}" ma:internalName="LocOverallPreviewStatusLookup" ma:readOnly="true" ma:showField="OverallPreviewStatus" ma:web="c66daf58-3c46-4c48-8560-c485e881f7f9">
      <xsd:simpleType>
        <xsd:restriction base="dms:Lookup"/>
      </xsd:simpleType>
    </xsd:element>
    <xsd:element name="LocOverallPublishStatusLookup" ma:index="79" nillable="true" ma:displayName="Loc Overall Publish Status" ma:default="" ma:list="{B02123C9-D1B3-425D-A38A-7FDEACDA3FC6}" ma:internalName="LocOverallPublishStatusLookup" ma:readOnly="true" ma:showField="OverallPublishStatus" ma:web="c66daf58-3c46-4c48-8560-c485e881f7f9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02123C9-D1B3-425D-A38A-7FDEACDA3FC6}" ma:internalName="LocProcessedForHandoffsLookup" ma:readOnly="true" ma:showField="ProcessedForHandoffs" ma:web="c66daf58-3c46-4c48-8560-c485e881f7f9">
      <xsd:simpleType>
        <xsd:restriction base="dms:Lookup"/>
      </xsd:simpleType>
    </xsd:element>
    <xsd:element name="LocProcessedForMarketsLookup" ma:index="82" nillable="true" ma:displayName="Loc Processed For Markets" ma:default="" ma:list="{B02123C9-D1B3-425D-A38A-7FDEACDA3FC6}" ma:internalName="LocProcessedForMarketsLookup" ma:readOnly="true" ma:showField="ProcessedForMarkets" ma:web="c66daf58-3c46-4c48-8560-c485e881f7f9">
      <xsd:simpleType>
        <xsd:restriction base="dms:Lookup"/>
      </xsd:simpleType>
    </xsd:element>
    <xsd:element name="LocPublishedDependentAssetsLookup" ma:index="83" nillable="true" ma:displayName="Loc Published Dependent Assets" ma:default="" ma:list="{B02123C9-D1B3-425D-A38A-7FDEACDA3FC6}" ma:internalName="LocPublishedDependentAssetsLookup" ma:readOnly="true" ma:showField="PublishedDependentAssets" ma:web="c66daf58-3c46-4c48-8560-c485e881f7f9">
      <xsd:simpleType>
        <xsd:restriction base="dms:Lookup"/>
      </xsd:simpleType>
    </xsd:element>
    <xsd:element name="LocPublishedLinkedAssetsLookup" ma:index="84" nillable="true" ma:displayName="Loc Published Linked Assets" ma:default="" ma:list="{B02123C9-D1B3-425D-A38A-7FDEACDA3FC6}" ma:internalName="LocPublishedLinkedAssetsLookup" ma:readOnly="true" ma:showField="PublishedLinkedAssets" ma:web="c66daf58-3c46-4c48-8560-c485e881f7f9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8612d4a4-f894-4474-9fef-d579f90c35e1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5EEE958E-8061-4FA6-908C-FF1913BBCE99}" ma:internalName="Markets" ma:readOnly="false" ma:showField="MarketNa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424DF09-D473-47CB-8F99-CE4C88C30A56}" ma:internalName="NumOfRatingsLookup" ma:readOnly="true" ma:showField="NumOfRatings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424DF09-D473-47CB-8F99-CE4C88C30A56}" ma:internalName="PublishStatusLookup" ma:readOnly="false" ma:showField="PublishStatus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8e26204e-beeb-4929-ac8b-f970debed3f2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a0cdb01e-f835-423d-bf84-41ea51f83b24}" ma:internalName="TaxCatchAll" ma:showField="CatchAllData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a0cdb01e-f835-423d-bf84-41ea51f83b24}" ma:internalName="TaxCatchAllLabel" ma:readOnly="true" ma:showField="CatchAllDataLabel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ea6d1-e150-4704-b47c-0a92d6aed38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etStart xmlns="c66daf58-3c46-4c48-8560-c485e881f7f9">2009-07-22T02:22:29+00:00</AssetStart>
    <CrawlForDependencies xmlns="c66daf58-3c46-4c48-8560-c485e881f7f9">false</CrawlForDependencies>
    <PublishStatusLookup xmlns="c66daf58-3c46-4c48-8560-c485e881f7f9">
      <Value xmlns="c66daf58-3c46-4c48-8560-c485e881f7f9">114850</Value>
      <Value xmlns="c66daf58-3c46-4c48-8560-c485e881f7f9">463309</Value>
    </PublishStatusLookup>
    <BusinessGroup xmlns="c66daf58-3c46-4c48-8560-c485e881f7f9" xsi:nil="true"/>
    <OriginAsset xmlns="c66daf58-3c46-4c48-8560-c485e881f7f9" xsi:nil="true"/>
    <ArtSampleDocs xmlns="c66daf58-3c46-4c48-8560-c485e881f7f9" xsi:nil="true"/>
    <AcquiredFrom xmlns="c66daf58-3c46-4c48-8560-c485e881f7f9" xsi:nil="true"/>
    <TrustLevel xmlns="c66daf58-3c46-4c48-8560-c485e881f7f9">1 Microsoft Managed Content</TrustLevel>
    <UACurrentWords xmlns="c66daf58-3c46-4c48-8560-c485e881f7f9">0</UACurrentWords>
    <AssetId xmlns="c66daf58-3c46-4c48-8560-c485e881f7f9">TP010362645</AssetId>
    <AssetType xmlns="c66daf58-3c46-4c48-8560-c485e881f7f9">TP</AssetType>
    <DirectSourceMarket xmlns="c66daf58-3c46-4c48-8560-c485e881f7f9">english</DirectSourceMarket>
    <NumericId xmlns="c66daf58-3c46-4c48-8560-c485e881f7f9">-1</NumericId>
    <TemplateStatus xmlns="c66daf58-3c46-4c48-8560-c485e881f7f9" xsi:nil="true"/>
    <AverageRating xmlns="c66daf58-3c46-4c48-8560-c485e881f7f9" xsi:nil="true"/>
    <CSXUpdate xmlns="c66daf58-3c46-4c48-8560-c485e881f7f9">false</CSXUpdate>
    <UAProjectedTotalWords xmlns="c66daf58-3c46-4c48-8560-c485e881f7f9" xsi:nil="true"/>
    <SourceTitle xmlns="c66daf58-3c46-4c48-8560-c485e881f7f9">School and nature</SourceTitle>
    <EditorialStatus xmlns="c66daf58-3c46-4c48-8560-c485e881f7f9" xsi:nil="true"/>
    <UALocComments xmlns="c66daf58-3c46-4c48-8560-c485e881f7f9" xsi:nil="true"/>
    <PublishTargets xmlns="c66daf58-3c46-4c48-8560-c485e881f7f9">OfficeOnline</PublishTargets>
    <ThumbnailAssetId xmlns="c66daf58-3c46-4c48-8560-c485e881f7f9" xsi:nil="true"/>
    <AssetExpire xmlns="c66daf58-3c46-4c48-8560-c485e881f7f9">2100-01-01T00:00:00+00:00</AssetExpire>
    <IntlLangReviewDate xmlns="c66daf58-3c46-4c48-8560-c485e881f7f9" xsi:nil="true"/>
    <DSATActionTaken xmlns="c66daf58-3c46-4c48-8560-c485e881f7f9" xsi:nil="true"/>
    <CSXSubmissionDate xmlns="c66daf58-3c46-4c48-8560-c485e881f7f9" xsi:nil="true"/>
    <ApprovalStatus xmlns="c66daf58-3c46-4c48-8560-c485e881f7f9">InProgress</ApprovalStatus>
    <BugNumber xmlns="c66daf58-3c46-4c48-8560-c485e881f7f9" xsi:nil="true"/>
    <Milestone xmlns="c66daf58-3c46-4c48-8560-c485e881f7f9" xsi:nil="true"/>
    <VoteCount xmlns="c66daf58-3c46-4c48-8560-c485e881f7f9" xsi:nil="true"/>
    <IsSearchable xmlns="c66daf58-3c46-4c48-8560-c485e881f7f9">false</IsSearchable>
    <IsDeleted xmlns="c66daf58-3c46-4c48-8560-c485e881f7f9">false</IsDeleted>
    <OriginalSourceMarket xmlns="c66daf58-3c46-4c48-8560-c485e881f7f9">english</OriginalSourceMarket>
    <APEditor xmlns="c66daf58-3c46-4c48-8560-c485e881f7f9">
      <UserInfo xmlns="c66daf58-3c46-4c48-8560-c485e881f7f9">
        <DisplayName xmlns="c66daf58-3c46-4c48-8560-c485e881f7f9">FAREAST\v-sabhe</DisplayName>
        <AccountId xmlns="c66daf58-3c46-4c48-8560-c485e881f7f9">297</AccountId>
        <AccountType xmlns="c66daf58-3c46-4c48-8560-c485e881f7f9"/>
      </UserInfo>
    </APEditor>
    <ParentAssetId xmlns="c66daf58-3c46-4c48-8560-c485e881f7f9" xsi:nil="true"/>
    <APDescription xmlns="c66daf58-3c46-4c48-8560-c485e881f7f9" xsi:nil="true"/>
    <ClipArtFilename xmlns="c66daf58-3c46-4c48-8560-c485e881f7f9" xsi:nil="true"/>
    <ApprovalLog xmlns="c66daf58-3c46-4c48-8560-c485e881f7f9" xsi:nil="true"/>
    <MarketSpecific xmlns="c66daf58-3c46-4c48-8560-c485e881f7f9" xsi:nil="true"/>
    <HandoffToMSDN xmlns="c66daf58-3c46-4c48-8560-c485e881f7f9" xsi:nil="true"/>
    <ShowIn xmlns="c66daf58-3c46-4c48-8560-c485e881f7f9">On Web no search</ShowIn>
    <CSXSubmissionMarket xmlns="c66daf58-3c46-4c48-8560-c485e881f7f9" xsi:nil="true"/>
    <CSXHash xmlns="c66daf58-3c46-4c48-8560-c485e881f7f9" xsi:nil="true"/>
    <IntlLangReview xmlns="c66daf58-3c46-4c48-8560-c485e881f7f9" xsi:nil="true"/>
    <IntlLangReviewer xmlns="c66daf58-3c46-4c48-8560-c485e881f7f9" xsi:nil="true"/>
    <LastHandOff xmlns="c66daf58-3c46-4c48-8560-c485e881f7f9" xsi:nil="true"/>
    <LastModifiedDateTime xmlns="c66daf58-3c46-4c48-8560-c485e881f7f9" xsi:nil="true"/>
    <UANotes xmlns="c66daf58-3c46-4c48-8560-c485e881f7f9" xsi:nil="true"/>
    <TimesCloned xmlns="c66daf58-3c46-4c48-8560-c485e881f7f9" xsi:nil="true"/>
    <UALocRecommendation xmlns="c66daf58-3c46-4c48-8560-c485e881f7f9">Localize</UALocRecommendation>
    <Markets xmlns="c66daf58-3c46-4c48-8560-c485e881f7f9"/>
    <ContentItem xmlns="c66daf58-3c46-4c48-8560-c485e881f7f9" xsi:nil="true"/>
    <MachineTranslated xmlns="c66daf58-3c46-4c48-8560-c485e881f7f9">false</MachineTranslated>
    <SubmitterId xmlns="c66daf58-3c46-4c48-8560-c485e881f7f9" xsi:nil="true"/>
    <OutputCachingOn xmlns="c66daf58-3c46-4c48-8560-c485e881f7f9">false</OutputCachingOn>
    <PlannedPubDate xmlns="c66daf58-3c46-4c48-8560-c485e881f7f9" xsi:nil="true"/>
    <APAuthor xmlns="c66daf58-3c46-4c48-8560-c485e881f7f9">
      <UserInfo xmlns="c66daf58-3c46-4c48-8560-c485e881f7f9">
        <DisplayName xmlns="c66daf58-3c46-4c48-8560-c485e881f7f9">FAREAST\v-sabhe</DisplayName>
        <AccountId xmlns="c66daf58-3c46-4c48-8560-c485e881f7f9">297</AccountId>
        <AccountType xmlns="c66daf58-3c46-4c48-8560-c485e881f7f9"/>
      </UserInfo>
    </APAuthor>
    <IntlLocPriority xmlns="c66daf58-3c46-4c48-8560-c485e881f7f9" xsi:nil="true"/>
    <Provider xmlns="c66daf58-3c46-4c48-8560-c485e881f7f9">EY006220130</Provider>
    <PrimaryImageGen xmlns="c66daf58-3c46-4c48-8560-c485e881f7f9">true</PrimaryImageGen>
    <TPFriendlyName xmlns="c66daf58-3c46-4c48-8560-c485e881f7f9">School and nature</TPFriendlyName>
    <OpenTemplate xmlns="c66daf58-3c46-4c48-8560-c485e881f7f9">true</OpenTemplate>
    <TPInstallLocation xmlns="c66daf58-3c46-4c48-8560-c485e881f7f9">{My Templates}</TPInstallLocation>
    <TPCommandLine xmlns="c66daf58-3c46-4c48-8560-c485e881f7f9">{PP} /n {FilePath}</TPCommandLine>
    <TPAppVersion xmlns="c66daf58-3c46-4c48-8560-c485e881f7f9">11</TPAppVersion>
    <TPLaunchHelpLinkType xmlns="c66daf58-3c46-4c48-8560-c485e881f7f9">Template</TPLaunchHelpLinkType>
    <TPLaunchHelpLink xmlns="c66daf58-3c46-4c48-8560-c485e881f7f9" xsi:nil="true"/>
    <TPApplication xmlns="c66daf58-3c46-4c48-8560-c485e881f7f9">PowerPoint</TPApplication>
    <TPNamespace xmlns="c66daf58-3c46-4c48-8560-c485e881f7f9">POWERPNT</TPNamespace>
    <TPExecutable xmlns="c66daf58-3c46-4c48-8560-c485e881f7f9" xsi:nil="true"/>
    <TPClientViewer xmlns="c66daf58-3c46-4c48-8560-c485e881f7f9">Microsoft Office PowerPoint</TPClientViewer>
    <TPComponent xmlns="c66daf58-3c46-4c48-8560-c485e881f7f9">PPTFiles</TPComponent>
    <Component xmlns="8e8ea6d1-e150-4704-b47c-0a92d6aed386" xsi:nil="true"/>
    <Description0 xmlns="8e8ea6d1-e150-4704-b47c-0a92d6aed386" xsi:nil="true"/>
    <LastPublishResultLookup xmlns="c66daf58-3c46-4c48-8560-c485e881f7f9" xsi:nil="true"/>
    <EditorialTags xmlns="c66daf58-3c46-4c48-8560-c485e881f7f9" xsi:nil="true"/>
    <OOCacheId xmlns="c66daf58-3c46-4c48-8560-c485e881f7f9" xsi:nil="true"/>
    <PolicheckWords xmlns="c66daf58-3c46-4c48-8560-c485e881f7f9" xsi:nil="true"/>
    <LegacyData xmlns="c66daf58-3c46-4c48-8560-c485e881f7f9" xsi:nil="true"/>
    <Downloads xmlns="c66daf58-3c46-4c48-8560-c485e881f7f9">0</Downloads>
    <TemplateTemplateType xmlns="c66daf58-3c46-4c48-8560-c485e881f7f9">PowerPoint 2003 Default</TemplateTemplateType>
    <FriendlyTitle xmlns="c66daf58-3c46-4c48-8560-c485e881f7f9" xsi:nil="true"/>
    <Providers xmlns="c66daf58-3c46-4c48-8560-c485e881f7f9" xsi:nil="true"/>
    <Manager xmlns="c66daf58-3c46-4c48-8560-c485e881f7f9" xsi:nil="true"/>
    <BlockPublish xmlns="c66daf58-3c46-4c48-8560-c485e881f7f9" xsi:nil="true"/>
    <LocComments xmlns="c66daf58-3c46-4c48-8560-c485e881f7f9" xsi:nil="true"/>
    <LocRecommendedHandoff xmlns="c66daf58-3c46-4c48-8560-c485e881f7f9" xsi:nil="true"/>
    <LocalizationTagsTaxHTField0 xmlns="c66daf58-3c46-4c48-8560-c485e881f7f9" xsi:nil="true"/>
    <ScenarioTagsTaxHTField0 xmlns="c66daf58-3c46-4c48-8560-c485e881f7f9" xsi:nil="true"/>
    <LocOverallHandbackStatusLookup xmlns="c66daf58-3c46-4c48-8560-c485e881f7f9" xsi:nil="true"/>
    <CampaignTagsTaxHTField0 xmlns="c66daf58-3c46-4c48-8560-c485e881f7f9" xsi:nil="true"/>
    <LocOverallPublishStatusLookup xmlns="c66daf58-3c46-4c48-8560-c485e881f7f9" xsi:nil="true"/>
    <LocProcessedForMarketsLookup xmlns="c66daf58-3c46-4c48-8560-c485e881f7f9" xsi:nil="true"/>
    <LocLastLocAttemptVersionLookup xmlns="c66daf58-3c46-4c48-8560-c485e881f7f9">46684</LocLastLocAttemptVersionLookup>
    <LocNewPublishedVersionLookup xmlns="c66daf58-3c46-4c48-8560-c485e881f7f9" xsi:nil="true"/>
    <FeatureTagsTaxHTField0 xmlns="c66daf58-3c46-4c48-8560-c485e881f7f9" xsi:nil="true"/>
    <LocOverallLocStatusLookup xmlns="c66daf58-3c46-4c48-8560-c485e881f7f9" xsi:nil="true"/>
    <LocOverallPreviewStatusLookup xmlns="c66daf58-3c46-4c48-8560-c485e881f7f9" xsi:nil="true"/>
    <LocPublishedLinkedAssetsLookup xmlns="c66daf58-3c46-4c48-8560-c485e881f7f9" xsi:nil="true"/>
    <InternalTagsTaxHTField0 xmlns="c66daf58-3c46-4c48-8560-c485e881f7f9" xsi:nil="true"/>
    <RecommendationsModifier xmlns="c66daf58-3c46-4c48-8560-c485e881f7f9" xsi:nil="true"/>
    <LocManualTestRequired xmlns="c66daf58-3c46-4c48-8560-c485e881f7f9" xsi:nil="true"/>
    <LocProcessedForHandoffsLookup xmlns="c66daf58-3c46-4c48-8560-c485e881f7f9" xsi:nil="true"/>
    <LocLastLocAttemptVersionTypeLookup xmlns="c66daf58-3c46-4c48-8560-c485e881f7f9" xsi:nil="true"/>
    <LocPublishedDependentAssetsLookup xmlns="c66daf58-3c46-4c48-8560-c485e881f7f9" xsi:nil="true"/>
    <TaxCatchAll xmlns="c66daf58-3c46-4c48-8560-c485e881f7f9"/>
    <OriginalRelease xmlns="c66daf58-3c46-4c48-8560-c485e881f7f9">14</OriginalRelease>
    <LocMarketGroupTiers2 xmlns="c66daf58-3c46-4c48-8560-c485e881f7f9" xsi:nil="true"/>
  </documentManagement>
</p:properties>
</file>

<file path=customXml/itemProps1.xml><?xml version="1.0" encoding="utf-8"?>
<ds:datastoreItem xmlns:ds="http://schemas.openxmlformats.org/officeDocument/2006/customXml" ds:itemID="{6A10F910-ECBC-46A9-9AC9-54A06DD43F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D0DE4D-976E-423E-919B-B4ADF259C7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6daf58-3c46-4c48-8560-c485e881f7f9"/>
    <ds:schemaRef ds:uri="8e8ea6d1-e150-4704-b47c-0a92d6aed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4D368C-DF32-4340-8A09-4F3D64EDB56E}">
  <ds:schemaRefs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8e8ea6d1-e150-4704-b47c-0a92d6aed386"/>
    <ds:schemaRef ds:uri="http://schemas.microsoft.com/office/infopath/2007/PartnerControls"/>
    <ds:schemaRef ds:uri="c66daf58-3c46-4c48-8560-c485e881f7f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</Words>
  <Application>Microsoft Office PowerPoint</Application>
  <PresentationFormat>如螢幕大小 (4:3)</PresentationFormat>
  <Paragraphs>38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1" baseType="lpstr">
      <vt:lpstr>Adobe 繁黑體 Std B</vt:lpstr>
      <vt:lpstr>Microsoft JhengHei UI</vt:lpstr>
      <vt:lpstr>華康布丁體W7</vt:lpstr>
      <vt:lpstr>華康海報體W12</vt:lpstr>
      <vt:lpstr>PMingLiU</vt:lpstr>
      <vt:lpstr>PMingLiU</vt:lpstr>
      <vt:lpstr>Calibri</vt:lpstr>
      <vt:lpstr>Franklin Gothic Book</vt:lpstr>
      <vt:lpstr>Franklin Gothic Medium</vt:lpstr>
      <vt:lpstr>Academic_ID07</vt:lpstr>
      <vt:lpstr>2024  我是剪報高手</vt:lpstr>
      <vt:lpstr>PowerPoint 簡報</vt:lpstr>
      <vt:lpstr>文字說明要多少字？</vt:lpstr>
      <vt:lpstr>看看別人怎麼做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讀報心得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and nature</dc:title>
  <dc:creator/>
  <cp:lastModifiedBy/>
  <cp:revision>1</cp:revision>
  <dcterms:created xsi:type="dcterms:W3CDTF">2009-05-14T04:55:20Z</dcterms:created>
  <dcterms:modified xsi:type="dcterms:W3CDTF">2024-06-19T09:15:51Z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0x0101009D4095AFEE790E42B52CF3AD35B999BF040086E71550AC00CE488731BAE03648ABFB</vt:lpwstr>
  </property>
  <property fmtid="{D5CDD505-2E9C-101B-9397-08002B2CF9AE}" pid="3" name="ImageGenCounter">
    <vt:i4>0</vt:i4>
  </property>
  <property fmtid="{D5CDD505-2E9C-101B-9397-08002B2CF9AE}" pid="4" name="ViolationReportStatus">
    <vt:lpwstr>None</vt:lpwstr>
  </property>
  <property fmtid="{D5CDD505-2E9C-101B-9397-08002B2CF9AE}" pid="5" name="PolicheckStatus">
    <vt:i4>0</vt:i4>
  </property>
  <property fmtid="{D5CDD505-2E9C-101B-9397-08002B2CF9AE}" pid="6" name="ImageGenStatus">
    <vt:i4>0</vt:i4>
  </property>
  <property fmtid="{D5CDD505-2E9C-101B-9397-08002B2CF9AE}" pid="7" name="Applications">
    <vt:lpwstr>53;#PowerPoint 12</vt:lpwstr>
  </property>
  <property fmtid="{D5CDD505-2E9C-101B-9397-08002B2CF9AE}" pid="8" name="PolicheckCounter">
    <vt:i4>0</vt:i4>
  </property>
  <property fmtid="{D5CDD505-2E9C-101B-9397-08002B2CF9AE}" pid="9" name="APTrustLevel">
    <vt:r8>1</vt:r8>
  </property>
  <property fmtid="{D5CDD505-2E9C-101B-9397-08002B2CF9AE}" pid="10" name="Order">
    <vt:r8>5438100</vt:r8>
  </property>
</Properties>
</file>