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EFE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Relationship Id="rId4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Relationship Id="rId4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hyperlink" Target="https://www.thenewslens.com/article/27163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Relationship Id="rId4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058525" y="514350"/>
            <a:ext cx="60456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4294967295" type="ctrTitle"/>
          </p:nvPr>
        </p:nvSpPr>
        <p:spPr>
          <a:xfrm>
            <a:off x="162625" y="715625"/>
            <a:ext cx="8520600" cy="139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原住民高中學生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申請入學加分問題的利</a:t>
            </a: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與弊</a:t>
            </a:r>
          </a:p>
          <a:p>
            <a:pPr indent="4629150"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報告人:洪霖 、娜努．塔伊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達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zh-TW"/>
              <a:t>　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指導老師：陳來福、古春玲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214800" y="0"/>
            <a:ext cx="8520600" cy="135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4800">
                <a:solidFill>
                  <a:srgbClr val="1155CC"/>
                </a:solidFill>
              </a:rPr>
              <a:t>  </a:t>
            </a:r>
            <a:r>
              <a:rPr lang="zh-TW" sz="4800">
                <a:solidFill>
                  <a:srgbClr val="351C75"/>
                </a:solidFill>
              </a:rPr>
              <a:t>目錄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TW" sz="36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 table of contents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59675" y="1289575"/>
            <a:ext cx="5106300" cy="389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b="1" lang="zh-TW" sz="3000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•前言</a:t>
            </a:r>
            <a:r>
              <a:rPr b="1" lang="zh-TW" sz="3000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foreword</a:t>
            </a:r>
            <a:r>
              <a:rPr b="1" lang="zh-TW" sz="3000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 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一、研究動機  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二、研究目的  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三、研究方法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4C1130"/>
                </a:solidFill>
              </a:rPr>
              <a:t>        •正文</a:t>
            </a:r>
            <a:r>
              <a:rPr b="1" lang="zh-TW" sz="3000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text</a:t>
            </a:r>
            <a:r>
              <a:rPr b="1" lang="zh-TW" sz="3000">
                <a:solidFill>
                  <a:srgbClr val="4C1130"/>
                </a:solidFill>
              </a:rPr>
              <a:t>→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原住民學生為何可以加分? 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原住民學生加分是好是壞?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問卷統計加分政策對原住民的想法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62" name="Shape 62"/>
          <p:cNvSpPr txBox="1"/>
          <p:nvPr/>
        </p:nvSpPr>
        <p:spPr>
          <a:xfrm>
            <a:off x="4919850" y="1528150"/>
            <a:ext cx="3742200" cy="1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zh-TW" sz="3000">
                <a:solidFill>
                  <a:srgbClr val="4C1130"/>
                </a:solidFill>
              </a:rPr>
              <a:t>•結論</a:t>
            </a:r>
            <a:r>
              <a:rPr b="1" lang="zh-TW" sz="3000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conclution</a:t>
            </a:r>
            <a:r>
              <a:rPr b="1" lang="zh-TW" sz="3000">
                <a:solidFill>
                  <a:srgbClr val="4C1130"/>
                </a:solidFill>
              </a:rPr>
              <a:t>→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zh-TW" sz="2000">
                <a:solidFill>
                  <a:srgbClr val="4C1130"/>
                </a:solidFill>
              </a:rPr>
              <a:t>  研究心得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1800" y="3317175"/>
            <a:ext cx="3742200" cy="178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4CCCC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82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434343"/>
                </a:solidFill>
              </a:rPr>
              <a:t>研究動機?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4615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spcBef>
                <a:spcPts val="0"/>
              </a:spcBef>
              <a:buNone/>
            </a:pPr>
            <a:r>
              <a:rPr lang="zh-TW" sz="4800">
                <a:solidFill>
                  <a:srgbClr val="A64D7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想起國中在外地求</a:t>
            </a:r>
            <a:r>
              <a:rPr lang="zh-TW" sz="4800">
                <a:solidFill>
                  <a:srgbClr val="A64D7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學的日子......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4450" y="1152475"/>
            <a:ext cx="3399543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3206700" cy="822300"/>
          </a:xfrm>
          <a:prstGeom prst="rect">
            <a:avLst/>
          </a:prstGeom>
          <a:solidFill>
            <a:srgbClr val="CCCCCC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>
                <a:solidFill>
                  <a:srgbClr val="000000"/>
                </a:solidFill>
              </a:rPr>
              <a:t>研究目的?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23500" y="16221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1.了解原民學生參與大考加分的原因</a:t>
            </a:r>
          </a:p>
          <a:p>
            <a:pPr lvl="0"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2.了解加分的好處和壞處</a:t>
            </a:r>
          </a:p>
          <a:p>
            <a:pPr lvl="0"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3.研究後可和漢人朋友解釋</a:t>
            </a:r>
          </a:p>
          <a:p>
            <a:pPr lvl="0"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4.保留以利照顧部落的孩子</a:t>
            </a:r>
          </a:p>
        </p:txBody>
      </p:sp>
      <p:pic>
        <p:nvPicPr>
          <p:cNvPr descr="depositphotos_87991348-stock-illustration-illustration-vector-doodle-hand-drawn.jpg"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2099" y="3764450"/>
            <a:ext cx="3771899" cy="137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1120475" y="1108450"/>
            <a:ext cx="3326100" cy="21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/>
              <a:t>研究方法?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Research methods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866300" y="924275"/>
            <a:ext cx="3020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1.文獻探討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2.書籍參考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3.網路問卷調查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4.田野調查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162600" y="0"/>
            <a:ext cx="3072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/>
              <a:t>調查結果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33050"/>
            <a:ext cx="2178000" cy="343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50.jpg"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9991"/>
          <a:stretch/>
        </p:blipFill>
        <p:spPr>
          <a:xfrm>
            <a:off x="4353325" y="572700"/>
            <a:ext cx="4636375" cy="4466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.jpg" id="91" name="Shape 91"/>
          <p:cNvPicPr preferRelativeResize="0"/>
          <p:nvPr/>
        </p:nvPicPr>
        <p:blipFill rotWithShape="1">
          <a:blip r:embed="rId4">
            <a:alphaModFix/>
          </a:blip>
          <a:srcRect b="0" l="0" r="0" t="9239"/>
          <a:stretch/>
        </p:blipFill>
        <p:spPr>
          <a:xfrm>
            <a:off x="0" y="633624"/>
            <a:ext cx="4390600" cy="4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7644300" y="4219850"/>
            <a:ext cx="1305900" cy="57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u="sng">
                <a:solidFill>
                  <a:srgbClr val="7F6000"/>
                </a:solidFill>
                <a:hlinkClick r:id="rId4"/>
              </a:rPr>
              <a:t>影片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0" y="750625"/>
            <a:ext cx="7724100" cy="79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zh-TW" sz="4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原住民學生加分是好是壞?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93700" y="1595225"/>
            <a:ext cx="7776300" cy="163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1.維護多元文化V.S協助升學就業</a:t>
            </a:r>
          </a:p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2.改變不了文化流失、傳統語言消失?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7163650" y="1811400"/>
            <a:ext cx="1364100" cy="615000"/>
          </a:xfrm>
          <a:prstGeom prst="wedgeEllipseCallout">
            <a:avLst>
              <a:gd fmla="val -45556" name="adj1"/>
              <a:gd fmla="val 66362" name="adj2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language</a:t>
            </a:r>
          </a:p>
        </p:txBody>
      </p:sp>
      <p:pic>
        <p:nvPicPr>
          <p:cNvPr descr="banner.jpg" id="104" name="Shape 104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3056275" y="4106350"/>
            <a:ext cx="6087725" cy="103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85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/>
              <a:t>研究心得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361200"/>
            <a:ext cx="7731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