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36" r:id="rId3"/>
    <p:sldId id="337" r:id="rId4"/>
    <p:sldId id="285" r:id="rId5"/>
    <p:sldId id="335" r:id="rId6"/>
    <p:sldId id="342" r:id="rId7"/>
    <p:sldId id="338" r:id="rId8"/>
    <p:sldId id="341" r:id="rId9"/>
    <p:sldId id="339" r:id="rId10"/>
    <p:sldId id="340" r:id="rId11"/>
    <p:sldId id="322" r:id="rId12"/>
    <p:sldId id="343" r:id="rId13"/>
    <p:sldId id="344" r:id="rId14"/>
    <p:sldId id="347" r:id="rId15"/>
    <p:sldId id="346" r:id="rId16"/>
    <p:sldId id="345" r:id="rId17"/>
    <p:sldId id="348" r:id="rId18"/>
    <p:sldId id="34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2016/11/1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4935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212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4686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2780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1265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0287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30424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23698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949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339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6276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926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795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3446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8775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809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9646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1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3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6-1</a:t>
            </a:r>
            <a:br>
              <a:rPr lang="en-US" altLang="zh-TW" dirty="0" smtClean="0"/>
            </a:br>
            <a:r>
              <a:rPr lang="zh-TW" altLang="en-US" dirty="0" smtClean="0"/>
              <a:t>擴分和等值分數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zh-TW" altLang="en-US" sz="12800" dirty="0" smtClean="0"/>
                  <a:t>畫出和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zh-TW" altLang="en-US" sz="12800" dirty="0" smtClean="0">
                    <a:latin typeface="+mn-ea"/>
                  </a:rPr>
                  <a:t> 一樣大的等值分數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。</a:t>
                </a:r>
                <a:endParaRPr lang="zh-TW" altLang="zh-TW" sz="12800" dirty="0">
                  <a:latin typeface="+mn-ea"/>
                </a:endParaRPr>
              </a:p>
              <a:p>
                <a:pPr eaLnBrk="0" fontAlgn="base" hangingPunct="0"/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  <a:blipFill rotWithShape="0">
                <a:blip r:embed="rId3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5122" name="Picture 2" descr="06-02-010-長方形平分成18份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87724" y="3104964"/>
            <a:ext cx="244827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580112" y="4221088"/>
                <a:ext cx="2808312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221088"/>
                <a:ext cx="2808312" cy="12961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08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81964" y="2020279"/>
                <a:ext cx="1785780" cy="11926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□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64" y="2020279"/>
                <a:ext cx="1785780" cy="11926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167844" y="2020279"/>
                <a:ext cx="2808312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020279"/>
                <a:ext cx="2808312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67544" y="4612567"/>
                <a:ext cx="1785780" cy="11926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□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612567"/>
                <a:ext cx="1785780" cy="11926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3275856" y="4581128"/>
                <a:ext cx="2808312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581128"/>
                <a:ext cx="2808312" cy="12961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77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81964" y="2020279"/>
                <a:ext cx="1785780" cy="11926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𝟓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𝟗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□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𝟓𝟒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64" y="2020279"/>
                <a:ext cx="1785780" cy="11926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167844" y="2020279"/>
                <a:ext cx="2808312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𝟑𝟎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𝟓𝟒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020279"/>
                <a:ext cx="2808312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67544" y="4612567"/>
                <a:ext cx="1785780" cy="11926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𝟔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𝟖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□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𝟑𝟐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612567"/>
                <a:ext cx="1785780" cy="11926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3275856" y="4581128"/>
                <a:ext cx="2808312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×4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𝟐𝟒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𝟑𝟐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581128"/>
                <a:ext cx="2808312" cy="12961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034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81964" y="2020279"/>
                <a:ext cx="1785780" cy="11926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𝟖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𝟓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□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64" y="2020279"/>
                <a:ext cx="1785780" cy="119269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167844" y="2020279"/>
                <a:ext cx="2808312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𝟒𝟎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020279"/>
                <a:ext cx="2808312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67544" y="3984279"/>
                <a:ext cx="2700300" cy="119269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𝟏𝟓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</a:rPr>
                            <m:t>𝟏𝟖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𝟑𝟎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□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□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𝟏𝟎𝟖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984279"/>
                <a:ext cx="2700300" cy="11926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251520" y="5445224"/>
                <a:ext cx="561662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𝟏𝟓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𝟑𝟎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𝟑𝟎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𝟗𝟎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𝟏𝟎𝟖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445224"/>
                <a:ext cx="5616624" cy="12961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263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zh-TW" altLang="en-US" sz="12800" dirty="0" smtClean="0"/>
                  <a:t>下面哪一個分數和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sz="12800" dirty="0" smtClean="0">
                    <a:latin typeface="+mn-ea"/>
                  </a:rPr>
                  <a:t> 一樣大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zh-TW" sz="12800" dirty="0">
                  <a:latin typeface="+mn-ea"/>
                </a:endParaRPr>
              </a:p>
              <a:p>
                <a:pPr eaLnBrk="0" fontAlgn="base" hangingPunct="0"/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  <a:blipFill rotWithShape="0">
                <a:blip r:embed="rId3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899592" y="3012091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012091"/>
                <a:ext cx="936104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2339752" y="3021782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021782"/>
                <a:ext cx="936104" cy="12961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810744" y="3021782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744" y="3021782"/>
                <a:ext cx="936104" cy="12961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5364088" y="3003886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003886"/>
                <a:ext cx="936104" cy="12961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470484" y="5013176"/>
                <a:ext cx="2808312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84" y="5013176"/>
                <a:ext cx="2808312" cy="129614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77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8" grpId="0"/>
      <p:bldP spid="9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zh-TW" altLang="en-US" sz="12800" dirty="0" smtClean="0"/>
                  <a:t>下面哪一個分數和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TW" altLang="en-US" sz="12800" dirty="0" smtClean="0">
                    <a:latin typeface="+mn-ea"/>
                  </a:rPr>
                  <a:t> 一樣大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zh-TW" sz="12800" dirty="0">
                  <a:latin typeface="+mn-ea"/>
                </a:endParaRPr>
              </a:p>
              <a:p>
                <a:pPr eaLnBrk="0" fontAlgn="base" hangingPunct="0"/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  <a:blipFill rotWithShape="0">
                <a:blip r:embed="rId3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899592" y="3012091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012091"/>
                <a:ext cx="936104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2339752" y="3021782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021782"/>
                <a:ext cx="936104" cy="12961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810744" y="3021782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744" y="3021782"/>
                <a:ext cx="936104" cy="12961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5364088" y="3003886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44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003886"/>
                <a:ext cx="936104" cy="12961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470484" y="5013176"/>
                <a:ext cx="2808312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88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84" y="5013176"/>
                <a:ext cx="2808312" cy="129614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507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8" grpId="0"/>
      <p:bldP spid="9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zh-TW" altLang="en-US" sz="12800" dirty="0" smtClean="0"/>
                  <a:t>下面哪一個分數和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TW" altLang="en-US" sz="12800" dirty="0" smtClean="0">
                    <a:latin typeface="+mn-ea"/>
                  </a:rPr>
                  <a:t> 一樣大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？</a:t>
                </a:r>
                <a:endParaRPr lang="zh-TW" altLang="zh-TW" sz="12800" dirty="0">
                  <a:latin typeface="+mn-ea"/>
                </a:endParaRPr>
              </a:p>
              <a:p>
                <a:pPr eaLnBrk="0" fontAlgn="base" hangingPunct="0"/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  <a:blipFill rotWithShape="0">
                <a:blip r:embed="rId3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899592" y="3012091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012091"/>
                <a:ext cx="936104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2339752" y="3021782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021782"/>
                <a:ext cx="936104" cy="12961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810744" y="3021782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744" y="3021782"/>
                <a:ext cx="936104" cy="12961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5364088" y="3003886"/>
                <a:ext cx="93610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003886"/>
                <a:ext cx="936104" cy="12961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470484" y="5013176"/>
                <a:ext cx="2808312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×6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84" y="5013176"/>
                <a:ext cx="2808312" cy="129614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956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8" grpId="0"/>
      <p:bldP spid="9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28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374546"/>
                <a:ext cx="8435280" cy="2126462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zh-TW" altLang="en-US" sz="12800" dirty="0" smtClean="0"/>
                  <a:t>一盒巧克力有</a:t>
                </a:r>
                <a:r>
                  <a:rPr lang="en-US" altLang="zh-TW" sz="12800" dirty="0" smtClean="0"/>
                  <a:t>100</a:t>
                </a:r>
                <a:r>
                  <a:rPr lang="zh-TW" altLang="en-US" sz="12800" dirty="0" smtClean="0"/>
                  <a:t>顆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，弟弟吃了</a:t>
                </a:r>
                <a:r>
                  <a:rPr lang="zh-TW" altLang="en-US" sz="1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zh-TW" altLang="en-US" sz="12800" dirty="0" smtClean="0">
                    <a:latin typeface="+mn-ea"/>
                  </a:rPr>
                  <a:t> 盒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，哥哥要吃一百分之幾盒，兩人才會吃的一樣多？</a:t>
                </a:r>
                <a:endParaRPr lang="zh-TW" altLang="zh-TW" sz="12800" dirty="0">
                  <a:latin typeface="+mn-ea"/>
                </a:endParaRPr>
              </a:p>
              <a:p>
                <a:pPr eaLnBrk="0" fontAlgn="base" hangingPunct="0"/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374546"/>
                <a:ext cx="8435280" cy="2126462"/>
              </a:xfrm>
              <a:blipFill rotWithShape="0">
                <a:blip r:embed="rId3"/>
                <a:stretch>
                  <a:fillRect l="-16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1403648" y="4293096"/>
                <a:ext cx="3456384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293096"/>
                <a:ext cx="3456384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588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18356" y="1628800"/>
            <a:ext cx="8507288" cy="91029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zh-TW" altLang="en-US" sz="12800" dirty="0" smtClean="0"/>
              <a:t>求下列分數的</a:t>
            </a:r>
            <a:r>
              <a:rPr lang="zh-TW" altLang="en-US" sz="12800" dirty="0" smtClean="0">
                <a:solidFill>
                  <a:srgbClr val="FF0000"/>
                </a:solidFill>
              </a:rPr>
              <a:t>等值分數</a:t>
            </a:r>
            <a:r>
              <a:rPr lang="zh-TW" altLang="en-US" sz="1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932040" y="5157192"/>
                <a:ext cx="3240360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23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5157192"/>
                <a:ext cx="3240360" cy="10801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60032" y="2985131"/>
                <a:ext cx="3240360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985131"/>
                <a:ext cx="3240360" cy="10801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/>
              <p:cNvSpPr txBox="1">
                <a:spLocks/>
              </p:cNvSpPr>
              <p:nvPr/>
            </p:nvSpPr>
            <p:spPr>
              <a:xfrm>
                <a:off x="1043608" y="5229200"/>
                <a:ext cx="3240360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17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229200"/>
                <a:ext cx="3240360" cy="10801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1024624" y="3101076"/>
                <a:ext cx="3240360" cy="10801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華康隸書體W5" pitchFamily="65" charset="-120"/>
                              <a:cs typeface="Times New Roman" panose="02020603050405020304" pitchFamily="18" charset="0"/>
                            </a:rPr>
                            <m:t>13</m:t>
                          </m:r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den>
                      </m:f>
                      <m:r>
                        <a:rPr lang="en-US" altLang="zh-TW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d>
                        </m:num>
                        <m:den>
                          <m:r>
                            <a:rPr lang="en-US" altLang="zh-TW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US" altLang="zh-TW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華康隸書體W5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624" y="3101076"/>
                <a:ext cx="3240360" cy="10801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401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複習一下</a:t>
            </a:r>
            <a:r>
              <a:rPr lang="en-US" altLang="zh-TW" dirty="0" smtClean="0">
                <a:ln w="19050">
                  <a:noFill/>
                </a:ln>
              </a:rPr>
              <a:t>----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分數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6012160" y="1931216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1931216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6012160" y="3566021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566021"/>
                <a:ext cx="864096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6012160" y="5150195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5150195"/>
                <a:ext cx="864096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06-01-001-長方形平分3份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56117"/>
            <a:ext cx="3888432" cy="46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06-01-002-長方形平分6份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02176"/>
            <a:ext cx="3888432" cy="512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06-01-003-長方形平分12份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359816"/>
            <a:ext cx="3888432" cy="589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96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複習一下</a:t>
            </a:r>
            <a:r>
              <a:rPr lang="en-US" altLang="zh-TW" dirty="0" smtClean="0">
                <a:ln w="19050">
                  <a:noFill/>
                </a:ln>
              </a:rPr>
              <a:t>----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分數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6012160" y="1700808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1700808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6012160" y="3501008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501008"/>
                <a:ext cx="864096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6012160" y="5373216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5373216"/>
                <a:ext cx="864096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06-01-001-長方形平分3份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3888432" cy="46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06-01-004-圓平分成6份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3140968"/>
            <a:ext cx="1512168" cy="137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06-01-009-長方形平分成12份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5304153"/>
            <a:ext cx="1764196" cy="122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89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認識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等值分數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6156176" y="2095345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2095345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6-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33" y="2095345"/>
            <a:ext cx="5219329" cy="3925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6156176" y="3622770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622770"/>
                <a:ext cx="864096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6156176" y="5150195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5150195"/>
                <a:ext cx="864096" cy="8710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認識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擴分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6156176" y="2095345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2095345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6-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33" y="2095345"/>
            <a:ext cx="5219329" cy="3925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6156176" y="3622770"/>
                <a:ext cx="2088232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622770"/>
                <a:ext cx="2088232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6156176" y="5085184"/>
                <a:ext cx="230425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5085184"/>
                <a:ext cx="2304256" cy="87109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25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認識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擴分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6156176" y="1677411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1677411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6157292" y="2862015"/>
                <a:ext cx="2088232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7292" y="2862015"/>
                <a:ext cx="2088232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6156176" y="5222205"/>
                <a:ext cx="230425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5222205"/>
                <a:ext cx="2304256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06-01-007-等值分數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4176464" cy="446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6186667" y="4046619"/>
                <a:ext cx="2088232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6667" y="4046619"/>
                <a:ext cx="2088232" cy="87109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974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12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認識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擴分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2915816" y="1791332"/>
                <a:ext cx="86409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791332"/>
                <a:ext cx="86409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2903628" y="4649638"/>
                <a:ext cx="2088232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3628" y="4649638"/>
                <a:ext cx="2088232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6469941" y="1791331"/>
                <a:ext cx="230425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941" y="1791331"/>
                <a:ext cx="2304256" cy="8710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 descr="06-01-004-圓平分成6份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82" y="1476175"/>
            <a:ext cx="1656184" cy="168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06-01-006-圓平分成12份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13076"/>
            <a:ext cx="1678794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06-01-005-圓平分成24份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76175"/>
            <a:ext cx="1656184" cy="1647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61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zh-TW" altLang="en-US" sz="12800" dirty="0" smtClean="0"/>
                  <a:t>畫出和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TW" altLang="en-US" sz="12800" dirty="0" smtClean="0">
                    <a:latin typeface="+mn-ea"/>
                  </a:rPr>
                  <a:t> 一樣大的等值分數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。</a:t>
                </a:r>
                <a:endParaRPr lang="zh-TW" altLang="zh-TW" sz="12800" dirty="0">
                  <a:latin typeface="+mn-ea"/>
                </a:endParaRPr>
              </a:p>
              <a:p>
                <a:pPr eaLnBrk="0" fontAlgn="base" hangingPunct="0"/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  <a:blipFill rotWithShape="0">
                <a:blip r:embed="rId3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64088" y="4005064"/>
                <a:ext cx="2808312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005064"/>
                <a:ext cx="2808312" cy="12961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06-01-004-圓平分成6份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29000"/>
            <a:ext cx="194421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40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lnSpc>
                    <a:spcPct val="170000"/>
                  </a:lnSpc>
                </a:pPr>
                <a:r>
                  <a:rPr lang="zh-TW" altLang="en-US" sz="12800" dirty="0" smtClean="0"/>
                  <a:t>畫出和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TW" sz="1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TW" altLang="en-US" sz="12800" dirty="0" smtClean="0">
                    <a:latin typeface="+mn-ea"/>
                  </a:rPr>
                  <a:t> 一樣大的等值分數</a:t>
                </a:r>
                <a:r>
                  <a:rPr lang="zh-TW" altLang="en-US" sz="12800" dirty="0" smtClean="0">
                    <a:latin typeface="新細明體" panose="02020500000000000000" pitchFamily="18" charset="-120"/>
                    <a:ea typeface="新細明體" panose="02020500000000000000" pitchFamily="18" charset="-120"/>
                  </a:rPr>
                  <a:t>。</a:t>
                </a:r>
                <a:endParaRPr lang="zh-TW" altLang="zh-TW" sz="12800" dirty="0">
                  <a:latin typeface="+mn-ea"/>
                </a:endParaRPr>
              </a:p>
              <a:p>
                <a:pPr eaLnBrk="0" fontAlgn="base" hangingPunct="0"/>
                <a:endParaRPr lang="zh-TW" altLang="en-US" dirty="0"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6066"/>
                <a:ext cx="6707088" cy="1276869"/>
              </a:xfrm>
              <a:blipFill rotWithShape="0">
                <a:blip r:embed="rId3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" name="Picture 3" descr="06-01-009-長方形平分成12份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73016"/>
            <a:ext cx="295750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64088" y="4005064"/>
                <a:ext cx="2808312" cy="12961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4005064"/>
                <a:ext cx="2808312" cy="12961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049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113</Words>
  <Application>Microsoft Office PowerPoint</Application>
  <PresentationFormat>如螢幕大小 (4:3)</PresentationFormat>
  <Paragraphs>98</Paragraphs>
  <Slides>18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7" baseType="lpstr">
      <vt:lpstr>華康隸書體W5</vt:lpstr>
      <vt:lpstr>新細明體</vt:lpstr>
      <vt:lpstr>標楷體</vt:lpstr>
      <vt:lpstr>Arial</vt:lpstr>
      <vt:lpstr>Calibri</vt:lpstr>
      <vt:lpstr>Cambria Math</vt:lpstr>
      <vt:lpstr>Microsoft New Tai Lue</vt:lpstr>
      <vt:lpstr>Times New Roman</vt:lpstr>
      <vt:lpstr>Engineering-PowerPoint-Template</vt:lpstr>
      <vt:lpstr>6-1 擴分和等值分數</vt:lpstr>
      <vt:lpstr>複習一下----分數</vt:lpstr>
      <vt:lpstr>複習一下----分數</vt:lpstr>
      <vt:lpstr>認識等值分數</vt:lpstr>
      <vt:lpstr>認識擴分</vt:lpstr>
      <vt:lpstr>認識擴分</vt:lpstr>
      <vt:lpstr>認識擴分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動動腦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135</cp:revision>
  <dcterms:created xsi:type="dcterms:W3CDTF">2015-02-23T02:08:32Z</dcterms:created>
  <dcterms:modified xsi:type="dcterms:W3CDTF">2016-11-01T02:03:14Z</dcterms:modified>
</cp:coreProperties>
</file>