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336" r:id="rId3"/>
    <p:sldId id="337" r:id="rId4"/>
    <p:sldId id="285" r:id="rId5"/>
    <p:sldId id="335" r:id="rId6"/>
    <p:sldId id="342" r:id="rId7"/>
    <p:sldId id="338" r:id="rId8"/>
    <p:sldId id="341" r:id="rId9"/>
    <p:sldId id="339" r:id="rId10"/>
    <p:sldId id="340" r:id="rId11"/>
    <p:sldId id="322" r:id="rId12"/>
    <p:sldId id="343" r:id="rId13"/>
    <p:sldId id="344" r:id="rId14"/>
    <p:sldId id="347" r:id="rId15"/>
    <p:sldId id="346" r:id="rId16"/>
    <p:sldId id="345" r:id="rId17"/>
    <p:sldId id="348" r:id="rId18"/>
    <p:sldId id="34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0000"/>
    <a:srgbClr val="26B71F"/>
    <a:srgbClr val="E36B6B"/>
    <a:srgbClr val="118ADA"/>
    <a:srgbClr val="0E72B6"/>
    <a:srgbClr val="663300"/>
    <a:srgbClr val="4D0B15"/>
    <a:srgbClr val="E4DA9C"/>
    <a:srgbClr val="D3C35D"/>
    <a:srgbClr val="FCBB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41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11790-F92F-4035-9169-4202168956C4}" type="datetimeFigureOut">
              <a:rPr lang="zh-TW" altLang="en-US" smtClean="0"/>
              <a:t>2016/11/1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4FEB2-1A37-4159-85AC-11AAB19C6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7995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08315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49355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62127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46860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27802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12658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02876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30424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23698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9490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93390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6276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59266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97955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34468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87755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18094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9646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609600"/>
          </a:xfrm>
        </p:spPr>
        <p:txBody>
          <a:bodyPr/>
          <a:lstStyle>
            <a:lvl1pPr marL="0" indent="0" algn="ctr">
              <a:buNone/>
              <a:defRPr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46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7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7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4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9385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384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5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2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7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9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8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58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1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8AC7A713-7007-4913-B2CB-7614D15284D3}" type="datetimeFigureOut">
              <a:rPr lang="en-US" smtClean="0"/>
              <a:pPr/>
              <a:t>11/1/2016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7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1" kern="1200">
          <a:ln w="19050">
            <a:solidFill>
              <a:schemeClr val="tx1">
                <a:lumMod val="85000"/>
                <a:lumOff val="15000"/>
              </a:schemeClr>
            </a:solidFill>
          </a:ln>
          <a:solidFill>
            <a:srgbClr val="00B0F0"/>
          </a:solidFill>
          <a:effectLst/>
          <a:latin typeface="Microsoft New Tai Lue" panose="020B0502040204020203" pitchFamily="34" charset="0"/>
          <a:ea typeface="+mj-ea"/>
          <a:cs typeface="Microsoft New Tai Lue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png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1.png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4" Type="http://schemas.openxmlformats.org/officeDocument/2006/relationships/image" Target="../media/image48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image" Target="../media/image53.png"/><Relationship Id="rId7" Type="http://schemas.openxmlformats.org/officeDocument/2006/relationships/image" Target="../media/image5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1.png"/><Relationship Id="rId7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7.pn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23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2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85927"/>
            <a:ext cx="7772400" cy="1814524"/>
          </a:xfrm>
        </p:spPr>
        <p:txBody>
          <a:bodyPr/>
          <a:lstStyle/>
          <a:p>
            <a:r>
              <a:rPr lang="en-US" altLang="zh-TW" dirty="0" smtClean="0"/>
              <a:t>6-1</a:t>
            </a:r>
            <a:br>
              <a:rPr lang="en-US" altLang="zh-TW" dirty="0" smtClean="0"/>
            </a:br>
            <a:r>
              <a:rPr lang="zh-TW" altLang="en-US" dirty="0" smtClean="0"/>
              <a:t>擴分和等值分數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95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76066"/>
                <a:ext cx="6707088" cy="1276869"/>
              </a:xfrm>
            </p:spPr>
            <p:txBody>
              <a:bodyPr>
                <a:normAutofit fontScale="25000" lnSpcReduction="20000"/>
              </a:bodyPr>
              <a:lstStyle/>
              <a:p>
                <a:pPr>
                  <a:lnSpc>
                    <a:spcPct val="170000"/>
                  </a:lnSpc>
                </a:pPr>
                <a:r>
                  <a:rPr lang="zh-TW" altLang="en-US" sz="12800" dirty="0" smtClean="0"/>
                  <a:t>畫出和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altLang="zh-TW" sz="1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zh-TW" altLang="en-US" sz="12800" dirty="0" smtClean="0">
                    <a:latin typeface="+mn-ea"/>
                  </a:rPr>
                  <a:t> 一樣大的等值分數</a:t>
                </a:r>
                <a:r>
                  <a:rPr lang="zh-TW" altLang="en-US" sz="12800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。</a:t>
                </a:r>
                <a:endParaRPr lang="zh-TW" altLang="zh-TW" sz="12800" dirty="0">
                  <a:latin typeface="+mn-ea"/>
                </a:endParaRPr>
              </a:p>
              <a:p>
                <a:pPr eaLnBrk="0" fontAlgn="base" hangingPunct="0"/>
                <a:endParaRPr lang="zh-TW" altLang="en-US" dirty="0">
                  <a:latin typeface="標楷體" pitchFamily="65" charset="-120"/>
                  <a:ea typeface="標楷體" pitchFamily="65" charset="-12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76066"/>
                <a:ext cx="6707088" cy="1276869"/>
              </a:xfrm>
              <a:blipFill rotWithShape="0">
                <a:blip r:embed="rId3"/>
                <a:stretch>
                  <a:fillRect l="-209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5122" name="Picture 2" descr="06-02-010-長方形平分成18份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087724" y="3104964"/>
            <a:ext cx="2448272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5580112" y="4221088"/>
                <a:ext cx="2808312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4221088"/>
                <a:ext cx="2808312" cy="129614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081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481964" y="2020279"/>
                <a:ext cx="1785780" cy="119269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□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964" y="2020279"/>
                <a:ext cx="1785780" cy="119269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3167844" y="2020279"/>
                <a:ext cx="2808312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7844" y="2020279"/>
                <a:ext cx="2808312" cy="129614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467544" y="4612567"/>
                <a:ext cx="1785780" cy="119269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□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612567"/>
                <a:ext cx="1785780" cy="119269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3275856" y="4581128"/>
                <a:ext cx="2808312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4581128"/>
                <a:ext cx="2808312" cy="129614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5773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2" grpId="0"/>
      <p:bldP spid="13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481964" y="2020279"/>
                <a:ext cx="1785780" cy="119269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</a:rPr>
                          </m:ctrlPr>
                        </m:fPr>
                        <m:num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</a:rPr>
                            <m:t>𝟓</m:t>
                          </m:r>
                        </m:num>
                        <m:den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</a:rPr>
                            <m:t>𝟗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□</m:t>
                          </m:r>
                        </m:num>
                        <m:den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𝟓𝟒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964" y="2020279"/>
                <a:ext cx="1785780" cy="119269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3167844" y="2020279"/>
                <a:ext cx="2808312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𝟗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𝟑𝟎</m:t>
                          </m:r>
                        </m:num>
                        <m:den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𝟓𝟒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7844" y="2020279"/>
                <a:ext cx="2808312" cy="129614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467544" y="4612567"/>
                <a:ext cx="1785780" cy="119269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</a:rPr>
                          </m:ctrlPr>
                        </m:fPr>
                        <m:num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</a:rPr>
                            <m:t>𝟔</m:t>
                          </m:r>
                        </m:num>
                        <m:den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</a:rPr>
                            <m:t>𝟖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□</m:t>
                          </m:r>
                        </m:num>
                        <m:den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𝟑𝟐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612567"/>
                <a:ext cx="1785780" cy="119269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3275856" y="4581128"/>
                <a:ext cx="2808312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×4</m:t>
                          </m:r>
                        </m:num>
                        <m:den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𝟐𝟒</m:t>
                          </m:r>
                        </m:num>
                        <m:den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𝟑𝟐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4581128"/>
                <a:ext cx="2808312" cy="129614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0346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2" grpId="0"/>
      <p:bldP spid="13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481964" y="2020279"/>
                <a:ext cx="1785780" cy="119269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</a:rPr>
                          </m:ctrlPr>
                        </m:fPr>
                        <m:num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</a:rPr>
                            <m:t>𝟖</m:t>
                          </m:r>
                        </m:num>
                        <m:den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</a:rPr>
                            <m:t>𝟓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□</m:t>
                          </m:r>
                        </m:num>
                        <m:den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𝟐𝟓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964" y="2020279"/>
                <a:ext cx="1785780" cy="119269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3167844" y="2020279"/>
                <a:ext cx="2808312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𝟒𝟎</m:t>
                          </m:r>
                        </m:num>
                        <m:den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𝟐𝟓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7844" y="2020279"/>
                <a:ext cx="2808312" cy="129614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467544" y="3984279"/>
                <a:ext cx="2700300" cy="119269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</a:rPr>
                          </m:ctrlPr>
                        </m:fPr>
                        <m:num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</a:rPr>
                            <m:t>𝟏𝟓</m:t>
                          </m:r>
                        </m:num>
                        <m:den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</a:rPr>
                            <m:t>𝟏𝟖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𝟑𝟎</m:t>
                          </m:r>
                        </m:num>
                        <m:den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□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□</m:t>
                          </m:r>
                        </m:num>
                        <m:den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𝟏𝟎𝟖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984279"/>
                <a:ext cx="2700300" cy="119269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251520" y="5445224"/>
                <a:ext cx="5616624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𝟏𝟓</m:t>
                          </m:r>
                        </m:num>
                        <m:den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𝟏𝟖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𝟏𝟓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𝟏𝟖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𝟑𝟎</m:t>
                          </m:r>
                        </m:num>
                        <m:den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𝟑𝟔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𝟑𝟎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𝟑𝟔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𝟗𝟎</m:t>
                          </m:r>
                        </m:num>
                        <m:den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𝟏𝟎𝟖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5445224"/>
                <a:ext cx="5616624" cy="129614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2634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2" grpId="0"/>
      <p:bldP spid="13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76066"/>
                <a:ext cx="6707088" cy="1276869"/>
              </a:xfrm>
            </p:spPr>
            <p:txBody>
              <a:bodyPr>
                <a:normAutofit fontScale="25000" lnSpcReduction="20000"/>
              </a:bodyPr>
              <a:lstStyle/>
              <a:p>
                <a:pPr>
                  <a:lnSpc>
                    <a:spcPct val="170000"/>
                  </a:lnSpc>
                </a:pPr>
                <a:r>
                  <a:rPr lang="zh-TW" altLang="en-US" sz="12800" dirty="0" smtClean="0"/>
                  <a:t>下面哪一個分數和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TW" sz="1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zh-TW" altLang="en-US" sz="12800" dirty="0" smtClean="0">
                    <a:latin typeface="+mn-ea"/>
                  </a:rPr>
                  <a:t> 一樣大</a:t>
                </a:r>
                <a:r>
                  <a:rPr lang="zh-TW" altLang="en-US" sz="12800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？</a:t>
                </a:r>
                <a:endParaRPr lang="zh-TW" altLang="zh-TW" sz="12800" dirty="0">
                  <a:latin typeface="+mn-ea"/>
                </a:endParaRPr>
              </a:p>
              <a:p>
                <a:pPr eaLnBrk="0" fontAlgn="base" hangingPunct="0"/>
                <a:endParaRPr lang="zh-TW" altLang="en-US" dirty="0">
                  <a:latin typeface="標楷體" pitchFamily="65" charset="-120"/>
                  <a:ea typeface="標楷體" pitchFamily="65" charset="-12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76066"/>
                <a:ext cx="6707088" cy="1276869"/>
              </a:xfrm>
              <a:blipFill rotWithShape="0">
                <a:blip r:embed="rId3"/>
                <a:stretch>
                  <a:fillRect l="-209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899592" y="3012091"/>
                <a:ext cx="936104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3012091"/>
                <a:ext cx="936104" cy="129614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2339752" y="3021782"/>
                <a:ext cx="936104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3021782"/>
                <a:ext cx="936104" cy="129614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3810744" y="3021782"/>
                <a:ext cx="936104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32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744" y="3021782"/>
                <a:ext cx="936104" cy="129614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5364088" y="3003886"/>
                <a:ext cx="936104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3003886"/>
                <a:ext cx="936104" cy="129614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1470484" y="5013176"/>
                <a:ext cx="2808312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40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0484" y="5013176"/>
                <a:ext cx="2808312" cy="129614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775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/>
      <p:bldP spid="8" grpId="0"/>
      <p:bldP spid="9" grpId="0"/>
      <p:bldP spid="12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76066"/>
                <a:ext cx="6707088" cy="1276869"/>
              </a:xfrm>
            </p:spPr>
            <p:txBody>
              <a:bodyPr>
                <a:normAutofit fontScale="25000" lnSpcReduction="20000"/>
              </a:bodyPr>
              <a:lstStyle/>
              <a:p>
                <a:pPr>
                  <a:lnSpc>
                    <a:spcPct val="170000"/>
                  </a:lnSpc>
                </a:pPr>
                <a:r>
                  <a:rPr lang="zh-TW" altLang="en-US" sz="12800" dirty="0" smtClean="0"/>
                  <a:t>下面哪一個分數和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TW" sz="1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zh-TW" altLang="en-US" sz="12800" dirty="0" smtClean="0">
                    <a:latin typeface="+mn-ea"/>
                  </a:rPr>
                  <a:t> 一樣大</a:t>
                </a:r>
                <a:r>
                  <a:rPr lang="zh-TW" altLang="en-US" sz="12800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？</a:t>
                </a:r>
                <a:endParaRPr lang="zh-TW" altLang="zh-TW" sz="12800" dirty="0">
                  <a:latin typeface="+mn-ea"/>
                </a:endParaRPr>
              </a:p>
              <a:p>
                <a:pPr eaLnBrk="0" fontAlgn="base" hangingPunct="0"/>
                <a:endParaRPr lang="zh-TW" altLang="en-US" dirty="0">
                  <a:latin typeface="標楷體" pitchFamily="65" charset="-120"/>
                  <a:ea typeface="標楷體" pitchFamily="65" charset="-12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76066"/>
                <a:ext cx="6707088" cy="1276869"/>
              </a:xfrm>
              <a:blipFill rotWithShape="0">
                <a:blip r:embed="rId3"/>
                <a:stretch>
                  <a:fillRect l="-209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899592" y="3012091"/>
                <a:ext cx="936104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3012091"/>
                <a:ext cx="936104" cy="129614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2339752" y="3021782"/>
                <a:ext cx="936104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3021782"/>
                <a:ext cx="936104" cy="129614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3810744" y="3021782"/>
                <a:ext cx="936104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88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744" y="3021782"/>
                <a:ext cx="936104" cy="129614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5364088" y="3003886"/>
                <a:ext cx="936104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44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3003886"/>
                <a:ext cx="936104" cy="129614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1470484" y="5013176"/>
                <a:ext cx="2808312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88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0484" y="5013176"/>
                <a:ext cx="2808312" cy="129614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5078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/>
      <p:bldP spid="8" grpId="0"/>
      <p:bldP spid="9" grpId="0"/>
      <p:bldP spid="12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76066"/>
                <a:ext cx="6707088" cy="1276869"/>
              </a:xfrm>
            </p:spPr>
            <p:txBody>
              <a:bodyPr>
                <a:normAutofit fontScale="25000" lnSpcReduction="20000"/>
              </a:bodyPr>
              <a:lstStyle/>
              <a:p>
                <a:pPr>
                  <a:lnSpc>
                    <a:spcPct val="170000"/>
                  </a:lnSpc>
                </a:pPr>
                <a:r>
                  <a:rPr lang="zh-TW" altLang="en-US" sz="12800" dirty="0" smtClean="0"/>
                  <a:t>下面哪一個分數和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altLang="zh-TW" sz="1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zh-TW" altLang="en-US" sz="12800" dirty="0" smtClean="0">
                    <a:latin typeface="+mn-ea"/>
                  </a:rPr>
                  <a:t> 一樣大</a:t>
                </a:r>
                <a:r>
                  <a:rPr lang="zh-TW" altLang="en-US" sz="12800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？</a:t>
                </a:r>
                <a:endParaRPr lang="zh-TW" altLang="zh-TW" sz="12800" dirty="0">
                  <a:latin typeface="+mn-ea"/>
                </a:endParaRPr>
              </a:p>
              <a:p>
                <a:pPr eaLnBrk="0" fontAlgn="base" hangingPunct="0"/>
                <a:endParaRPr lang="zh-TW" altLang="en-US" dirty="0">
                  <a:latin typeface="標楷體" pitchFamily="65" charset="-120"/>
                  <a:ea typeface="標楷體" pitchFamily="65" charset="-12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76066"/>
                <a:ext cx="6707088" cy="1276869"/>
              </a:xfrm>
              <a:blipFill rotWithShape="0">
                <a:blip r:embed="rId3"/>
                <a:stretch>
                  <a:fillRect l="-209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899592" y="3012091"/>
                <a:ext cx="936104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3012091"/>
                <a:ext cx="936104" cy="129614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2339752" y="3021782"/>
                <a:ext cx="936104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3021782"/>
                <a:ext cx="936104" cy="129614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3810744" y="3021782"/>
                <a:ext cx="936104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744" y="3021782"/>
                <a:ext cx="936104" cy="129614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5364088" y="3003886"/>
                <a:ext cx="936104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3003886"/>
                <a:ext cx="936104" cy="129614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1470484" y="5013176"/>
                <a:ext cx="2808312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×6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0484" y="5013176"/>
                <a:ext cx="2808312" cy="129614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9565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/>
      <p:bldP spid="8" grpId="0"/>
      <p:bldP spid="9" grpId="0"/>
      <p:bldP spid="12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028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374546"/>
                <a:ext cx="8435280" cy="2126462"/>
              </a:xfrm>
            </p:spPr>
            <p:txBody>
              <a:bodyPr>
                <a:normAutofit fontScale="25000" lnSpcReduction="20000"/>
              </a:bodyPr>
              <a:lstStyle/>
              <a:p>
                <a:pPr>
                  <a:lnSpc>
                    <a:spcPct val="170000"/>
                  </a:lnSpc>
                </a:pPr>
                <a:r>
                  <a:rPr lang="zh-TW" altLang="en-US" sz="12800" dirty="0" smtClean="0"/>
                  <a:t>一盒巧克力有</a:t>
                </a:r>
                <a:r>
                  <a:rPr lang="en-US" altLang="zh-TW" sz="12800" dirty="0" smtClean="0"/>
                  <a:t>100</a:t>
                </a:r>
                <a:r>
                  <a:rPr lang="zh-TW" altLang="en-US" sz="12800" dirty="0" smtClean="0"/>
                  <a:t>顆</a:t>
                </a:r>
                <a:r>
                  <a:rPr lang="zh-TW" altLang="en-US" sz="12800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，弟弟吃了</a:t>
                </a:r>
                <a:r>
                  <a:rPr lang="zh-TW" altLang="en-US" sz="128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altLang="zh-TW" sz="1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zh-TW" altLang="en-US" sz="12800" dirty="0" smtClean="0">
                    <a:latin typeface="+mn-ea"/>
                  </a:rPr>
                  <a:t> 盒</a:t>
                </a:r>
                <a:r>
                  <a:rPr lang="zh-TW" altLang="en-US" sz="12800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，哥哥要吃一百分之幾盒，兩人才會吃的一樣多？</a:t>
                </a:r>
                <a:endParaRPr lang="zh-TW" altLang="zh-TW" sz="12800" dirty="0">
                  <a:latin typeface="+mn-ea"/>
                </a:endParaRPr>
              </a:p>
              <a:p>
                <a:pPr eaLnBrk="0" fontAlgn="base" hangingPunct="0"/>
                <a:endParaRPr lang="zh-TW" altLang="en-US" dirty="0">
                  <a:latin typeface="標楷體" pitchFamily="65" charset="-120"/>
                  <a:ea typeface="標楷體" pitchFamily="65" charset="-12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374546"/>
                <a:ext cx="8435280" cy="2126462"/>
              </a:xfrm>
              <a:blipFill rotWithShape="0">
                <a:blip r:embed="rId3"/>
                <a:stretch>
                  <a:fillRect l="-166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1403648" y="4293096"/>
                <a:ext cx="3456384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20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4293096"/>
                <a:ext cx="3456384" cy="129614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5884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18356" y="1628800"/>
            <a:ext cx="8507288" cy="910293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zh-TW" altLang="en-US" sz="12800" dirty="0" smtClean="0"/>
              <a:t>求下列分數的</a:t>
            </a:r>
            <a:r>
              <a:rPr lang="zh-TW" altLang="en-US" sz="12800" dirty="0" smtClean="0">
                <a:solidFill>
                  <a:srgbClr val="FF0000"/>
                </a:solidFill>
              </a:rPr>
              <a:t>等值分數</a:t>
            </a:r>
            <a:r>
              <a:rPr lang="zh-TW" altLang="en-US" sz="1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4932040" y="5157192"/>
                <a:ext cx="3240360" cy="108012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altLang="zh-TW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  <m:t>23</m:t>
                          </m:r>
                        </m:den>
                      </m:f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7</m:t>
                          </m:r>
                          <m:r>
                            <a:rPr lang="en-US" altLang="zh-TW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num>
                        <m:den>
                          <m:d>
                            <m:dPr>
                              <m:ctrlPr>
                                <a:rPr lang="en-US" altLang="zh-TW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e>
                          </m:d>
                        </m:den>
                      </m:f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altLang="zh-TW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e>
                          </m:d>
                        </m:num>
                        <m:den>
                          <m:r>
                            <a:rPr lang="en-US" altLang="zh-TW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9</m:t>
                          </m:r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b="1" dirty="0">
                  <a:solidFill>
                    <a:srgbClr val="FF0000"/>
                  </a:solidFill>
                  <a:latin typeface="Times New Roman" panose="02020603050405020304" pitchFamily="18" charset="0"/>
                  <a:ea typeface="華康隸書體W5" pitchFamily="65" charset="-12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5157192"/>
                <a:ext cx="3240360" cy="10801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動動腦</a:t>
            </a:r>
            <a:endParaRPr lang="en-US" dirty="0">
              <a:ln w="19050">
                <a:noFill/>
              </a:ln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4860032" y="2985131"/>
                <a:ext cx="3240360" cy="108012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altLang="zh-TW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8</m:t>
                          </m:r>
                        </m:num>
                        <m:den>
                          <m:d>
                            <m:dPr>
                              <m:ctrlPr>
                                <a:rPr lang="en-US" altLang="zh-TW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e>
                          </m:d>
                        </m:den>
                      </m:f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altLang="zh-TW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e>
                          </m:d>
                        </m:num>
                        <m:den>
                          <m:r>
                            <a:rPr lang="en-US" altLang="zh-TW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  <m:r>
                            <a:rPr lang="en-US" altLang="zh-TW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b="1" dirty="0">
                  <a:solidFill>
                    <a:srgbClr val="FF0000"/>
                  </a:solidFill>
                  <a:latin typeface="Times New Roman" panose="02020603050405020304" pitchFamily="18" charset="0"/>
                  <a:ea typeface="華康隸書體W5" pitchFamily="65" charset="-12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2985131"/>
                <a:ext cx="3240360" cy="10801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2"/>
              <p:cNvSpPr txBox="1">
                <a:spLocks/>
              </p:cNvSpPr>
              <p:nvPr/>
            </p:nvSpPr>
            <p:spPr>
              <a:xfrm>
                <a:off x="1043608" y="5229200"/>
                <a:ext cx="3240360" cy="108012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  <m:t>1</m:t>
                          </m:r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  <m:t>17</m:t>
                          </m:r>
                        </m:den>
                      </m:f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  <m:r>
                            <a:rPr lang="en-US" altLang="zh-TW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ctrlPr>
                                <a:rPr lang="en-US" altLang="zh-TW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e>
                          </m:d>
                        </m:den>
                      </m:f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altLang="zh-TW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e>
                          </m:d>
                        </m:num>
                        <m:den>
                          <m:r>
                            <a:rPr lang="en-US" altLang="zh-TW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  <m:r>
                            <a:rPr lang="en-US" altLang="zh-TW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US" b="1" dirty="0">
                  <a:solidFill>
                    <a:srgbClr val="FF0000"/>
                  </a:solidFill>
                  <a:latin typeface="Times New Roman" panose="02020603050405020304" pitchFamily="18" charset="0"/>
                  <a:ea typeface="華康隸書體W5" pitchFamily="65" charset="-12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5229200"/>
                <a:ext cx="3240360" cy="108012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1024624" y="3101076"/>
                <a:ext cx="3240360" cy="108012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altLang="zh-TW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華康隸書體W5" pitchFamily="65" charset="-120"/>
                              <a:cs typeface="Times New Roman" panose="02020603050405020304" pitchFamily="18" charset="0"/>
                            </a:rPr>
                            <m:t>13</m:t>
                          </m:r>
                        </m:den>
                      </m:f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num>
                        <m:den>
                          <m:d>
                            <m:dPr>
                              <m:ctrlPr>
                                <a:rPr lang="en-US" altLang="zh-TW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e>
                          </m:d>
                        </m:den>
                      </m:f>
                      <m:r>
                        <a:rPr lang="en-US" altLang="zh-TW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altLang="zh-TW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zh-TW" alt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</m:e>
                          </m:d>
                        </m:num>
                        <m:den>
                          <m:r>
                            <a:rPr lang="en-US" altLang="zh-TW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5</m:t>
                          </m:r>
                          <m:r>
                            <a:rPr lang="en-US" altLang="zh-TW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b="1" dirty="0">
                  <a:solidFill>
                    <a:srgbClr val="FF0000"/>
                  </a:solidFill>
                  <a:latin typeface="Times New Roman" panose="02020603050405020304" pitchFamily="18" charset="0"/>
                  <a:ea typeface="華康隸書體W5" pitchFamily="65" charset="-12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4624" y="3101076"/>
                <a:ext cx="3240360" cy="108012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4016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14" grpId="0"/>
      <p:bldP spid="15" grpId="0"/>
      <p:bldP spid="16" grpId="0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複習一下</a:t>
            </a:r>
            <a:r>
              <a:rPr lang="en-US" altLang="zh-TW" dirty="0" smtClean="0">
                <a:ln w="19050">
                  <a:noFill/>
                </a:ln>
              </a:rPr>
              <a:t>----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分數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6012160" y="1931216"/>
                <a:ext cx="86409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1931216"/>
                <a:ext cx="864096" cy="87109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6012160" y="3566021"/>
                <a:ext cx="86409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3566021"/>
                <a:ext cx="864096" cy="87109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6012160" y="5150195"/>
                <a:ext cx="86409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5150195"/>
                <a:ext cx="864096" cy="87109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06-01-001-長方形平分3份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156117"/>
            <a:ext cx="3888432" cy="469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06-01-002-長方形平分6份"/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802176"/>
            <a:ext cx="3888432" cy="512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 descr="06-01-003-長方形平分12份"/>
          <p:cNvPicPr>
            <a:picLocks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5359816"/>
            <a:ext cx="3888432" cy="589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2961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複習一下</a:t>
            </a:r>
            <a:r>
              <a:rPr lang="en-US" altLang="zh-TW" dirty="0" smtClean="0">
                <a:ln w="19050">
                  <a:noFill/>
                </a:ln>
              </a:rPr>
              <a:t>----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分數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6012160" y="1700808"/>
                <a:ext cx="86409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1700808"/>
                <a:ext cx="864096" cy="87109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6012160" y="3501008"/>
                <a:ext cx="86409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3501008"/>
                <a:ext cx="864096" cy="87109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6012160" y="5373216"/>
                <a:ext cx="86409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5373216"/>
                <a:ext cx="864096" cy="87109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06-01-001-長方形平分3份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844824"/>
            <a:ext cx="3888432" cy="469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 descr="06-01-004-圓平分成6份"/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772" y="3140968"/>
            <a:ext cx="1512168" cy="1375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 descr="06-01-009-長方形平分成12份"/>
          <p:cNvPicPr>
            <a:picLocks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772" y="5304153"/>
            <a:ext cx="1764196" cy="1221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0890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認識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等值分數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6156176" y="2095345"/>
                <a:ext cx="86409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2095345"/>
                <a:ext cx="864096" cy="87109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6-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533" y="2095345"/>
            <a:ext cx="5219329" cy="3925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6156176" y="3622770"/>
                <a:ext cx="86409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3622770"/>
                <a:ext cx="864096" cy="87109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6156176" y="5150195"/>
                <a:ext cx="86409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5150195"/>
                <a:ext cx="864096" cy="87109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9889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認識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擴分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6156176" y="2095345"/>
                <a:ext cx="86409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2095345"/>
                <a:ext cx="864096" cy="87109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6-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533" y="2095345"/>
            <a:ext cx="5219329" cy="3925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6156176" y="3622770"/>
                <a:ext cx="2088232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3622770"/>
                <a:ext cx="2088232" cy="87109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6156176" y="5085184"/>
                <a:ext cx="230425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5085184"/>
                <a:ext cx="2304256" cy="87109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4258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認識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擴分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6156176" y="1677411"/>
                <a:ext cx="86409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1677411"/>
                <a:ext cx="864096" cy="87109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6157292" y="2862015"/>
                <a:ext cx="2088232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7292" y="2862015"/>
                <a:ext cx="2088232" cy="87109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6156176" y="5222205"/>
                <a:ext cx="230425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5222205"/>
                <a:ext cx="2304256" cy="87109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146" name="Picture 2" descr="06-01-007-等值分數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628800"/>
            <a:ext cx="4176464" cy="4464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6186667" y="4046619"/>
                <a:ext cx="2088232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6667" y="4046619"/>
                <a:ext cx="2088232" cy="87109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9746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1" grpId="0"/>
      <p:bldP spid="12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94122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認識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擴分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2915816" y="1791332"/>
                <a:ext cx="86409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1791332"/>
                <a:ext cx="864096" cy="87109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2903628" y="4649638"/>
                <a:ext cx="2088232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3628" y="4649638"/>
                <a:ext cx="2088232" cy="87109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6469941" y="1791331"/>
                <a:ext cx="2304256" cy="87109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85000" lnSpcReduction="100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9941" y="1791331"/>
                <a:ext cx="2304256" cy="87109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2" descr="06-01-004-圓平分成6份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982" y="1476175"/>
            <a:ext cx="1656184" cy="1685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 descr="06-01-006-圓平分成12份"/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113076"/>
            <a:ext cx="1678794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 descr="06-01-005-圓平分成24份"/>
          <p:cNvPicPr>
            <a:picLocks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476175"/>
            <a:ext cx="1656184" cy="1647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1618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76066"/>
                <a:ext cx="6707088" cy="1276869"/>
              </a:xfrm>
            </p:spPr>
            <p:txBody>
              <a:bodyPr>
                <a:normAutofit fontScale="25000" lnSpcReduction="20000"/>
              </a:bodyPr>
              <a:lstStyle/>
              <a:p>
                <a:pPr>
                  <a:lnSpc>
                    <a:spcPct val="170000"/>
                  </a:lnSpc>
                </a:pPr>
                <a:r>
                  <a:rPr lang="zh-TW" altLang="en-US" sz="12800" dirty="0" smtClean="0"/>
                  <a:t>畫出和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altLang="zh-TW" sz="1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zh-TW" altLang="en-US" sz="12800" dirty="0" smtClean="0">
                    <a:latin typeface="+mn-ea"/>
                  </a:rPr>
                  <a:t> 一樣大的等值分數</a:t>
                </a:r>
                <a:r>
                  <a:rPr lang="zh-TW" altLang="en-US" sz="12800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。</a:t>
                </a:r>
                <a:endParaRPr lang="zh-TW" altLang="zh-TW" sz="12800" dirty="0">
                  <a:latin typeface="+mn-ea"/>
                </a:endParaRPr>
              </a:p>
              <a:p>
                <a:pPr eaLnBrk="0" fontAlgn="base" hangingPunct="0"/>
                <a:endParaRPr lang="zh-TW" altLang="en-US" dirty="0">
                  <a:latin typeface="標楷體" pitchFamily="65" charset="-120"/>
                  <a:ea typeface="標楷體" pitchFamily="65" charset="-12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76066"/>
                <a:ext cx="6707088" cy="1276869"/>
              </a:xfrm>
              <a:blipFill rotWithShape="0">
                <a:blip r:embed="rId3"/>
                <a:stretch>
                  <a:fillRect l="-209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5364088" y="4005064"/>
                <a:ext cx="2808312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4005064"/>
                <a:ext cx="2808312" cy="129614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2" descr="06-01-004-圓平分成6份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429000"/>
            <a:ext cx="1944216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408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76066"/>
                <a:ext cx="6707088" cy="1276869"/>
              </a:xfrm>
            </p:spPr>
            <p:txBody>
              <a:bodyPr>
                <a:normAutofit fontScale="25000" lnSpcReduction="20000"/>
              </a:bodyPr>
              <a:lstStyle/>
              <a:p>
                <a:pPr>
                  <a:lnSpc>
                    <a:spcPct val="170000"/>
                  </a:lnSpc>
                </a:pPr>
                <a:r>
                  <a:rPr lang="zh-TW" altLang="en-US" sz="12800" dirty="0" smtClean="0"/>
                  <a:t>畫出和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TW" sz="1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1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altLang="zh-TW" sz="1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zh-TW" altLang="en-US" sz="12800" dirty="0" smtClean="0">
                    <a:latin typeface="+mn-ea"/>
                  </a:rPr>
                  <a:t> 一樣大的等值分數</a:t>
                </a:r>
                <a:r>
                  <a:rPr lang="zh-TW" altLang="en-US" sz="12800" dirty="0" smtClean="0">
                    <a:latin typeface="新細明體" panose="02020500000000000000" pitchFamily="18" charset="-120"/>
                    <a:ea typeface="新細明體" panose="02020500000000000000" pitchFamily="18" charset="-120"/>
                  </a:rPr>
                  <a:t>。</a:t>
                </a:r>
                <a:endParaRPr lang="zh-TW" altLang="zh-TW" sz="12800" dirty="0">
                  <a:latin typeface="+mn-ea"/>
                </a:endParaRPr>
              </a:p>
              <a:p>
                <a:pPr eaLnBrk="0" fontAlgn="base" hangingPunct="0"/>
                <a:endParaRPr lang="zh-TW" altLang="en-US" dirty="0">
                  <a:latin typeface="標楷體" pitchFamily="65" charset="-120"/>
                  <a:ea typeface="標楷體" pitchFamily="65" charset="-12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76066"/>
                <a:ext cx="6707088" cy="1276869"/>
              </a:xfrm>
              <a:blipFill rotWithShape="0">
                <a:blip r:embed="rId3"/>
                <a:stretch>
                  <a:fillRect l="-209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pic>
        <p:nvPicPr>
          <p:cNvPr id="10" name="Picture 3" descr="06-01-009-長方形平分成12份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573016"/>
            <a:ext cx="2957500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5364088" y="4005064"/>
                <a:ext cx="2808312" cy="129614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altLang="zh-TW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altLang="zh-TW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n-US" altLang="zh-TW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4005064"/>
                <a:ext cx="2808312" cy="129614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0493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/>
    </p:bldLst>
  </p:timing>
</p:sld>
</file>

<file path=ppt/theme/theme1.xml><?xml version="1.0" encoding="utf-8"?>
<a:theme xmlns:a="http://schemas.openxmlformats.org/drawingml/2006/main" name="Engineering-PowerPoin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761</TotalTime>
  <Words>113</Words>
  <Application>Microsoft Office PowerPoint</Application>
  <PresentationFormat>如螢幕大小 (4:3)</PresentationFormat>
  <Paragraphs>98</Paragraphs>
  <Slides>18</Slides>
  <Notes>18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7" baseType="lpstr">
      <vt:lpstr>華康隸書體W5</vt:lpstr>
      <vt:lpstr>新細明體</vt:lpstr>
      <vt:lpstr>標楷體</vt:lpstr>
      <vt:lpstr>Arial</vt:lpstr>
      <vt:lpstr>Calibri</vt:lpstr>
      <vt:lpstr>Cambria Math</vt:lpstr>
      <vt:lpstr>Microsoft New Tai Lue</vt:lpstr>
      <vt:lpstr>Times New Roman</vt:lpstr>
      <vt:lpstr>Engineering-PowerPoint-Template</vt:lpstr>
      <vt:lpstr>6-1 擴分和等值分數</vt:lpstr>
      <vt:lpstr>複習一下----分數</vt:lpstr>
      <vt:lpstr>複習一下----分數</vt:lpstr>
      <vt:lpstr>認識等值分數</vt:lpstr>
      <vt:lpstr>認識擴分</vt:lpstr>
      <vt:lpstr>認識擴分</vt:lpstr>
      <vt:lpstr>認識擴分</vt:lpstr>
      <vt:lpstr>Try Try See</vt:lpstr>
      <vt:lpstr>Try Try See</vt:lpstr>
      <vt:lpstr>Try Try See</vt:lpstr>
      <vt:lpstr>Try Try See</vt:lpstr>
      <vt:lpstr>Try Try See</vt:lpstr>
      <vt:lpstr>Try Try See</vt:lpstr>
      <vt:lpstr>Try Try See</vt:lpstr>
      <vt:lpstr>Try Try See</vt:lpstr>
      <vt:lpstr>Try Try See</vt:lpstr>
      <vt:lpstr>Try Try See</vt:lpstr>
      <vt:lpstr>動動腦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1-2 三角和是180度</dc:title>
  <dc:creator>黃和智</dc:creator>
  <cp:lastModifiedBy>Teacher</cp:lastModifiedBy>
  <cp:revision>135</cp:revision>
  <dcterms:created xsi:type="dcterms:W3CDTF">2015-02-23T02:08:32Z</dcterms:created>
  <dcterms:modified xsi:type="dcterms:W3CDTF">2016-11-01T02:03:14Z</dcterms:modified>
</cp:coreProperties>
</file>