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1"/>
  </p:notesMasterIdLst>
  <p:sldIdLst>
    <p:sldId id="256" r:id="rId2"/>
    <p:sldId id="257" r:id="rId3"/>
    <p:sldId id="258" r:id="rId4"/>
    <p:sldId id="263" r:id="rId5"/>
    <p:sldId id="259" r:id="rId6"/>
    <p:sldId id="268" r:id="rId7"/>
    <p:sldId id="286" r:id="rId8"/>
    <p:sldId id="288" r:id="rId9"/>
    <p:sldId id="291" r:id="rId10"/>
    <p:sldId id="292" r:id="rId11"/>
    <p:sldId id="293" r:id="rId12"/>
    <p:sldId id="281" r:id="rId13"/>
    <p:sldId id="282" r:id="rId14"/>
    <p:sldId id="283" r:id="rId15"/>
    <p:sldId id="284" r:id="rId16"/>
    <p:sldId id="285" r:id="rId17"/>
    <p:sldId id="270" r:id="rId18"/>
    <p:sldId id="260" r:id="rId19"/>
    <p:sldId id="28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08D"/>
    <a:srgbClr val="DCE0DE"/>
    <a:srgbClr val="EBF0EF"/>
    <a:srgbClr val="C0C9B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112" d="100"/>
          <a:sy n="112" d="100"/>
        </p:scale>
        <p:origin x="6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2024/9/18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34718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263091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135654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2024/9/18</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2024/9/18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202048A-5FA5-493E-86FD-5F6B385DC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7" y="0"/>
            <a:ext cx="12184345" cy="6858000"/>
          </a:xfrm>
          <a:prstGeom prst="rect">
            <a:avLst/>
          </a:prstGeom>
          <a:ln>
            <a:noFill/>
          </a:ln>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991198865"/>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202048A-5FA5-493E-86FD-5F6B385DC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7" y="0"/>
            <a:ext cx="12184345" cy="6858000"/>
          </a:xfrm>
          <a:prstGeom prst="rect">
            <a:avLst/>
          </a:prstGeom>
          <a:ln>
            <a:noFill/>
          </a:ln>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79512553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202048A-5FA5-493E-86FD-5F6B385DC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7" y="0"/>
            <a:ext cx="12184345" cy="6858000"/>
          </a:xfrm>
          <a:prstGeom prst="rect">
            <a:avLst/>
          </a:prstGeom>
          <a:ln>
            <a:noFill/>
          </a:ln>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578329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C202048A-5FA5-493E-86FD-5F6B385DC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7" y="0"/>
            <a:ext cx="12184345" cy="6858000"/>
          </a:xfrm>
          <a:prstGeom prst="rect">
            <a:avLst/>
          </a:prstGeom>
          <a:ln>
            <a:noFill/>
          </a:ln>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300136162"/>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2024/9/18</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2024/9/18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2024/9/18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2024/9/18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2024/9/18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2024/9/18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2024/9/18</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2024/9/18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7620" y="-1270"/>
            <a:ext cx="12261215" cy="6946265"/>
          </a:xfrm>
          <a:prstGeom prst="rect">
            <a:avLst/>
          </a:prstGeom>
          <a:gradFill>
            <a:gsLst>
              <a:gs pos="0">
                <a:srgbClr val="EBF0EF"/>
              </a:gs>
              <a:gs pos="100000">
                <a:srgbClr val="DCE0DE"/>
              </a:gs>
            </a:gsLst>
            <a:lin ang="30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yc.sfes.tyc.edu.tw/jhsmusic/main/Index.asp"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mail.nljh.tyc.edu.tw/evaluation/" TargetMode="External"/><Relationship Id="rId2" Type="http://schemas.openxmlformats.org/officeDocument/2006/relationships/hyperlink" Target="https://talented.special.tyc.edu.tw/web.php?html=action&amp;Fid=20065&amp;Tsubject=129&amp;form="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16510"/>
            <a:ext cx="12293600" cy="6915150"/>
          </a:xfrm>
          <a:prstGeom prst="rect">
            <a:avLst/>
          </a:prstGeom>
        </p:spPr>
      </p:pic>
      <p:sp>
        <p:nvSpPr>
          <p:cNvPr id="15" name="椭圆 14"/>
          <p:cNvSpPr/>
          <p:nvPr/>
        </p:nvSpPr>
        <p:spPr>
          <a:xfrm>
            <a:off x="6349365" y="1848485"/>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930334" y="2132303"/>
            <a:ext cx="442913" cy="2308324"/>
          </a:xfrm>
          <a:prstGeom prst="rect">
            <a:avLst/>
          </a:prstGeom>
          <a:noFill/>
        </p:spPr>
        <p:txBody>
          <a:bodyPr wrap="square" rtlCol="0">
            <a:spAutoFit/>
          </a:bodyPr>
          <a:lstStyle/>
          <a:p>
            <a:pPr algn="ctr"/>
            <a:r>
              <a:rPr lang="zh-TW" altLang="en-US" dirty="0">
                <a:latin typeface="仿宋" panose="02010609060101010101" pitchFamily="49" charset="-122"/>
                <a:ea typeface="仿宋" panose="02010609060101010101" pitchFamily="49" charset="-122"/>
              </a:rPr>
              <a:t>六年丁班</a:t>
            </a:r>
            <a:endParaRPr lang="en-US" altLang="zh-TW" dirty="0">
              <a:latin typeface="仿宋" panose="02010609060101010101" pitchFamily="49" charset="-122"/>
              <a:ea typeface="仿宋" panose="02010609060101010101" pitchFamily="49" charset="-122"/>
            </a:endParaRPr>
          </a:p>
          <a:p>
            <a:pPr algn="ctr"/>
            <a:endParaRPr lang="en-US" altLang="zh-CN" dirty="0">
              <a:latin typeface="仿宋" panose="02010609060101010101" pitchFamily="49" charset="-122"/>
              <a:ea typeface="仿宋" panose="02010609060101010101" pitchFamily="49" charset="-122"/>
            </a:endParaRPr>
          </a:p>
          <a:p>
            <a:pPr algn="ctr"/>
            <a:r>
              <a:rPr lang="zh-TW" altLang="en-US" dirty="0">
                <a:latin typeface="仿宋" panose="02010609060101010101" pitchFamily="49" charset="-122"/>
                <a:ea typeface="仿宋" panose="02010609060101010101" pitchFamily="49" charset="-122"/>
              </a:rPr>
              <a:t>班親會</a:t>
            </a:r>
            <a:endParaRPr lang="zh-CN" altLang="en-US" dirty="0">
              <a:latin typeface="仿宋" panose="02010609060101010101" pitchFamily="49" charset="-122"/>
              <a:ea typeface="仿宋" panose="02010609060101010101" pitchFamily="49" charset="-122"/>
            </a:endParaRPr>
          </a:p>
        </p:txBody>
      </p:sp>
      <p:sp>
        <p:nvSpPr>
          <p:cNvPr id="8" name="文本框 7"/>
          <p:cNvSpPr txBox="1">
            <a:spLocks noChangeArrowheads="1"/>
          </p:cNvSpPr>
          <p:nvPr/>
        </p:nvSpPr>
        <p:spPr bwMode="auto">
          <a:xfrm>
            <a:off x="4562594" y="2748915"/>
            <a:ext cx="1169551" cy="414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TW" altLang="en-US" sz="3200" dirty="0">
                <a:latin typeface="仿宋" panose="02010609060101010101" pitchFamily="49" charset="-122"/>
                <a:ea typeface="仿宋" panose="02010609060101010101" pitchFamily="49" charset="-122"/>
              </a:rPr>
              <a:t>導師</a:t>
            </a:r>
            <a:r>
              <a:rPr lang="zh-CN" altLang="en-US" sz="3200" dirty="0">
                <a:latin typeface="仿宋" panose="02010609060101010101" pitchFamily="49" charset="-122"/>
                <a:ea typeface="仿宋" panose="02010609060101010101" pitchFamily="49" charset="-122"/>
              </a:rPr>
              <a:t>：</a:t>
            </a:r>
            <a:r>
              <a:rPr lang="zh-TW" altLang="en-US" sz="3200" dirty="0">
                <a:latin typeface="仿宋" panose="02010609060101010101" pitchFamily="49" charset="-122"/>
                <a:ea typeface="仿宋" panose="02010609060101010101" pitchFamily="49" charset="-122"/>
              </a:rPr>
              <a:t>李建宏</a:t>
            </a:r>
            <a:endParaRPr lang="zh-CN" altLang="en-US" sz="3200" dirty="0">
              <a:latin typeface="仿宋" panose="02010609060101010101" pitchFamily="49" charset="-122"/>
              <a:ea typeface="仿宋" panose="02010609060101010101" pitchFamily="49" charset="-122"/>
            </a:endParaRPr>
          </a:p>
        </p:txBody>
      </p:sp>
      <p:cxnSp>
        <p:nvCxnSpPr>
          <p:cNvPr id="9" name="直接连接符 8"/>
          <p:cNvCxnSpPr/>
          <p:nvPr/>
        </p:nvCxnSpPr>
        <p:spPr>
          <a:xfrm flipH="1">
            <a:off x="5732145" y="2434590"/>
            <a:ext cx="6985" cy="303403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344901" y="1184150"/>
            <a:ext cx="1362622" cy="1323439"/>
          </a:xfrm>
          <a:prstGeom prst="rect">
            <a:avLst/>
          </a:prstGeom>
          <a:noFill/>
        </p:spPr>
        <p:txBody>
          <a:bodyPr wrap="square" rtlCol="0">
            <a:spAutoFit/>
          </a:bodyPr>
          <a:lstStyle/>
          <a:p>
            <a:r>
              <a:rPr lang="zh-TW" altLang="en-US" sz="8000" dirty="0">
                <a:latin typeface="仿宋" panose="02010609060101010101" pitchFamily="49" charset="-122"/>
                <a:ea typeface="仿宋" panose="02010609060101010101" pitchFamily="49" charset="-122"/>
              </a:rPr>
              <a:t>歡</a:t>
            </a:r>
            <a:endParaRPr lang="zh-CN" altLang="en-US" sz="8000" dirty="0">
              <a:latin typeface="仿宋" panose="02010609060101010101" pitchFamily="49" charset="-122"/>
              <a:ea typeface="仿宋" panose="02010609060101010101" pitchFamily="49" charset="-122"/>
            </a:endParaRPr>
          </a:p>
        </p:txBody>
      </p:sp>
      <p:sp>
        <p:nvSpPr>
          <p:cNvPr id="19" name="文本框 18"/>
          <p:cNvSpPr txBox="1"/>
          <p:nvPr/>
        </p:nvSpPr>
        <p:spPr>
          <a:xfrm>
            <a:off x="6933908" y="2247976"/>
            <a:ext cx="1362622" cy="1200329"/>
          </a:xfrm>
          <a:prstGeom prst="rect">
            <a:avLst/>
          </a:prstGeom>
          <a:noFill/>
        </p:spPr>
        <p:txBody>
          <a:bodyPr wrap="square" rtlCol="0">
            <a:spAutoFit/>
          </a:bodyPr>
          <a:lstStyle/>
          <a:p>
            <a:r>
              <a:rPr lang="zh-TW" altLang="en-US" sz="7200" dirty="0">
                <a:latin typeface="仿宋" panose="02010609060101010101" pitchFamily="49" charset="-122"/>
                <a:ea typeface="仿宋" panose="02010609060101010101" pitchFamily="49" charset="-122"/>
              </a:rPr>
              <a:t>迎</a:t>
            </a:r>
            <a:endParaRPr lang="zh-CN" altLang="en-US" sz="7200" dirty="0">
              <a:latin typeface="仿宋" panose="02010609060101010101" pitchFamily="49" charset="-122"/>
              <a:ea typeface="仿宋" panose="02010609060101010101" pitchFamily="49" charset="-122"/>
            </a:endParaRPr>
          </a:p>
        </p:txBody>
      </p:sp>
      <p:sp>
        <p:nvSpPr>
          <p:cNvPr id="20" name="文本框 19"/>
          <p:cNvSpPr txBox="1"/>
          <p:nvPr/>
        </p:nvSpPr>
        <p:spPr>
          <a:xfrm>
            <a:off x="7345242" y="3474204"/>
            <a:ext cx="1362622" cy="1200329"/>
          </a:xfrm>
          <a:prstGeom prst="rect">
            <a:avLst/>
          </a:prstGeom>
          <a:noFill/>
        </p:spPr>
        <p:txBody>
          <a:bodyPr wrap="square" rtlCol="0">
            <a:spAutoFit/>
          </a:bodyPr>
          <a:lstStyle/>
          <a:p>
            <a:r>
              <a:rPr lang="zh-TW" altLang="en-US" sz="7200" dirty="0">
                <a:latin typeface="仿宋" panose="02010609060101010101" pitchFamily="49" charset="-122"/>
                <a:ea typeface="仿宋" panose="02010609060101010101" pitchFamily="49" charset="-122"/>
              </a:rPr>
              <a:t>蒞</a:t>
            </a:r>
            <a:endParaRPr lang="zh-CN" altLang="en-US" sz="7200" dirty="0">
              <a:latin typeface="仿宋" panose="02010609060101010101" pitchFamily="49" charset="-122"/>
              <a:ea typeface="仿宋" panose="02010609060101010101" pitchFamily="49" charset="-122"/>
            </a:endParaRPr>
          </a:p>
        </p:txBody>
      </p:sp>
      <p:sp>
        <p:nvSpPr>
          <p:cNvPr id="21" name="文本框 20"/>
          <p:cNvSpPr txBox="1"/>
          <p:nvPr/>
        </p:nvSpPr>
        <p:spPr>
          <a:xfrm>
            <a:off x="6936619" y="4635572"/>
            <a:ext cx="1362622" cy="1200329"/>
          </a:xfrm>
          <a:prstGeom prst="rect">
            <a:avLst/>
          </a:prstGeom>
          <a:noFill/>
        </p:spPr>
        <p:txBody>
          <a:bodyPr wrap="square" rtlCol="0">
            <a:spAutoFit/>
          </a:bodyPr>
          <a:lstStyle/>
          <a:p>
            <a:r>
              <a:rPr lang="zh-TW" altLang="en-US" sz="7200" dirty="0">
                <a:latin typeface="仿宋" panose="02010609060101010101" pitchFamily="49" charset="-122"/>
                <a:ea typeface="仿宋" panose="02010609060101010101" pitchFamily="49" charset="-122"/>
              </a:rPr>
              <a:t>臨</a:t>
            </a:r>
            <a:endParaRPr lang="zh-CN" altLang="en-US" sz="7200" dirty="0">
              <a:latin typeface="仿宋" panose="02010609060101010101" pitchFamily="49" charset="-122"/>
              <a:ea typeface="仿宋" panose="02010609060101010101" pitchFamily="49" charset="-122"/>
            </a:endParaRPr>
          </a:p>
        </p:txBody>
      </p:sp>
      <p:cxnSp>
        <p:nvCxnSpPr>
          <p:cNvPr id="10" name="直接连接符 9"/>
          <p:cNvCxnSpPr/>
          <p:nvPr/>
        </p:nvCxnSpPr>
        <p:spPr>
          <a:xfrm flipH="1">
            <a:off x="6604635" y="3949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934200" y="499364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826885" y="5362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823075" y="-2222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6684645" y="2002790"/>
            <a:ext cx="2864485" cy="3115945"/>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211580" y="-1113155"/>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217785" y="5241290"/>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850" y="2233930"/>
            <a:ext cx="473075" cy="51498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945495" y="4478655"/>
            <a:ext cx="473075" cy="51498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5"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strVal val="#ppt_w*0.70"/>
                                          </p:val>
                                        </p:tav>
                                        <p:tav tm="100000">
                                          <p:val>
                                            <p:strVal val="#ppt_w"/>
                                          </p:val>
                                        </p:tav>
                                      </p:tavLst>
                                    </p:anim>
                                    <p:anim calcmode="lin" valueType="num">
                                      <p:cBhvr>
                                        <p:cTn id="69" dur="1000" fill="hold"/>
                                        <p:tgtEl>
                                          <p:spTgt spid="8"/>
                                        </p:tgtEl>
                                        <p:attrNameLst>
                                          <p:attrName>ppt_h</p:attrName>
                                        </p:attrNameLst>
                                      </p:cBhvr>
                                      <p:tavLst>
                                        <p:tav tm="0">
                                          <p:val>
                                            <p:strVal val="#ppt_h"/>
                                          </p:val>
                                        </p:tav>
                                        <p:tav tm="100000">
                                          <p:val>
                                            <p:strVal val="#ppt_h"/>
                                          </p:val>
                                        </p:tav>
                                      </p:tavLst>
                                    </p:anim>
                                    <p:animEffect transition="in" filter="fade">
                                      <p:cBhvr>
                                        <p:cTn id="70" dur="1000"/>
                                        <p:tgtEl>
                                          <p:spTgt spid="8"/>
                                        </p:tgtEl>
                                      </p:cBhvr>
                                    </p:animEffect>
                                  </p:childTnLst>
                                </p:cTn>
                              </p:par>
                            </p:childTnLst>
                          </p:cTn>
                        </p:par>
                        <p:par>
                          <p:cTn id="71" fill="hold">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1000"/>
                                        <p:tgtEl>
                                          <p:spTgt spid="3"/>
                                        </p:tgtEl>
                                      </p:cBhvr>
                                    </p:animEffect>
                                    <p:anim calcmode="lin" valueType="num">
                                      <p:cBhvr>
                                        <p:cTn id="75" dur="1000" fill="hold"/>
                                        <p:tgtEl>
                                          <p:spTgt spid="3"/>
                                        </p:tgtEl>
                                        <p:attrNameLst>
                                          <p:attrName>ppt_x</p:attrName>
                                        </p:attrNameLst>
                                      </p:cBhvr>
                                      <p:tavLst>
                                        <p:tav tm="0">
                                          <p:val>
                                            <p:strVal val="#ppt_x"/>
                                          </p:val>
                                        </p:tav>
                                        <p:tav tm="100000">
                                          <p:val>
                                            <p:strVal val="#ppt_x"/>
                                          </p:val>
                                        </p:tav>
                                      </p:tavLst>
                                    </p:anim>
                                    <p:anim calcmode="lin" valueType="num">
                                      <p:cBhvr>
                                        <p:cTn id="76" dur="1000" fill="hold"/>
                                        <p:tgtEl>
                                          <p:spTgt spid="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1000"/>
                                        <p:tgtEl>
                                          <p:spTgt spid="14"/>
                                        </p:tgtEl>
                                      </p:cBhvr>
                                    </p:animEffect>
                                    <p:anim calcmode="lin" valueType="num">
                                      <p:cBhvr>
                                        <p:cTn id="90" dur="1000" fill="hold"/>
                                        <p:tgtEl>
                                          <p:spTgt spid="14"/>
                                        </p:tgtEl>
                                        <p:attrNameLst>
                                          <p:attrName>ppt_x</p:attrName>
                                        </p:attrNameLst>
                                      </p:cBhvr>
                                      <p:tavLst>
                                        <p:tav tm="0">
                                          <p:val>
                                            <p:strVal val="#ppt_x"/>
                                          </p:val>
                                        </p:tav>
                                        <p:tav tm="100000">
                                          <p:val>
                                            <p:strVal val="#ppt_x"/>
                                          </p:val>
                                        </p:tav>
                                      </p:tavLst>
                                    </p:anim>
                                    <p:anim calcmode="lin" valueType="num">
                                      <p:cBhvr>
                                        <p:cTn id="9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7" grpId="0"/>
      <p:bldP spid="8" grpId="0"/>
      <p:bldP spid="18" grpId="0"/>
      <p:bldP spid="19" grpId="0"/>
      <p:bldP spid="20" grpId="0"/>
      <p:bldP spid="21" grpId="0"/>
      <p:bldP spid="2" grpId="0" animBg="1"/>
      <p:bldP spid="3" grpId="0" bldLvl="0" animBg="1"/>
      <p:bldP spid="4" grpId="0" bldLvl="0" animBg="1"/>
      <p:bldP spid="5" grpId="0" bldLvl="0" animBg="1"/>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5365" y="488041"/>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3075" y="379838"/>
            <a:ext cx="7490193"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其他資優招生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nvPr>
        </p:nvGraphicFramePr>
        <p:xfrm>
          <a:off x="544423" y="964612"/>
          <a:ext cx="10774504" cy="1234440"/>
        </p:xfrm>
        <a:graphic>
          <a:graphicData uri="http://schemas.openxmlformats.org/drawingml/2006/table">
            <a:tbl>
              <a:tblPr firstRow="1" bandRow="1">
                <a:tableStyleId>{B301B821-A1FF-4177-AEE7-76D212191A09}</a:tableStyleId>
              </a:tblPr>
              <a:tblGrid>
                <a:gridCol w="1712685">
                  <a:extLst>
                    <a:ext uri="{9D8B030D-6E8A-4147-A177-3AD203B41FA5}">
                      <a16:colId xmlns:a16="http://schemas.microsoft.com/office/drawing/2014/main" val="1058637152"/>
                    </a:ext>
                  </a:extLst>
                </a:gridCol>
                <a:gridCol w="9061819">
                  <a:extLst>
                    <a:ext uri="{9D8B030D-6E8A-4147-A177-3AD203B41FA5}">
                      <a16:colId xmlns:a16="http://schemas.microsoft.com/office/drawing/2014/main" val="2588243510"/>
                    </a:ext>
                  </a:extLst>
                </a:gridCol>
              </a:tblGrid>
              <a:tr h="370840">
                <a:tc>
                  <a:txBody>
                    <a:bodyPr/>
                    <a:lstStyle/>
                    <a:p>
                      <a:r>
                        <a:rPr lang="zh-TW" altLang="en-US" sz="3200" dirty="0">
                          <a:latin typeface="華康娃娃體(P)" panose="040B0500000000000000" pitchFamily="82" charset="-122"/>
                          <a:ea typeface="華康娃娃體(P)" panose="040B0500000000000000" pitchFamily="82" charset="-122"/>
                        </a:rPr>
                        <a:t>日期</a:t>
                      </a:r>
                    </a:p>
                  </a:txBody>
                  <a:tcPr>
                    <a:solidFill>
                      <a:srgbClr val="00B0F0"/>
                    </a:solidFill>
                  </a:tcPr>
                </a:tc>
                <a:tc>
                  <a:txBody>
                    <a:bodyPr/>
                    <a:lstStyle/>
                    <a:p>
                      <a:r>
                        <a:rPr lang="zh-TW" altLang="en-US" sz="3200" dirty="0">
                          <a:latin typeface="華康娃娃體(P)" panose="040B0500000000000000" pitchFamily="82" charset="-122"/>
                          <a:ea typeface="華康娃娃體(P)" panose="040B0500000000000000" pitchFamily="82" charset="-122"/>
                        </a:rPr>
                        <a:t>行事曆</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r>
                        <a:rPr lang="zh-TW" altLang="en-US" sz="2800" dirty="0">
                          <a:solidFill>
                            <a:srgbClr val="FF0000"/>
                          </a:solidFill>
                          <a:latin typeface="華康儷金黑 Std W8" panose="020B0800000000000000" pitchFamily="34" charset="-120"/>
                          <a:ea typeface="華康儷金黑 Std W8" panose="020B0800000000000000" pitchFamily="34" charset="-120"/>
                        </a:rPr>
                        <a:t>此為每年大約期程，詳細日期請留意當年度公告</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endParaRPr lang="zh-TW" altLang="en-US" sz="3200" dirty="0">
                        <a:latin typeface="華康娃娃體(P)" panose="040B0500000000000000" pitchFamily="82" charset="-122"/>
                        <a:ea typeface="華康娃娃體(P)" panose="040B0500000000000000" pitchFamily="82" charset="-122"/>
                      </a:endParaRPr>
                    </a:p>
                  </a:txBody>
                  <a:tcPr>
                    <a:solidFill>
                      <a:srgbClr val="00B0F0"/>
                    </a:solidFill>
                  </a:tcPr>
                </a:tc>
                <a:extLst>
                  <a:ext uri="{0D108BD9-81ED-4DB2-BD59-A6C34878D82A}">
                    <a16:rowId xmlns:a16="http://schemas.microsoft.com/office/drawing/2014/main" val="657120357"/>
                  </a:ext>
                </a:extLst>
              </a:tr>
              <a:tr h="655320">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2</a:t>
                      </a: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月</a:t>
                      </a:r>
                      <a:r>
                        <a:rPr kumimoji="0" lang="en-US" altLang="zh-TW"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~3</a:t>
                      </a: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月</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hlinkClick r:id="rId2"/>
                        </a:rPr>
                        <a:t>藝術</a:t>
                      </a:r>
                      <a:r>
                        <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才能班招生，輔導室會再轉知訊息。</a:t>
                      </a:r>
                    </a:p>
                  </a:txBody>
                  <a:tcPr/>
                </a:tc>
                <a:extLst>
                  <a:ext uri="{0D108BD9-81ED-4DB2-BD59-A6C34878D82A}">
                    <a16:rowId xmlns:a16="http://schemas.microsoft.com/office/drawing/2014/main" val="344963199"/>
                  </a:ext>
                </a:extLst>
              </a:tr>
            </a:tbl>
          </a:graphicData>
        </a:graphic>
      </p:graphicFrame>
      <p:pic>
        <p:nvPicPr>
          <p:cNvPr id="10" name="圖片 9">
            <a:extLst>
              <a:ext uri="{FF2B5EF4-FFF2-40B4-BE49-F238E27FC236}">
                <a16:creationId xmlns:a16="http://schemas.microsoft.com/office/drawing/2014/main" id="{C6726AE0-53E3-481A-AF14-1DB8AAD112AA}"/>
              </a:ext>
            </a:extLst>
          </p:cNvPr>
          <p:cNvPicPr>
            <a:picLocks noChangeAspect="1"/>
          </p:cNvPicPr>
          <p:nvPr/>
        </p:nvPicPr>
        <p:blipFill>
          <a:blip r:embed="rId3"/>
          <a:stretch>
            <a:fillRect/>
          </a:stretch>
        </p:blipFill>
        <p:spPr>
          <a:xfrm>
            <a:off x="1497435" y="2260521"/>
            <a:ext cx="4434241" cy="4217643"/>
          </a:xfrm>
          <a:prstGeom prst="rect">
            <a:avLst/>
          </a:prstGeom>
          <a:ln>
            <a:solidFill>
              <a:schemeClr val="tx1"/>
            </a:solidFill>
          </a:ln>
        </p:spPr>
      </p:pic>
      <p:pic>
        <p:nvPicPr>
          <p:cNvPr id="11" name="圖片 10">
            <a:extLst>
              <a:ext uri="{FF2B5EF4-FFF2-40B4-BE49-F238E27FC236}">
                <a16:creationId xmlns:a16="http://schemas.microsoft.com/office/drawing/2014/main" id="{94C24578-CA48-4968-BD46-11AB639CD24F}"/>
              </a:ext>
            </a:extLst>
          </p:cNvPr>
          <p:cNvPicPr>
            <a:picLocks noChangeAspect="1"/>
          </p:cNvPicPr>
          <p:nvPr/>
        </p:nvPicPr>
        <p:blipFill>
          <a:blip r:embed="rId4"/>
          <a:stretch>
            <a:fillRect/>
          </a:stretch>
        </p:blipFill>
        <p:spPr>
          <a:xfrm>
            <a:off x="6706189" y="2260520"/>
            <a:ext cx="4123636" cy="4224582"/>
          </a:xfrm>
          <a:prstGeom prst="rect">
            <a:avLst/>
          </a:prstGeom>
          <a:ln>
            <a:solidFill>
              <a:schemeClr val="tx1"/>
            </a:solidFill>
          </a:ln>
        </p:spPr>
      </p:pic>
    </p:spTree>
    <p:extLst>
      <p:ext uri="{BB962C8B-B14F-4D97-AF65-F5344CB8AC3E}">
        <p14:creationId xmlns:p14="http://schemas.microsoft.com/office/powerpoint/2010/main" val="1601895381"/>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5365" y="488041"/>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3075" y="379838"/>
            <a:ext cx="7490193"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其他資優招生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nvPr>
        </p:nvGraphicFramePr>
        <p:xfrm>
          <a:off x="544423" y="964612"/>
          <a:ext cx="11133350" cy="1889760"/>
        </p:xfrm>
        <a:graphic>
          <a:graphicData uri="http://schemas.openxmlformats.org/drawingml/2006/table">
            <a:tbl>
              <a:tblPr firstRow="1" bandRow="1">
                <a:tableStyleId>{B301B821-A1FF-4177-AEE7-76D212191A09}</a:tableStyleId>
              </a:tblPr>
              <a:tblGrid>
                <a:gridCol w="2940594">
                  <a:extLst>
                    <a:ext uri="{9D8B030D-6E8A-4147-A177-3AD203B41FA5}">
                      <a16:colId xmlns:a16="http://schemas.microsoft.com/office/drawing/2014/main" val="1058637152"/>
                    </a:ext>
                  </a:extLst>
                </a:gridCol>
                <a:gridCol w="8192756">
                  <a:extLst>
                    <a:ext uri="{9D8B030D-6E8A-4147-A177-3AD203B41FA5}">
                      <a16:colId xmlns:a16="http://schemas.microsoft.com/office/drawing/2014/main" val="2588243510"/>
                    </a:ext>
                  </a:extLst>
                </a:gridCol>
              </a:tblGrid>
              <a:tr h="529858">
                <a:tc>
                  <a:txBody>
                    <a:bodyPr/>
                    <a:lstStyle/>
                    <a:p>
                      <a:r>
                        <a:rPr lang="zh-TW" altLang="en-US" sz="3200" dirty="0">
                          <a:latin typeface="華康娃娃體(P)" panose="040B0500000000000000" pitchFamily="82" charset="-122"/>
                          <a:ea typeface="華康娃娃體(P)" panose="040B0500000000000000" pitchFamily="82" charset="-122"/>
                        </a:rPr>
                        <a:t>日期</a:t>
                      </a:r>
                    </a:p>
                  </a:txBody>
                  <a:tcPr>
                    <a:solidFill>
                      <a:srgbClr val="00B0F0"/>
                    </a:solidFill>
                  </a:tcPr>
                </a:tc>
                <a:tc>
                  <a:txBody>
                    <a:bodyPr/>
                    <a:lstStyle/>
                    <a:p>
                      <a:r>
                        <a:rPr lang="zh-TW" altLang="en-US" sz="3200" dirty="0">
                          <a:latin typeface="華康娃娃體(P)" panose="040B0500000000000000" pitchFamily="82" charset="-122"/>
                          <a:ea typeface="華康娃娃體(P)" panose="040B0500000000000000" pitchFamily="82" charset="-122"/>
                        </a:rPr>
                        <a:t>行事曆</a:t>
                      </a:r>
                      <a:r>
                        <a:rPr lang="en-US" altLang="zh-TW" sz="2400" dirty="0">
                          <a:solidFill>
                            <a:srgbClr val="FF0000"/>
                          </a:solidFill>
                          <a:latin typeface="華康儷金黑 Std W8" panose="020B0800000000000000" pitchFamily="34" charset="-120"/>
                          <a:ea typeface="華康儷金黑 Std W8" panose="020B0800000000000000" pitchFamily="34" charset="-120"/>
                        </a:rPr>
                        <a:t>(</a:t>
                      </a:r>
                      <a:r>
                        <a:rPr lang="zh-TW" altLang="en-US" sz="2400" dirty="0">
                          <a:solidFill>
                            <a:srgbClr val="FF0000"/>
                          </a:solidFill>
                          <a:latin typeface="華康儷金黑 Std W8" panose="020B0800000000000000" pitchFamily="34" charset="-120"/>
                          <a:ea typeface="華康儷金黑 Std W8" panose="020B0800000000000000" pitchFamily="34" charset="-120"/>
                        </a:rPr>
                        <a:t>此為每年大約期程及項目，詳細甄試項目及日期請留意當年度公告</a:t>
                      </a:r>
                      <a:r>
                        <a:rPr lang="en-US" altLang="zh-TW" sz="2400" dirty="0">
                          <a:solidFill>
                            <a:srgbClr val="FF0000"/>
                          </a:solidFill>
                          <a:latin typeface="華康儷金黑 Std W8" panose="020B0800000000000000" pitchFamily="34" charset="-120"/>
                          <a:ea typeface="華康儷金黑 Std W8" panose="020B0800000000000000" pitchFamily="34" charset="-120"/>
                        </a:rPr>
                        <a:t>)</a:t>
                      </a:r>
                      <a:endParaRPr lang="zh-TW" altLang="en-US" sz="3200" dirty="0">
                        <a:latin typeface="華康娃娃體(P)" panose="040B0500000000000000" pitchFamily="82" charset="-122"/>
                        <a:ea typeface="華康娃娃體(P)" panose="040B0500000000000000" pitchFamily="82" charset="-122"/>
                      </a:endParaRPr>
                    </a:p>
                  </a:txBody>
                  <a:tcPr>
                    <a:solidFill>
                      <a:srgbClr val="00B0F0"/>
                    </a:solidFill>
                  </a:tcPr>
                </a:tc>
                <a:extLst>
                  <a:ext uri="{0D108BD9-81ED-4DB2-BD59-A6C34878D82A}">
                    <a16:rowId xmlns:a16="http://schemas.microsoft.com/office/drawing/2014/main" val="657120357"/>
                  </a:ext>
                </a:extLst>
              </a:tr>
              <a:tr h="533622">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三月公告簡章</a:t>
                      </a:r>
                      <a:endParaRPr kumimoji="0" lang="en-US" altLang="zh-TW"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四月甄試</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體育班招生，輔導室會再轉知訊息。</a:t>
                      </a:r>
                      <a:endParaRPr kumimoji="0" lang="en-US" altLang="zh-TW"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extLst>
                  <a:ext uri="{0D108BD9-81ED-4DB2-BD59-A6C34878D82A}">
                    <a16:rowId xmlns:a16="http://schemas.microsoft.com/office/drawing/2014/main" val="344963199"/>
                  </a:ext>
                </a:extLst>
              </a:tr>
            </a:tbl>
          </a:graphicData>
        </a:graphic>
      </p:graphicFrame>
      <p:graphicFrame>
        <p:nvGraphicFramePr>
          <p:cNvPr id="8" name="表格 7">
            <a:extLst>
              <a:ext uri="{FF2B5EF4-FFF2-40B4-BE49-F238E27FC236}">
                <a16:creationId xmlns:a16="http://schemas.microsoft.com/office/drawing/2014/main" id="{F9365E3C-A235-4C0F-99C8-CFB5C4D70209}"/>
              </a:ext>
            </a:extLst>
          </p:cNvPr>
          <p:cNvGraphicFramePr>
            <a:graphicFrameLocks noGrp="1"/>
          </p:cNvGraphicFramePr>
          <p:nvPr>
            <p:extLst/>
          </p:nvPr>
        </p:nvGraphicFramePr>
        <p:xfrm>
          <a:off x="524387" y="2986680"/>
          <a:ext cx="11143227" cy="3383280"/>
        </p:xfrm>
        <a:graphic>
          <a:graphicData uri="http://schemas.openxmlformats.org/drawingml/2006/table">
            <a:tbl>
              <a:tblPr firstRow="1" bandRow="1">
                <a:tableStyleId>{5C22544A-7EE6-4342-B048-85BDC9FD1C3A}</a:tableStyleId>
              </a:tblPr>
              <a:tblGrid>
                <a:gridCol w="382893">
                  <a:extLst>
                    <a:ext uri="{9D8B030D-6E8A-4147-A177-3AD203B41FA5}">
                      <a16:colId xmlns:a16="http://schemas.microsoft.com/office/drawing/2014/main" val="2730166460"/>
                    </a:ext>
                  </a:extLst>
                </a:gridCol>
                <a:gridCol w="3169920">
                  <a:extLst>
                    <a:ext uri="{9D8B030D-6E8A-4147-A177-3AD203B41FA5}">
                      <a16:colId xmlns:a16="http://schemas.microsoft.com/office/drawing/2014/main" val="1397621749"/>
                    </a:ext>
                  </a:extLst>
                </a:gridCol>
                <a:gridCol w="3439886">
                  <a:extLst>
                    <a:ext uri="{9D8B030D-6E8A-4147-A177-3AD203B41FA5}">
                      <a16:colId xmlns:a16="http://schemas.microsoft.com/office/drawing/2014/main" val="1333661249"/>
                    </a:ext>
                  </a:extLst>
                </a:gridCol>
                <a:gridCol w="4150528">
                  <a:extLst>
                    <a:ext uri="{9D8B030D-6E8A-4147-A177-3AD203B41FA5}">
                      <a16:colId xmlns:a16="http://schemas.microsoft.com/office/drawing/2014/main" val="2528747778"/>
                    </a:ext>
                  </a:extLst>
                </a:gridCol>
              </a:tblGrid>
              <a:tr h="370840">
                <a:tc>
                  <a:txBody>
                    <a:bodyPr/>
                    <a:lstStyle/>
                    <a:p>
                      <a:endParaRPr lang="zh-TW" altLang="en-US" sz="1600" b="1" dirty="0">
                        <a:latin typeface="華康竹風體W4(P)" panose="03000400000000000000" pitchFamily="66" charset="-120"/>
                        <a:ea typeface="華康竹風體W4(P)" panose="03000400000000000000" pitchFamily="66" charset="-120"/>
                      </a:endParaRPr>
                    </a:p>
                  </a:txBody>
                  <a:tcPr/>
                </a:tc>
                <a:tc>
                  <a:txBody>
                    <a:bodyPr/>
                    <a:lstStyle/>
                    <a:p>
                      <a:pPr algn="ctr"/>
                      <a:r>
                        <a:rPr lang="zh-TW" altLang="en-US" sz="3600" b="0" dirty="0">
                          <a:latin typeface="華康竹風體W4(P)" panose="03000400000000000000" pitchFamily="66" charset="-120"/>
                          <a:ea typeface="華康竹風體W4(P)" panose="03000400000000000000" pitchFamily="66" charset="-120"/>
                        </a:rPr>
                        <a:t>內壢國中</a:t>
                      </a:r>
                    </a:p>
                  </a:txBody>
                  <a:tcPr/>
                </a:tc>
                <a:tc>
                  <a:txBody>
                    <a:bodyPr/>
                    <a:lstStyle/>
                    <a:p>
                      <a:pPr algn="ctr"/>
                      <a:r>
                        <a:rPr lang="zh-TW" altLang="en-US" sz="3600" b="0" dirty="0">
                          <a:latin typeface="華康竹風體W4(P)" panose="03000400000000000000" pitchFamily="66" charset="-120"/>
                          <a:ea typeface="華康竹風體W4(P)" panose="03000400000000000000" pitchFamily="66" charset="-120"/>
                        </a:rPr>
                        <a:t>自強國中</a:t>
                      </a:r>
                    </a:p>
                  </a:txBody>
                  <a:tcPr/>
                </a:tc>
                <a:tc>
                  <a:txBody>
                    <a:bodyPr/>
                    <a:lstStyle/>
                    <a:p>
                      <a:pPr algn="ctr"/>
                      <a:r>
                        <a:rPr lang="zh-TW" altLang="en-US" sz="3600" b="0" dirty="0">
                          <a:latin typeface="華康竹風體W4(P)" panose="03000400000000000000" pitchFamily="66" charset="-120"/>
                          <a:ea typeface="華康竹風體W4(P)" panose="03000400000000000000" pitchFamily="66" charset="-120"/>
                        </a:rPr>
                        <a:t>中壢國中</a:t>
                      </a:r>
                    </a:p>
                  </a:txBody>
                  <a:tcPr/>
                </a:tc>
                <a:extLst>
                  <a:ext uri="{0D108BD9-81ED-4DB2-BD59-A6C34878D82A}">
                    <a16:rowId xmlns:a16="http://schemas.microsoft.com/office/drawing/2014/main" val="2879953604"/>
                  </a:ext>
                </a:extLst>
              </a:tr>
              <a:tr h="200653">
                <a:tc>
                  <a:txBody>
                    <a:bodyPr/>
                    <a:lstStyle/>
                    <a:p>
                      <a:r>
                        <a:rPr lang="zh-TW" altLang="en-US" sz="1800" b="1" dirty="0">
                          <a:latin typeface="華康竹風體W4(P)" panose="03000400000000000000" pitchFamily="66" charset="-120"/>
                          <a:ea typeface="華康竹風體W4(P)" panose="03000400000000000000" pitchFamily="66" charset="-120"/>
                        </a:rPr>
                        <a:t>項目</a:t>
                      </a:r>
                    </a:p>
                  </a:txBody>
                  <a:tcPr/>
                </a:tc>
                <a:tc>
                  <a:txBody>
                    <a:bodyPr/>
                    <a:lstStyle/>
                    <a:p>
                      <a:pPr algn="just"/>
                      <a:r>
                        <a:rPr lang="zh-TW" altLang="en-US" sz="2000" b="1" dirty="0">
                          <a:latin typeface="華康竹風體W4(P)" panose="03000400000000000000" pitchFamily="66" charset="-120"/>
                          <a:ea typeface="華康竹風體W4(P)" panose="03000400000000000000" pitchFamily="66" charset="-120"/>
                        </a:rPr>
                        <a:t>田徑</a:t>
                      </a:r>
                      <a:r>
                        <a:rPr lang="en-US" altLang="zh-TW" sz="2000" b="1" dirty="0">
                          <a:latin typeface="華康竹風體W4(P)" panose="03000400000000000000" pitchFamily="66" charset="-120"/>
                          <a:ea typeface="華康竹風體W4(P)" panose="03000400000000000000" pitchFamily="66" charset="-120"/>
                        </a:rPr>
                        <a:t>×12</a:t>
                      </a:r>
                      <a:r>
                        <a:rPr lang="zh-TW" altLang="en-US" sz="2000" b="1" dirty="0">
                          <a:latin typeface="華康竹風體W4(P)" panose="03000400000000000000" pitchFamily="66" charset="-120"/>
                          <a:ea typeface="華康竹風體W4(P)" panose="03000400000000000000" pitchFamily="66" charset="-120"/>
                        </a:rPr>
                        <a:t>、跆拳道</a:t>
                      </a:r>
                      <a:r>
                        <a:rPr lang="en-US" altLang="zh-TW" sz="2000" b="1" dirty="0">
                          <a:latin typeface="華康竹風體W4(P)" panose="03000400000000000000" pitchFamily="66" charset="-120"/>
                          <a:ea typeface="華康竹風體W4(P)" panose="03000400000000000000" pitchFamily="66" charset="-120"/>
                        </a:rPr>
                        <a:t>×15</a:t>
                      </a:r>
                    </a:p>
                    <a:p>
                      <a:pPr algn="just"/>
                      <a:r>
                        <a:rPr lang="zh-TW" altLang="en-US" sz="2000" b="1" dirty="0">
                          <a:latin typeface="華康竹風體W4(P)" panose="03000400000000000000" pitchFamily="66" charset="-120"/>
                          <a:ea typeface="華康竹風體W4(P)" panose="03000400000000000000" pitchFamily="66" charset="-120"/>
                        </a:rPr>
                        <a:t>射箭</a:t>
                      </a:r>
                      <a:r>
                        <a:rPr lang="en-US" altLang="zh-TW" sz="2000" b="1" dirty="0">
                          <a:latin typeface="華康竹風體W4(P)" panose="03000400000000000000" pitchFamily="66" charset="-120"/>
                          <a:ea typeface="華康竹風體W4(P)" panose="03000400000000000000" pitchFamily="66" charset="-120"/>
                        </a:rPr>
                        <a:t>×</a:t>
                      </a:r>
                      <a:r>
                        <a:rPr lang="zh-TW" altLang="en-US" sz="2000" b="1" dirty="0">
                          <a:latin typeface="華康竹風體W4(P)" panose="03000400000000000000" pitchFamily="66" charset="-120"/>
                          <a:ea typeface="華康竹風體W4(P)" panose="03000400000000000000" pitchFamily="66" charset="-120"/>
                        </a:rPr>
                        <a:t> </a:t>
                      </a:r>
                      <a:r>
                        <a:rPr lang="en-US" altLang="zh-TW" sz="2000" b="1" dirty="0">
                          <a:latin typeface="華康竹風體W4(P)" panose="03000400000000000000" pitchFamily="66" charset="-120"/>
                          <a:ea typeface="華康竹風體W4(P)" panose="03000400000000000000" pitchFamily="66" charset="-120"/>
                        </a:rPr>
                        <a:t>15</a:t>
                      </a:r>
                      <a:r>
                        <a:rPr lang="zh-TW" altLang="en-US" sz="2000" b="1" dirty="0">
                          <a:latin typeface="華康竹風體W4(P)" panose="03000400000000000000" pitchFamily="66" charset="-120"/>
                          <a:ea typeface="華康竹風體W4(P)" panose="03000400000000000000" pitchFamily="66" charset="-120"/>
                        </a:rPr>
                        <a:t>、合球</a:t>
                      </a:r>
                      <a:r>
                        <a:rPr lang="en-US" altLang="zh-TW" sz="2000" b="1" dirty="0">
                          <a:latin typeface="華康竹風體W4(P)" panose="03000400000000000000" pitchFamily="66" charset="-120"/>
                          <a:ea typeface="華康竹風體W4(P)" panose="03000400000000000000" pitchFamily="66" charset="-120"/>
                        </a:rPr>
                        <a:t>×18 </a:t>
                      </a:r>
                      <a:endParaRPr lang="zh-TW" altLang="en-US" sz="2000" b="1" dirty="0">
                        <a:latin typeface="華康竹風體W4(P)" panose="03000400000000000000" pitchFamily="66" charset="-120"/>
                        <a:ea typeface="華康竹風體W4(P)" panose="03000400000000000000" pitchFamily="66" charset="-120"/>
                      </a:endParaRPr>
                    </a:p>
                  </a:txBody>
                  <a:tcPr/>
                </a:tc>
                <a:tc>
                  <a:txBody>
                    <a:bodyPr/>
                    <a:lstStyle/>
                    <a:p>
                      <a:pPr algn="just"/>
                      <a:r>
                        <a:rPr lang="zh-TW" altLang="en-US" sz="2000" b="1" dirty="0">
                          <a:latin typeface="華康竹風體W4(P)" panose="03000400000000000000" pitchFamily="66" charset="-120"/>
                          <a:ea typeface="華康竹風體W4(P)" panose="03000400000000000000" pitchFamily="66" charset="-120"/>
                        </a:rPr>
                        <a:t>田徑</a:t>
                      </a:r>
                      <a:r>
                        <a:rPr lang="en-US" altLang="zh-TW" sz="2000" b="1" dirty="0">
                          <a:latin typeface="華康竹風體W4(P)" panose="03000400000000000000" pitchFamily="66" charset="-120"/>
                          <a:ea typeface="華康竹風體W4(P)" panose="03000400000000000000" pitchFamily="66" charset="-120"/>
                        </a:rPr>
                        <a:t>×10</a:t>
                      </a:r>
                      <a:r>
                        <a:rPr lang="zh-TW" altLang="en-US" sz="2000" b="1" dirty="0">
                          <a:latin typeface="華康竹風體W4(P)" panose="03000400000000000000" pitchFamily="66" charset="-120"/>
                          <a:ea typeface="華康竹風體W4(P)" panose="03000400000000000000" pitchFamily="66" charset="-120"/>
                        </a:rPr>
                        <a:t>、男籃</a:t>
                      </a:r>
                      <a:r>
                        <a:rPr lang="en-US" altLang="zh-TW" sz="2000" b="1" dirty="0">
                          <a:latin typeface="華康竹風體W4(P)" panose="03000400000000000000" pitchFamily="66" charset="-120"/>
                          <a:ea typeface="華康竹風體W4(P)" panose="03000400000000000000" pitchFamily="66" charset="-120"/>
                        </a:rPr>
                        <a:t>×10</a:t>
                      </a:r>
                      <a:r>
                        <a:rPr lang="zh-TW" altLang="en-US" sz="2000" b="1" dirty="0">
                          <a:latin typeface="華康竹風體W4(P)" panose="03000400000000000000" pitchFamily="66" charset="-120"/>
                          <a:ea typeface="華康竹風體W4(P)" panose="03000400000000000000" pitchFamily="66" charset="-120"/>
                        </a:rPr>
                        <a:t>、</a:t>
                      </a:r>
                      <a:endParaRPr lang="en-US" altLang="zh-TW" sz="2000" b="1" dirty="0">
                        <a:latin typeface="華康竹風體W4(P)" panose="03000400000000000000" pitchFamily="66" charset="-120"/>
                        <a:ea typeface="華康竹風體W4(P)" panose="03000400000000000000" pitchFamily="66" charset="-120"/>
                      </a:endParaRPr>
                    </a:p>
                    <a:p>
                      <a:pPr algn="just"/>
                      <a:r>
                        <a:rPr lang="zh-TW" altLang="en-US" sz="2000" b="1" dirty="0">
                          <a:latin typeface="華康竹風體W4(P)" panose="03000400000000000000" pitchFamily="66" charset="-120"/>
                          <a:ea typeface="華康竹風體W4(P)" panose="03000400000000000000" pitchFamily="66" charset="-120"/>
                        </a:rPr>
                        <a:t>擊劍</a:t>
                      </a:r>
                      <a:r>
                        <a:rPr lang="en-US" altLang="zh-TW" sz="2000" b="1" dirty="0">
                          <a:latin typeface="華康竹風體W4(P)" panose="03000400000000000000" pitchFamily="66" charset="-120"/>
                          <a:ea typeface="華康竹風體W4(P)" panose="03000400000000000000" pitchFamily="66" charset="-120"/>
                        </a:rPr>
                        <a:t>×10</a:t>
                      </a:r>
                      <a:endParaRPr lang="zh-TW" altLang="en-US" sz="2000" b="1" dirty="0">
                        <a:latin typeface="華康竹風體W4(P)" panose="03000400000000000000" pitchFamily="66" charset="-120"/>
                        <a:ea typeface="華康竹風體W4(P)" panose="03000400000000000000" pitchFamily="66" charset="-120"/>
                      </a:endParaRPr>
                    </a:p>
                  </a:txBody>
                  <a:tcPr/>
                </a:tc>
                <a:tc>
                  <a:txBody>
                    <a:bodyPr/>
                    <a:lstStyle/>
                    <a:p>
                      <a:pPr algn="just"/>
                      <a:r>
                        <a:rPr lang="zh-TW" altLang="en-US" sz="2000" b="1" dirty="0">
                          <a:latin typeface="華康竹風體W4(P)" panose="03000400000000000000" pitchFamily="66" charset="-120"/>
                          <a:ea typeface="華康竹風體W4(P)" panose="03000400000000000000" pitchFamily="66" charset="-120"/>
                        </a:rPr>
                        <a:t>田徑</a:t>
                      </a:r>
                      <a:r>
                        <a:rPr lang="en-US" altLang="zh-TW" sz="2000" b="1" dirty="0">
                          <a:latin typeface="華康竹風體W4(P)" panose="03000400000000000000" pitchFamily="66" charset="-120"/>
                          <a:ea typeface="華康竹風體W4(P)" panose="03000400000000000000" pitchFamily="66" charset="-120"/>
                        </a:rPr>
                        <a:t>×8</a:t>
                      </a:r>
                      <a:r>
                        <a:rPr lang="zh-TW" altLang="en-US" sz="2000" b="1" dirty="0">
                          <a:latin typeface="華康竹風體W4(P)" panose="03000400000000000000" pitchFamily="66" charset="-120"/>
                          <a:ea typeface="華康竹風體W4(P)" panose="03000400000000000000" pitchFamily="66" charset="-120"/>
                        </a:rPr>
                        <a:t>、女羽球</a:t>
                      </a:r>
                      <a:r>
                        <a:rPr lang="en-US" altLang="zh-TW" sz="2000" b="1" dirty="0">
                          <a:latin typeface="華康竹風體W4(P)" panose="03000400000000000000" pitchFamily="66" charset="-120"/>
                          <a:ea typeface="華康竹風體W4(P)" panose="03000400000000000000" pitchFamily="66" charset="-120"/>
                        </a:rPr>
                        <a:t>×</a:t>
                      </a:r>
                      <a:r>
                        <a:rPr lang="zh-TW" altLang="en-US" sz="2000" b="1" dirty="0">
                          <a:latin typeface="華康竹風體W4(P)" panose="03000400000000000000" pitchFamily="66" charset="-120"/>
                          <a:ea typeface="華康竹風體W4(P)" panose="03000400000000000000" pitchFamily="66" charset="-120"/>
                        </a:rPr>
                        <a:t> </a:t>
                      </a:r>
                      <a:r>
                        <a:rPr lang="en-US" altLang="zh-TW" sz="2000" b="1" dirty="0">
                          <a:latin typeface="華康竹風體W4(P)" panose="03000400000000000000" pitchFamily="66" charset="-120"/>
                          <a:ea typeface="華康竹風體W4(P)" panose="03000400000000000000" pitchFamily="66" charset="-120"/>
                        </a:rPr>
                        <a:t>8</a:t>
                      </a:r>
                      <a:r>
                        <a:rPr lang="zh-TW" altLang="en-US" sz="2000" b="1" dirty="0">
                          <a:latin typeface="華康竹風體W4(P)" panose="03000400000000000000" pitchFamily="66" charset="-120"/>
                          <a:ea typeface="華康竹風體W4(P)" panose="03000400000000000000" pitchFamily="66" charset="-120"/>
                        </a:rPr>
                        <a:t>、射擊</a:t>
                      </a:r>
                      <a:r>
                        <a:rPr lang="en-US" altLang="zh-TW" sz="2000" b="1" dirty="0">
                          <a:latin typeface="華康竹風體W4(P)" panose="03000400000000000000" pitchFamily="66" charset="-120"/>
                          <a:ea typeface="華康竹風體W4(P)" panose="03000400000000000000" pitchFamily="66" charset="-120"/>
                        </a:rPr>
                        <a:t>×8</a:t>
                      </a:r>
                      <a:r>
                        <a:rPr lang="zh-TW" altLang="en-US" sz="2000" b="1" dirty="0">
                          <a:latin typeface="華康竹風體W4(P)" panose="03000400000000000000" pitchFamily="66" charset="-120"/>
                          <a:ea typeface="華康竹風體W4(P)" panose="03000400000000000000" pitchFamily="66" charset="-120"/>
                        </a:rPr>
                        <a:t>、自由車</a:t>
                      </a:r>
                      <a:r>
                        <a:rPr lang="en-US" altLang="zh-TW" sz="2000" b="1" dirty="0">
                          <a:latin typeface="華康竹風體W4(P)" panose="03000400000000000000" pitchFamily="66" charset="-120"/>
                          <a:ea typeface="華康竹風體W4(P)" panose="03000400000000000000" pitchFamily="66" charset="-120"/>
                        </a:rPr>
                        <a:t>×</a:t>
                      </a:r>
                      <a:r>
                        <a:rPr lang="zh-TW" altLang="en-US" sz="2000" b="1" dirty="0">
                          <a:latin typeface="華康竹風體W4(P)" panose="03000400000000000000" pitchFamily="66" charset="-120"/>
                          <a:ea typeface="華康竹風體W4(P)" panose="03000400000000000000" pitchFamily="66" charset="-120"/>
                        </a:rPr>
                        <a:t> </a:t>
                      </a:r>
                      <a:r>
                        <a:rPr lang="en-US" altLang="zh-TW" sz="2000" b="1" dirty="0">
                          <a:latin typeface="華康竹風體W4(P)" panose="03000400000000000000" pitchFamily="66" charset="-120"/>
                          <a:ea typeface="華康竹風體W4(P)" panose="03000400000000000000" pitchFamily="66" charset="-120"/>
                        </a:rPr>
                        <a:t>6</a:t>
                      </a:r>
                      <a:endParaRPr lang="zh-TW" altLang="en-US" sz="2000" b="1" dirty="0">
                        <a:latin typeface="華康竹風體W4(P)" panose="03000400000000000000" pitchFamily="66" charset="-120"/>
                        <a:ea typeface="華康竹風體W4(P)" panose="03000400000000000000" pitchFamily="66" charset="-120"/>
                      </a:endParaRPr>
                    </a:p>
                  </a:txBody>
                  <a:tcPr/>
                </a:tc>
                <a:extLst>
                  <a:ext uri="{0D108BD9-81ED-4DB2-BD59-A6C34878D82A}">
                    <a16:rowId xmlns:a16="http://schemas.microsoft.com/office/drawing/2014/main" val="2779840269"/>
                  </a:ext>
                </a:extLst>
              </a:tr>
              <a:tr h="370840">
                <a:tc>
                  <a:txBody>
                    <a:bodyPr/>
                    <a:lstStyle/>
                    <a:p>
                      <a:r>
                        <a:rPr lang="zh-TW" altLang="en-US" sz="1600" b="1" dirty="0">
                          <a:latin typeface="華康竹風體W4(P)" panose="03000400000000000000" pitchFamily="66" charset="-120"/>
                          <a:ea typeface="華康竹風體W4(P)" panose="03000400000000000000" pitchFamily="66" charset="-120"/>
                        </a:rPr>
                        <a:t>甄試項目</a:t>
                      </a:r>
                    </a:p>
                  </a:txBody>
                  <a:tcPr/>
                </a:tc>
                <a:tc>
                  <a:txBody>
                    <a:bodyPr/>
                    <a:lstStyle/>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一</a:t>
                      </a:r>
                      <a:r>
                        <a:rPr lang="en-US" altLang="zh-TW" sz="1600" b="1" dirty="0">
                          <a:latin typeface="華康竹風體W4(P)" panose="03000400000000000000" pitchFamily="66" charset="-120"/>
                          <a:ea typeface="華康竹風體W4(P)" panose="03000400000000000000" pitchFamily="66" charset="-120"/>
                        </a:rPr>
                        <a:t>) </a:t>
                      </a:r>
                      <a:r>
                        <a:rPr lang="zh-TW" altLang="en-US" sz="1600" b="1" dirty="0">
                          <a:latin typeface="華康竹風體W4(P)" panose="03000400000000000000" pitchFamily="66" charset="-120"/>
                          <a:ea typeface="華康竹風體W4(P)" panose="03000400000000000000" pitchFamily="66" charset="-120"/>
                        </a:rPr>
                        <a:t>基本體能測驗：</a:t>
                      </a:r>
                    </a:p>
                    <a:p>
                      <a:pPr algn="just"/>
                      <a:r>
                        <a:rPr lang="zh-TW" altLang="en-US" sz="1600" b="1" dirty="0">
                          <a:latin typeface="華康竹風體W4(P)" panose="03000400000000000000" pitchFamily="66" charset="-120"/>
                          <a:ea typeface="華康竹風體W4(P)" panose="03000400000000000000" pitchFamily="66" charset="-120"/>
                        </a:rPr>
                        <a:t>仰臥起坐、立定跳遠</a:t>
                      </a:r>
                    </a:p>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二</a:t>
                      </a:r>
                      <a:r>
                        <a:rPr lang="en-US" altLang="zh-TW" sz="1600" b="1" dirty="0">
                          <a:latin typeface="華康竹風體W4(P)" panose="03000400000000000000" pitchFamily="66" charset="-120"/>
                          <a:ea typeface="華康竹風體W4(P)" panose="03000400000000000000" pitchFamily="66" charset="-120"/>
                        </a:rPr>
                        <a:t>) </a:t>
                      </a:r>
                      <a:r>
                        <a:rPr lang="zh-TW" altLang="en-US" sz="1600" b="1" dirty="0">
                          <a:latin typeface="華康竹風體W4(P)" panose="03000400000000000000" pitchFamily="66" charset="-120"/>
                          <a:ea typeface="華康竹風體W4(P)" panose="03000400000000000000" pitchFamily="66" charset="-120"/>
                        </a:rPr>
                        <a:t>專長項目測驗：</a:t>
                      </a:r>
                    </a:p>
                    <a:p>
                      <a:pPr algn="just"/>
                      <a:r>
                        <a:rPr lang="en-US" altLang="zh-TW" sz="1600" b="1" dirty="0">
                          <a:latin typeface="華康竹風體W4(P)" panose="03000400000000000000" pitchFamily="66" charset="-120"/>
                          <a:ea typeface="華康竹風體W4(P)" panose="03000400000000000000" pitchFamily="66" charset="-120"/>
                        </a:rPr>
                        <a:t>1. </a:t>
                      </a:r>
                      <a:r>
                        <a:rPr lang="zh-TW" altLang="en-US" sz="1600" b="1" dirty="0">
                          <a:latin typeface="華康竹風體W4(P)" panose="03000400000000000000" pitchFamily="66" charset="-120"/>
                          <a:ea typeface="華康竹風體W4(P)" panose="03000400000000000000" pitchFamily="66" charset="-120"/>
                        </a:rPr>
                        <a:t>田徑：</a:t>
                      </a:r>
                      <a:r>
                        <a:rPr lang="en-US" altLang="zh-TW" sz="1600" b="1" dirty="0" err="1">
                          <a:latin typeface="華康竹風體W4(P)" panose="03000400000000000000" pitchFamily="66" charset="-120"/>
                          <a:ea typeface="華康竹風體W4(P)" panose="03000400000000000000" pitchFamily="66" charset="-120"/>
                        </a:rPr>
                        <a:t>50M</a:t>
                      </a:r>
                      <a:r>
                        <a:rPr lang="zh-TW" altLang="en-US" sz="1600" b="1" dirty="0">
                          <a:latin typeface="華康竹風體W4(P)" panose="03000400000000000000" pitchFamily="66" charset="-120"/>
                          <a:ea typeface="華康竹風體W4(P)" panose="03000400000000000000" pitchFamily="66" charset="-120"/>
                        </a:rPr>
                        <a:t>、折返跑。</a:t>
                      </a:r>
                    </a:p>
                    <a:p>
                      <a:pPr algn="just"/>
                      <a:r>
                        <a:rPr lang="en-US" altLang="zh-TW" sz="1600" b="1" dirty="0">
                          <a:latin typeface="華康竹風體W4(P)" panose="03000400000000000000" pitchFamily="66" charset="-120"/>
                          <a:ea typeface="華康竹風體W4(P)" panose="03000400000000000000" pitchFamily="66" charset="-120"/>
                        </a:rPr>
                        <a:t>2. </a:t>
                      </a:r>
                      <a:r>
                        <a:rPr lang="zh-TW" altLang="en-US" sz="1600" b="1" dirty="0">
                          <a:latin typeface="華康竹風體W4(P)" panose="03000400000000000000" pitchFamily="66" charset="-120"/>
                          <a:ea typeface="華康竹風體W4(P)" panose="03000400000000000000" pitchFamily="66" charset="-120"/>
                        </a:rPr>
                        <a:t>跆拳道：基本動作、踢靶踢擊。</a:t>
                      </a:r>
                    </a:p>
                    <a:p>
                      <a:pPr algn="just"/>
                      <a:r>
                        <a:rPr lang="en-US" altLang="zh-TW" sz="1600" b="1" dirty="0">
                          <a:latin typeface="華康竹風體W4(P)" panose="03000400000000000000" pitchFamily="66" charset="-120"/>
                          <a:ea typeface="華康竹風體W4(P)" panose="03000400000000000000" pitchFamily="66" charset="-120"/>
                        </a:rPr>
                        <a:t>3. </a:t>
                      </a:r>
                      <a:r>
                        <a:rPr lang="zh-TW" altLang="en-US" sz="1600" b="1" dirty="0">
                          <a:latin typeface="華康竹風體W4(P)" panose="03000400000000000000" pitchFamily="66" charset="-120"/>
                          <a:ea typeface="華康竹風體W4(P)" panose="03000400000000000000" pitchFamily="66" charset="-120"/>
                        </a:rPr>
                        <a:t>射箭：撐弓訓練、落尺反應。</a:t>
                      </a:r>
                    </a:p>
                    <a:p>
                      <a:pPr algn="just"/>
                      <a:r>
                        <a:rPr lang="en-US" altLang="zh-TW" sz="1600" b="1" dirty="0">
                          <a:latin typeface="華康竹風體W4(P)" panose="03000400000000000000" pitchFamily="66" charset="-120"/>
                          <a:ea typeface="華康竹風體W4(P)" panose="03000400000000000000" pitchFamily="66" charset="-120"/>
                        </a:rPr>
                        <a:t>4. </a:t>
                      </a:r>
                      <a:r>
                        <a:rPr lang="zh-TW" altLang="en-US" sz="1600" b="1" dirty="0">
                          <a:latin typeface="華康竹風體W4(P)" panose="03000400000000000000" pitchFamily="66" charset="-120"/>
                          <a:ea typeface="華康竹風體W4(P)" panose="03000400000000000000" pitchFamily="66" charset="-120"/>
                        </a:rPr>
                        <a:t>合球：投籃、基本上籃。</a:t>
                      </a:r>
                    </a:p>
                  </a:txBody>
                  <a:tcPr/>
                </a:tc>
                <a:tc>
                  <a:txBody>
                    <a:bodyPr/>
                    <a:lstStyle/>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一</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基本體能測驗：</a:t>
                      </a:r>
                      <a:endParaRPr lang="en-US" altLang="zh-TW" sz="1600" b="1" dirty="0">
                        <a:latin typeface="華康竹風體W4(P)" panose="03000400000000000000" pitchFamily="66" charset="-120"/>
                        <a:ea typeface="華康竹風體W4(P)" panose="03000400000000000000" pitchFamily="66" charset="-120"/>
                      </a:endParaRPr>
                    </a:p>
                    <a:p>
                      <a:pPr algn="just"/>
                      <a:r>
                        <a:rPr lang="zh-TW" altLang="en-US" sz="1600" b="1" dirty="0">
                          <a:latin typeface="華康竹風體W4(P)" panose="03000400000000000000" pitchFamily="66" charset="-120"/>
                          <a:ea typeface="華康竹風體W4(P)" panose="03000400000000000000" pitchFamily="66" charset="-120"/>
                        </a:rPr>
                        <a:t>立定跳遠、</a:t>
                      </a:r>
                      <a:r>
                        <a:rPr lang="en-US" altLang="zh-TW" sz="1600" b="1" dirty="0" err="1">
                          <a:latin typeface="華康竹風體W4(P)" panose="03000400000000000000" pitchFamily="66" charset="-120"/>
                          <a:ea typeface="華康竹風體W4(P)" panose="03000400000000000000" pitchFamily="66" charset="-120"/>
                        </a:rPr>
                        <a:t>3kg</a:t>
                      </a:r>
                      <a:r>
                        <a:rPr lang="zh-TW" altLang="en-US" sz="1600" b="1" dirty="0">
                          <a:latin typeface="華康竹風體W4(P)" panose="03000400000000000000" pitchFamily="66" charset="-120"/>
                          <a:ea typeface="華康竹風體W4(P)" panose="03000400000000000000" pitchFamily="66" charset="-120"/>
                        </a:rPr>
                        <a:t>藥球推擲 、短距衝刺</a:t>
                      </a:r>
                      <a:r>
                        <a:rPr lang="en-US" altLang="zh-TW" sz="1600" b="1" dirty="0">
                          <a:latin typeface="華康竹風體W4(P)" panose="03000400000000000000" pitchFamily="66" charset="-120"/>
                          <a:ea typeface="華康竹風體W4(P)" panose="03000400000000000000" pitchFamily="66" charset="-120"/>
                        </a:rPr>
                        <a:t>(60</a:t>
                      </a:r>
                      <a:r>
                        <a:rPr lang="zh-TW" altLang="en-US" sz="1600" b="1" dirty="0">
                          <a:latin typeface="華康竹風體W4(P)" panose="03000400000000000000" pitchFamily="66" charset="-120"/>
                          <a:ea typeface="華康竹風體W4(P)" panose="03000400000000000000" pitchFamily="66" charset="-120"/>
                        </a:rPr>
                        <a:t>公尺</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a:t>
                      </a:r>
                      <a:r>
                        <a:rPr lang="en-US" altLang="zh-TW" sz="1600" b="1" dirty="0" err="1">
                          <a:latin typeface="華康竹風體W4(P)" panose="03000400000000000000" pitchFamily="66" charset="-120"/>
                          <a:ea typeface="華康竹風體W4(P)" panose="03000400000000000000" pitchFamily="66" charset="-120"/>
                        </a:rPr>
                        <a:t>800M</a:t>
                      </a:r>
                      <a:r>
                        <a:rPr lang="zh-TW" altLang="en-US" sz="1600" b="1" dirty="0">
                          <a:latin typeface="華康竹風體W4(P)" panose="03000400000000000000" pitchFamily="66" charset="-120"/>
                          <a:ea typeface="華康竹風體W4(P)" panose="03000400000000000000" pitchFamily="66" charset="-120"/>
                        </a:rPr>
                        <a:t>跑走 </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二</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專長項目測驗：</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1.</a:t>
                      </a:r>
                      <a:r>
                        <a:rPr lang="zh-TW" altLang="en-US" sz="1600" b="1" dirty="0">
                          <a:latin typeface="華康竹風體W4(P)" panose="03000400000000000000" pitchFamily="66" charset="-120"/>
                          <a:ea typeface="華康竹風體W4(P)" panose="03000400000000000000" pitchFamily="66" charset="-120"/>
                        </a:rPr>
                        <a:t>田徑</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立定跳遠、屈膝仰臥起坐、</a:t>
                      </a:r>
                      <a:r>
                        <a:rPr lang="en-US" altLang="zh-TW" sz="1600" b="1" dirty="0" err="1">
                          <a:latin typeface="華康竹風體W4(P)" panose="03000400000000000000" pitchFamily="66" charset="-120"/>
                          <a:ea typeface="華康竹風體W4(P)" panose="03000400000000000000" pitchFamily="66" charset="-120"/>
                        </a:rPr>
                        <a:t>800M</a:t>
                      </a:r>
                      <a:r>
                        <a:rPr lang="zh-TW" altLang="en-US" sz="1600" b="1" dirty="0">
                          <a:latin typeface="華康竹風體W4(P)" panose="03000400000000000000" pitchFamily="66" charset="-120"/>
                          <a:ea typeface="華康竹風體W4(P)" panose="03000400000000000000" pitchFamily="66" charset="-120"/>
                        </a:rPr>
                        <a:t>跑走</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2.</a:t>
                      </a:r>
                      <a:r>
                        <a:rPr lang="zh-TW" altLang="en-US" sz="1600" b="1" dirty="0">
                          <a:latin typeface="華康竹風體W4(P)" panose="03000400000000000000" pitchFamily="66" charset="-120"/>
                          <a:ea typeface="華康竹風體W4(P)" panose="03000400000000000000" pitchFamily="66" charset="-120"/>
                        </a:rPr>
                        <a:t>籃球</a:t>
                      </a:r>
                      <a:r>
                        <a:rPr lang="en-US" altLang="zh-TW" sz="1600" b="1" dirty="0">
                          <a:latin typeface="華康竹風體W4(P)" panose="03000400000000000000" pitchFamily="66" charset="-120"/>
                          <a:ea typeface="華康竹風體W4(P)" panose="03000400000000000000" pitchFamily="66" charset="-120"/>
                        </a:rPr>
                        <a:t>:</a:t>
                      </a:r>
                      <a:r>
                        <a:rPr lang="zh-TW" altLang="en-US" sz="1600" b="1" dirty="0">
                          <a:latin typeface="華康竹風體W4(P)" panose="03000400000000000000" pitchFamily="66" charset="-120"/>
                          <a:ea typeface="華康竹風體W4(P)" panose="03000400000000000000" pitchFamily="66" charset="-120"/>
                        </a:rPr>
                        <a:t>半場</a:t>
                      </a:r>
                      <a:r>
                        <a:rPr lang="en-US" altLang="zh-TW" sz="1600" b="1" dirty="0">
                          <a:latin typeface="華康竹風體W4(P)" panose="03000400000000000000" pitchFamily="66" charset="-120"/>
                          <a:ea typeface="華康竹風體W4(P)" panose="03000400000000000000" pitchFamily="66" charset="-120"/>
                        </a:rPr>
                        <a:t>5</a:t>
                      </a:r>
                      <a:r>
                        <a:rPr lang="zh-TW" altLang="en-US" sz="1600" b="1" dirty="0">
                          <a:latin typeface="華康竹風體W4(P)" panose="03000400000000000000" pitchFamily="66" charset="-120"/>
                          <a:ea typeface="華康竹風體W4(P)" panose="03000400000000000000" pitchFamily="66" charset="-120"/>
                        </a:rPr>
                        <a:t>點上籃、五對五全場</a:t>
                      </a:r>
                      <a:endParaRPr lang="en-US" altLang="zh-TW" sz="1600" b="1" dirty="0">
                        <a:latin typeface="華康竹風體W4(P)" panose="03000400000000000000" pitchFamily="66" charset="-120"/>
                        <a:ea typeface="華康竹風體W4(P)" panose="03000400000000000000" pitchFamily="66" charset="-120"/>
                      </a:endParaRPr>
                    </a:p>
                    <a:p>
                      <a:pPr algn="just"/>
                      <a:r>
                        <a:rPr lang="en-US" altLang="zh-TW" sz="1600" b="1" dirty="0">
                          <a:latin typeface="華康竹風體W4(P)" panose="03000400000000000000" pitchFamily="66" charset="-120"/>
                          <a:ea typeface="華康竹風體W4(P)" panose="03000400000000000000" pitchFamily="66" charset="-120"/>
                        </a:rPr>
                        <a:t>3.</a:t>
                      </a:r>
                      <a:r>
                        <a:rPr lang="zh-TW" altLang="en-US" sz="1600" b="1" dirty="0">
                          <a:latin typeface="華康竹風體W4(P)" panose="03000400000000000000" pitchFamily="66" charset="-120"/>
                          <a:ea typeface="華康竹風體W4(P)" panose="03000400000000000000" pitchFamily="66" charset="-120"/>
                        </a:rPr>
                        <a:t>擊劍動作模仿</a:t>
                      </a:r>
                      <a:endParaRPr lang="en-US" altLang="zh-TW" sz="1600" b="1" dirty="0">
                        <a:latin typeface="華康竹風體W4(P)" panose="03000400000000000000" pitchFamily="66" charset="-120"/>
                        <a:ea typeface="華康竹風體W4(P)" panose="03000400000000000000" pitchFamily="66" charset="-120"/>
                      </a:endParaRPr>
                    </a:p>
                  </a:txBody>
                  <a:tcPr/>
                </a:tc>
                <a:tc>
                  <a:txBody>
                    <a:bodyPr/>
                    <a:lstStyle/>
                    <a:p>
                      <a:pPr marL="342900" indent="-342900" algn="just">
                        <a:buAutoNum type="arabicPeriod"/>
                      </a:pPr>
                      <a:r>
                        <a:rPr lang="en-US" altLang="zh-TW" sz="1600" b="1" dirty="0">
                          <a:latin typeface="華康竹風體W4(P)" panose="03000400000000000000" pitchFamily="66" charset="-120"/>
                          <a:ea typeface="華康竹風體W4(P)" panose="03000400000000000000" pitchFamily="66" charset="-120"/>
                        </a:rPr>
                        <a:t>10 </a:t>
                      </a:r>
                      <a:r>
                        <a:rPr lang="zh-TW" altLang="en-US" sz="1600" b="1" dirty="0">
                          <a:latin typeface="華康竹風體W4(P)" panose="03000400000000000000" pitchFamily="66" charset="-120"/>
                          <a:ea typeface="華康竹風體W4(P)" panose="03000400000000000000" pitchFamily="66" charset="-120"/>
                        </a:rPr>
                        <a:t>公尺折返跑</a:t>
                      </a:r>
                      <a:endParaRPr lang="en-US" altLang="zh-TW" sz="1600" b="1" dirty="0">
                        <a:latin typeface="華康竹風體W4(P)" panose="03000400000000000000" pitchFamily="66" charset="-120"/>
                        <a:ea typeface="華康竹風體W4(P)" panose="03000400000000000000" pitchFamily="66" charset="-120"/>
                      </a:endParaRPr>
                    </a:p>
                    <a:p>
                      <a:pPr marL="342900" indent="-342900">
                        <a:buAutoNum type="arabicPeriod"/>
                      </a:pPr>
                      <a:r>
                        <a:rPr lang="zh-TW" altLang="en-US" sz="1600" b="1" dirty="0">
                          <a:latin typeface="華康竹風體W4(P)" panose="03000400000000000000" pitchFamily="66" charset="-120"/>
                          <a:ea typeface="華康竹風體W4(P)" panose="03000400000000000000" pitchFamily="66" charset="-120"/>
                        </a:rPr>
                        <a:t>仰臥起坐</a:t>
                      </a:r>
                      <a:endParaRPr lang="en-US" altLang="zh-TW" sz="1600" b="1" dirty="0">
                        <a:latin typeface="華康竹風體W4(P)" panose="03000400000000000000" pitchFamily="66" charset="-120"/>
                        <a:ea typeface="華康竹風體W4(P)" panose="03000400000000000000" pitchFamily="66" charset="-120"/>
                      </a:endParaRPr>
                    </a:p>
                    <a:p>
                      <a:pPr marL="0" indent="0">
                        <a:buNone/>
                      </a:pPr>
                      <a:endParaRPr lang="zh-TW" altLang="en-US" sz="1600" b="1" dirty="0">
                        <a:latin typeface="華康竹風體W4(P)" panose="03000400000000000000" pitchFamily="66" charset="-120"/>
                        <a:ea typeface="華康竹風體W4(P)" panose="03000400000000000000" pitchFamily="66" charset="-120"/>
                      </a:endParaRPr>
                    </a:p>
                  </a:txBody>
                  <a:tcPr/>
                </a:tc>
                <a:extLst>
                  <a:ext uri="{0D108BD9-81ED-4DB2-BD59-A6C34878D82A}">
                    <a16:rowId xmlns:a16="http://schemas.microsoft.com/office/drawing/2014/main" val="2658382112"/>
                  </a:ext>
                </a:extLst>
              </a:tr>
            </a:tbl>
          </a:graphicData>
        </a:graphic>
      </p:graphicFrame>
      <p:pic>
        <p:nvPicPr>
          <p:cNvPr id="9" name="圖片 8">
            <a:extLst>
              <a:ext uri="{FF2B5EF4-FFF2-40B4-BE49-F238E27FC236}">
                <a16:creationId xmlns:a16="http://schemas.microsoft.com/office/drawing/2014/main" id="{61CF554C-879C-48BD-89DB-3BEEFFF35665}"/>
              </a:ext>
            </a:extLst>
          </p:cNvPr>
          <p:cNvPicPr>
            <a:picLocks noChangeAspect="1"/>
          </p:cNvPicPr>
          <p:nvPr/>
        </p:nvPicPr>
        <p:blipFill>
          <a:blip r:embed="rId2"/>
          <a:stretch>
            <a:fillRect/>
          </a:stretch>
        </p:blipFill>
        <p:spPr>
          <a:xfrm>
            <a:off x="7522109" y="4994309"/>
            <a:ext cx="4498487" cy="1798159"/>
          </a:xfrm>
          <a:prstGeom prst="rect">
            <a:avLst/>
          </a:prstGeom>
        </p:spPr>
      </p:pic>
    </p:spTree>
    <p:extLst>
      <p:ext uri="{BB962C8B-B14F-4D97-AF65-F5344CB8AC3E}">
        <p14:creationId xmlns:p14="http://schemas.microsoft.com/office/powerpoint/2010/main" val="1633265322"/>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學校行政業務宣導</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图片占位符 49"/>
          <p:cNvPicPr>
            <a:picLocks noGrp="1" noChangeAspect="1"/>
          </p:cNvPicPr>
          <p:nvPr/>
        </p:nvPicPr>
        <p:blipFill>
          <a:blip r:embed="rId3" cstate="print">
            <a:extLst>
              <a:ext uri="{28A0092B-C50C-407E-A947-70E740481C1C}">
                <a14:useLocalDpi xmlns:a14="http://schemas.microsoft.com/office/drawing/2010/main" val="0"/>
              </a:ext>
            </a:extLst>
          </a:blip>
          <a:srcRect l="8410" r="8410"/>
          <a:stretch>
            <a:fillRect/>
          </a:stretch>
        </p:blipFill>
        <p:spPr>
          <a:xfrm>
            <a:off x="837565" y="1776730"/>
            <a:ext cx="5009515" cy="4020820"/>
          </a:xfrm>
          <a:prstGeom prst="rect">
            <a:avLst/>
          </a:prstGeom>
          <a:noFill/>
          <a:ln>
            <a:noFill/>
          </a:ln>
          <a:effectLst/>
        </p:spPr>
      </p:pic>
      <p:sp>
        <p:nvSpPr>
          <p:cNvPr id="15" name="L 形 14"/>
          <p:cNvSpPr/>
          <p:nvPr/>
        </p:nvSpPr>
        <p:spPr>
          <a:xfrm rot="5400000">
            <a:off x="6476801" y="1819945"/>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10631844" y="572316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3" name="L 形 2"/>
          <p:cNvSpPr/>
          <p:nvPr/>
        </p:nvSpPr>
        <p:spPr>
          <a:xfrm rot="5400000">
            <a:off x="6543304" y="184845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8" name="L 形 7"/>
          <p:cNvSpPr/>
          <p:nvPr/>
        </p:nvSpPr>
        <p:spPr>
          <a:xfrm rot="16200000">
            <a:off x="10569457" y="566308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4" name="矩形 13"/>
          <p:cNvSpPr/>
          <p:nvPr/>
        </p:nvSpPr>
        <p:spPr>
          <a:xfrm>
            <a:off x="6705493" y="3070282"/>
            <a:ext cx="4412349" cy="2031325"/>
          </a:xfrm>
          <a:prstGeom prst="rect">
            <a:avLst/>
          </a:prstGeom>
        </p:spPr>
        <p:txBody>
          <a:bodyPr wrap="square">
            <a:spAutoFit/>
          </a:bodyPr>
          <a:lstStyle/>
          <a:p>
            <a:r>
              <a:rPr lang="zh-TW" altLang="en-US" dirty="0"/>
              <a:t>一、教務處：        </a:t>
            </a:r>
          </a:p>
          <a:p>
            <a:r>
              <a:rPr lang="en-US" altLang="zh-TW" dirty="0"/>
              <a:t>1.</a:t>
            </a:r>
            <a:r>
              <a:rPr lang="zh-TW" altLang="en-US" dirty="0"/>
              <a:t>教育部中小學家長數位學習知能指引  </a:t>
            </a:r>
            <a:r>
              <a:rPr lang="en-US" altLang="zh-TW" dirty="0"/>
              <a:t>https://</a:t>
            </a:r>
            <a:r>
              <a:rPr lang="en-US" altLang="zh-TW" dirty="0" err="1"/>
              <a:t>elearning.cloud.edu.tw</a:t>
            </a:r>
            <a:r>
              <a:rPr lang="en-US" altLang="zh-TW" dirty="0"/>
              <a:t>/</a:t>
            </a:r>
          </a:p>
          <a:p>
            <a:r>
              <a:rPr lang="en-US" altLang="zh-TW" dirty="0"/>
              <a:t>2.</a:t>
            </a:r>
            <a:r>
              <a:rPr lang="zh-TW" altLang="en-US" dirty="0"/>
              <a:t>本校圖書更新，希望孩子多多利用，並鼓勵家長多多陪伴孩子進行親子共讀，共同推動終身閱讀好習慣。</a:t>
            </a:r>
          </a:p>
          <a:p>
            <a:endParaRPr lang="en-US" altLang="zh-TW" dirty="0"/>
          </a:p>
        </p:txBody>
      </p:sp>
    </p:spTree>
    <p:custDataLst>
      <p:tags r:id="rId1"/>
    </p:custDataLst>
    <p:extLst>
      <p:ext uri="{BB962C8B-B14F-4D97-AF65-F5344CB8AC3E}">
        <p14:creationId xmlns:p14="http://schemas.microsoft.com/office/powerpoint/2010/main" val="316855424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3"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學校行政業務宣導</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L 形 14"/>
          <p:cNvSpPr/>
          <p:nvPr/>
        </p:nvSpPr>
        <p:spPr>
          <a:xfrm rot="5400000">
            <a:off x="1552393" y="176435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10631844" y="572316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3" name="L 形 2"/>
          <p:cNvSpPr/>
          <p:nvPr/>
        </p:nvSpPr>
        <p:spPr>
          <a:xfrm rot="5400000">
            <a:off x="1618896" y="1792866"/>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8" name="L 形 7"/>
          <p:cNvSpPr/>
          <p:nvPr/>
        </p:nvSpPr>
        <p:spPr>
          <a:xfrm rot="16200000">
            <a:off x="10569457" y="566308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4" name="矩形 13"/>
          <p:cNvSpPr/>
          <p:nvPr/>
        </p:nvSpPr>
        <p:spPr>
          <a:xfrm>
            <a:off x="1862455" y="1996440"/>
            <a:ext cx="8893018" cy="3816429"/>
          </a:xfrm>
          <a:prstGeom prst="rect">
            <a:avLst/>
          </a:prstGeom>
        </p:spPr>
        <p:txBody>
          <a:bodyPr wrap="square">
            <a:spAutoFit/>
          </a:bodyPr>
          <a:lstStyle/>
          <a:p>
            <a:pPr>
              <a:spcBef>
                <a:spcPts val="600"/>
              </a:spcBef>
              <a:spcAft>
                <a:spcPts val="600"/>
              </a:spcAft>
            </a:pPr>
            <a:r>
              <a:rPr lang="zh-TW" altLang="zh-TW" dirty="0"/>
              <a:t>二、學務處：</a:t>
            </a:r>
            <a:endParaRPr lang="en-US" altLang="zh-TW" dirty="0"/>
          </a:p>
          <a:p>
            <a:pPr>
              <a:spcBef>
                <a:spcPts val="600"/>
              </a:spcBef>
              <a:spcAft>
                <a:spcPts val="600"/>
              </a:spcAft>
            </a:pPr>
            <a:r>
              <a:rPr lang="zh-TW" altLang="en-US" dirty="0"/>
              <a:t>（一）健康促進宣導，請家長配合</a:t>
            </a:r>
          </a:p>
          <a:p>
            <a:pPr>
              <a:spcBef>
                <a:spcPts val="600"/>
              </a:spcBef>
              <a:spcAft>
                <a:spcPts val="600"/>
              </a:spcAft>
            </a:pPr>
            <a:r>
              <a:rPr lang="zh-TW" altLang="en-US" dirty="0"/>
              <a:t>        </a:t>
            </a:r>
            <a:r>
              <a:rPr lang="en-US" altLang="zh-TW" dirty="0"/>
              <a:t>1.</a:t>
            </a:r>
            <a:r>
              <a:rPr lang="zh-TW" altLang="en-US" dirty="0"/>
              <a:t>視力保健</a:t>
            </a:r>
            <a:r>
              <a:rPr lang="en-US" altLang="zh-TW" dirty="0"/>
              <a:t>:</a:t>
            </a:r>
            <a:r>
              <a:rPr lang="zh-TW" altLang="en-US" dirty="0"/>
              <a:t>近距離</a:t>
            </a:r>
            <a:r>
              <a:rPr lang="en-US" altLang="zh-TW" dirty="0"/>
              <a:t>(</a:t>
            </a:r>
            <a:r>
              <a:rPr lang="zh-TW" altLang="en-US" dirty="0"/>
              <a:t>閱讀、寫字、看電視及電腦</a:t>
            </a:r>
            <a:r>
              <a:rPr lang="en-US" altLang="zh-TW" dirty="0"/>
              <a:t>)</a:t>
            </a:r>
            <a:r>
              <a:rPr lang="zh-TW" altLang="en-US" dirty="0"/>
              <a:t>用眼</a:t>
            </a:r>
            <a:r>
              <a:rPr lang="en-US" altLang="zh-TW" dirty="0"/>
              <a:t>30</a:t>
            </a:r>
            <a:r>
              <a:rPr lang="zh-TW" altLang="en-US" dirty="0"/>
              <a:t>分鐘，休息</a:t>
            </a:r>
            <a:r>
              <a:rPr lang="en-US" altLang="zh-TW" dirty="0"/>
              <a:t>10</a:t>
            </a:r>
            <a:r>
              <a:rPr lang="zh-TW" altLang="en-US" dirty="0"/>
              <a:t>分鐘</a:t>
            </a:r>
          </a:p>
          <a:p>
            <a:pPr>
              <a:spcBef>
                <a:spcPts val="600"/>
              </a:spcBef>
              <a:spcAft>
                <a:spcPts val="600"/>
              </a:spcAft>
            </a:pPr>
            <a:r>
              <a:rPr lang="zh-TW" altLang="en-US" dirty="0"/>
              <a:t>        </a:t>
            </a:r>
            <a:r>
              <a:rPr lang="en-US" altLang="zh-TW" dirty="0"/>
              <a:t>2.</a:t>
            </a:r>
            <a:r>
              <a:rPr lang="zh-TW" altLang="en-US" dirty="0"/>
              <a:t>口腔衛生</a:t>
            </a:r>
            <a:r>
              <a:rPr lang="en-US" altLang="zh-TW" dirty="0"/>
              <a:t>:</a:t>
            </a:r>
            <a:r>
              <a:rPr lang="zh-TW" altLang="en-US" dirty="0"/>
              <a:t>睡前潔牙，每天刷牙兩次以上，持續追蹤齲齒狀況</a:t>
            </a:r>
            <a:r>
              <a:rPr lang="en-US" altLang="zh-TW" dirty="0"/>
              <a:t>(</a:t>
            </a:r>
            <a:r>
              <a:rPr lang="zh-TW" altLang="en-US" dirty="0"/>
              <a:t>包含定期牙科檢查</a:t>
            </a:r>
            <a:r>
              <a:rPr lang="en-US" altLang="zh-TW" dirty="0"/>
              <a:t>)</a:t>
            </a:r>
            <a:r>
              <a:rPr lang="zh-TW" altLang="en-US" dirty="0"/>
              <a:t>。</a:t>
            </a:r>
          </a:p>
          <a:p>
            <a:pPr>
              <a:spcBef>
                <a:spcPts val="600"/>
              </a:spcBef>
              <a:spcAft>
                <a:spcPts val="600"/>
              </a:spcAft>
            </a:pPr>
            <a:r>
              <a:rPr lang="zh-TW" altLang="en-US" dirty="0"/>
              <a:t>        </a:t>
            </a:r>
            <a:r>
              <a:rPr lang="en-US" altLang="zh-TW" dirty="0"/>
              <a:t>3.</a:t>
            </a:r>
            <a:r>
              <a:rPr lang="zh-TW" altLang="en-US" dirty="0"/>
              <a:t>健康體位</a:t>
            </a:r>
            <a:r>
              <a:rPr lang="en-US" altLang="zh-TW" dirty="0"/>
              <a:t>:</a:t>
            </a:r>
            <a:r>
              <a:rPr lang="zh-TW" altLang="en-US" dirty="0"/>
              <a:t>落實</a:t>
            </a:r>
            <a:r>
              <a:rPr lang="en-US" altLang="zh-TW" dirty="0"/>
              <a:t>85210</a:t>
            </a:r>
            <a:r>
              <a:rPr lang="zh-TW" altLang="en-US" dirty="0"/>
              <a:t>（睡滿</a:t>
            </a:r>
            <a:r>
              <a:rPr lang="en-US" altLang="zh-TW" dirty="0"/>
              <a:t>8</a:t>
            </a:r>
            <a:r>
              <a:rPr lang="zh-TW" altLang="en-US" dirty="0"/>
              <a:t>小時、天天</a:t>
            </a:r>
            <a:r>
              <a:rPr lang="en-US" altLang="zh-TW" dirty="0"/>
              <a:t>5</a:t>
            </a:r>
            <a:r>
              <a:rPr lang="zh-TW" altLang="en-US" dirty="0"/>
              <a:t>蔬果、久坐及螢幕使用少於</a:t>
            </a:r>
            <a:r>
              <a:rPr lang="en-US" altLang="zh-TW" dirty="0"/>
              <a:t>2</a:t>
            </a:r>
            <a:r>
              <a:rPr lang="zh-TW" altLang="en-US" dirty="0"/>
              <a:t>小時、</a:t>
            </a:r>
          </a:p>
          <a:p>
            <a:pPr>
              <a:spcBef>
                <a:spcPts val="600"/>
              </a:spcBef>
              <a:spcAft>
                <a:spcPts val="600"/>
              </a:spcAft>
            </a:pPr>
            <a:r>
              <a:rPr lang="zh-TW" altLang="en-US" dirty="0"/>
              <a:t>           天天運動</a:t>
            </a:r>
            <a:r>
              <a:rPr lang="en-US" altLang="zh-TW" dirty="0"/>
              <a:t>1</a:t>
            </a:r>
            <a:r>
              <a:rPr lang="zh-TW" altLang="en-US" dirty="0"/>
              <a:t>小時、喝足白開水）。</a:t>
            </a:r>
          </a:p>
          <a:p>
            <a:pPr>
              <a:spcBef>
                <a:spcPts val="600"/>
              </a:spcBef>
              <a:spcAft>
                <a:spcPts val="600"/>
              </a:spcAft>
            </a:pPr>
            <a:r>
              <a:rPr lang="zh-TW" altLang="en-US" dirty="0"/>
              <a:t>（二）上學時間為</a:t>
            </a:r>
            <a:r>
              <a:rPr lang="en-US" altLang="zh-TW" dirty="0"/>
              <a:t>7:20-7:40</a:t>
            </a:r>
            <a:r>
              <a:rPr lang="zh-TW" altLang="en-US" dirty="0"/>
              <a:t>，請勿遲到、放學時間為</a:t>
            </a:r>
            <a:r>
              <a:rPr lang="en-US" altLang="zh-TW" dirty="0"/>
              <a:t>13:30</a:t>
            </a:r>
            <a:r>
              <a:rPr lang="zh-TW" altLang="en-US" dirty="0"/>
              <a:t>及</a:t>
            </a:r>
            <a:r>
              <a:rPr lang="en-US" altLang="zh-TW" dirty="0"/>
              <a:t>15:30</a:t>
            </a:r>
            <a:r>
              <a:rPr lang="zh-TW" altLang="en-US" dirty="0"/>
              <a:t>。</a:t>
            </a:r>
            <a:endParaRPr lang="en-US" altLang="zh-TW" dirty="0"/>
          </a:p>
          <a:p>
            <a:pPr>
              <a:spcBef>
                <a:spcPts val="600"/>
              </a:spcBef>
              <a:spcAft>
                <a:spcPts val="600"/>
              </a:spcAft>
            </a:pPr>
            <a:r>
              <a:rPr lang="zh-TW" altLang="en-US" dirty="0"/>
              <a:t>           有參加學校課照    及社團的小朋友，皆請家長準時接送。</a:t>
            </a:r>
          </a:p>
          <a:p>
            <a:pPr>
              <a:spcBef>
                <a:spcPts val="600"/>
              </a:spcBef>
              <a:spcAft>
                <a:spcPts val="600"/>
              </a:spcAft>
            </a:pPr>
            <a:r>
              <a:rPr lang="zh-TW" altLang="en-US" dirty="0"/>
              <a:t>（三）教育部規定學校應訂定制服日，本校每週三著校服及運動鞋。</a:t>
            </a:r>
            <a:endParaRPr lang="en-US" altLang="zh-TW" dirty="0"/>
          </a:p>
        </p:txBody>
      </p:sp>
    </p:spTree>
    <p:custDataLst>
      <p:tags r:id="rId1"/>
    </p:custDataLst>
    <p:extLst>
      <p:ext uri="{BB962C8B-B14F-4D97-AF65-F5344CB8AC3E}">
        <p14:creationId xmlns:p14="http://schemas.microsoft.com/office/powerpoint/2010/main" val="341420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3"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學校行政業務宣導</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群組 1"/>
          <p:cNvGrpSpPr/>
          <p:nvPr/>
        </p:nvGrpSpPr>
        <p:grpSpPr>
          <a:xfrm>
            <a:off x="665142" y="1666639"/>
            <a:ext cx="473651" cy="485899"/>
            <a:chOff x="6501920" y="1794826"/>
            <a:chExt cx="473651" cy="485899"/>
          </a:xfrm>
        </p:grpSpPr>
        <p:sp>
          <p:nvSpPr>
            <p:cNvPr id="15" name="L 形 14"/>
            <p:cNvSpPr/>
            <p:nvPr/>
          </p:nvSpPr>
          <p:spPr>
            <a:xfrm rot="5400000">
              <a:off x="6476801" y="1819945"/>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3" name="L 形 2"/>
            <p:cNvSpPr/>
            <p:nvPr/>
          </p:nvSpPr>
          <p:spPr>
            <a:xfrm rot="5400000">
              <a:off x="6543304" y="1848459"/>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grpSp>
      <p:grpSp>
        <p:nvGrpSpPr>
          <p:cNvPr id="10" name="群組 9"/>
          <p:cNvGrpSpPr/>
          <p:nvPr/>
        </p:nvGrpSpPr>
        <p:grpSpPr>
          <a:xfrm>
            <a:off x="11062772" y="5880485"/>
            <a:ext cx="469536" cy="517460"/>
            <a:chOff x="10594576" y="5637969"/>
            <a:chExt cx="469536" cy="517460"/>
          </a:xfrm>
        </p:grpSpPr>
        <p:sp>
          <p:nvSpPr>
            <p:cNvPr id="16" name="L 形 15"/>
            <p:cNvSpPr/>
            <p:nvPr/>
          </p:nvSpPr>
          <p:spPr>
            <a:xfrm rot="16200000">
              <a:off x="10631845" y="572316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8" name="L 形 7"/>
            <p:cNvSpPr/>
            <p:nvPr/>
          </p:nvSpPr>
          <p:spPr>
            <a:xfrm rot="16200000">
              <a:off x="10569457" y="566308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grpSp>
      <p:sp>
        <p:nvSpPr>
          <p:cNvPr id="14" name="矩形 13"/>
          <p:cNvSpPr/>
          <p:nvPr/>
        </p:nvSpPr>
        <p:spPr>
          <a:xfrm>
            <a:off x="935218" y="1895332"/>
            <a:ext cx="10362322" cy="3939540"/>
          </a:xfrm>
          <a:prstGeom prst="rect">
            <a:avLst/>
          </a:prstGeom>
        </p:spPr>
        <p:txBody>
          <a:bodyPr wrap="square">
            <a:spAutoFit/>
          </a:bodyPr>
          <a:lstStyle/>
          <a:p>
            <a:pPr>
              <a:spcBef>
                <a:spcPts val="600"/>
              </a:spcBef>
              <a:spcAft>
                <a:spcPts val="600"/>
              </a:spcAft>
            </a:pPr>
            <a:r>
              <a:rPr lang="zh-TW" altLang="zh-TW" dirty="0"/>
              <a:t>三、總務處：</a:t>
            </a:r>
          </a:p>
          <a:p>
            <a:pPr marL="444500" indent="-444500">
              <a:spcBef>
                <a:spcPts val="600"/>
              </a:spcBef>
              <a:spcAft>
                <a:spcPts val="600"/>
              </a:spcAft>
            </a:pPr>
            <a:r>
              <a:rPr lang="zh-TW" altLang="en-US" dirty="0"/>
              <a:t>    </a:t>
            </a:r>
            <a:r>
              <a:rPr lang="en-US" altLang="zh-TW" dirty="0"/>
              <a:t>1.</a:t>
            </a:r>
            <a:r>
              <a:rPr lang="zh-TW" altLang="en-US" dirty="0"/>
              <a:t>本校</a:t>
            </a:r>
            <a:r>
              <a:rPr lang="en-US" altLang="zh-TW" dirty="0"/>
              <a:t>70</a:t>
            </a:r>
            <a:r>
              <a:rPr lang="zh-TW" altLang="en-US" dirty="0"/>
              <a:t>週年校慶已送全校每位學生一套短袖制服，因此若</a:t>
            </a:r>
            <a:r>
              <a:rPr lang="en-US" altLang="zh-TW" dirty="0"/>
              <a:t>2-6</a:t>
            </a:r>
            <a:r>
              <a:rPr lang="zh-TW" altLang="en-US" dirty="0"/>
              <a:t>年級學生需要加購制服的，請到傑莨服裝公司購買。</a:t>
            </a:r>
          </a:p>
          <a:p>
            <a:pPr indent="444500">
              <a:spcBef>
                <a:spcPts val="600"/>
              </a:spcBef>
              <a:spcAft>
                <a:spcPts val="600"/>
              </a:spcAft>
            </a:pPr>
            <a:r>
              <a:rPr lang="zh-TW" altLang="en-US" dirty="0"/>
              <a:t>●</a:t>
            </a:r>
            <a:r>
              <a:rPr lang="en-US" altLang="zh-TW" dirty="0"/>
              <a:t>(</a:t>
            </a:r>
            <a:r>
              <a:rPr lang="zh-TW" altLang="en-US" dirty="0"/>
              <a:t>地址和電話詳見學校首頁，前往購買前請先致電，以免休息撲空喔！</a:t>
            </a:r>
            <a:r>
              <a:rPr lang="en-US" altLang="zh-TW" dirty="0"/>
              <a:t>)</a:t>
            </a:r>
            <a:r>
              <a:rPr lang="zh-TW" altLang="en-US" dirty="0"/>
              <a:t>。</a:t>
            </a:r>
            <a:endParaRPr lang="en-US" altLang="zh-TW" dirty="0"/>
          </a:p>
          <a:p>
            <a:pPr indent="444500">
              <a:spcBef>
                <a:spcPts val="600"/>
              </a:spcBef>
              <a:spcAft>
                <a:spcPts val="600"/>
              </a:spcAft>
            </a:pPr>
            <a:r>
              <a:rPr lang="zh-TW" altLang="en-US" dirty="0"/>
              <a:t>●只有小一新生統一由學校統計代購。</a:t>
            </a:r>
          </a:p>
          <a:p>
            <a:pPr indent="269875">
              <a:spcBef>
                <a:spcPts val="600"/>
              </a:spcBef>
              <a:spcAft>
                <a:spcPts val="600"/>
              </a:spcAft>
            </a:pPr>
            <a:r>
              <a:rPr lang="en-US" altLang="zh-TW" dirty="0"/>
              <a:t>2.</a:t>
            </a:r>
            <a:r>
              <a:rPr lang="zh-TW" altLang="en-US" dirty="0"/>
              <a:t>因學校兩項主要工程均已完工，恢復校園開放，開放時間如下：</a:t>
            </a:r>
          </a:p>
          <a:p>
            <a:pPr indent="444500">
              <a:spcBef>
                <a:spcPts val="600"/>
              </a:spcBef>
              <a:spcAft>
                <a:spcPts val="600"/>
              </a:spcAft>
            </a:pPr>
            <a:r>
              <a:rPr lang="zh-TW" altLang="en-US" dirty="0"/>
              <a:t>星期一～五：下午</a:t>
            </a:r>
            <a:r>
              <a:rPr lang="en-US" altLang="zh-TW" dirty="0"/>
              <a:t>17:20</a:t>
            </a:r>
            <a:r>
              <a:rPr lang="zh-TW" altLang="en-US" dirty="0"/>
              <a:t>～</a:t>
            </a:r>
            <a:r>
              <a:rPr lang="en-US" altLang="zh-TW" dirty="0"/>
              <a:t>18:30</a:t>
            </a:r>
            <a:r>
              <a:rPr lang="zh-TW" altLang="en-US" dirty="0"/>
              <a:t>。</a:t>
            </a:r>
          </a:p>
          <a:p>
            <a:pPr indent="444500">
              <a:spcBef>
                <a:spcPts val="600"/>
              </a:spcBef>
              <a:spcAft>
                <a:spcPts val="600"/>
              </a:spcAft>
            </a:pPr>
            <a:r>
              <a:rPr lang="zh-TW" altLang="en-US" dirty="0"/>
              <a:t>星期六日：早上</a:t>
            </a:r>
            <a:r>
              <a:rPr lang="en-US" altLang="zh-TW" dirty="0"/>
              <a:t>08:00</a:t>
            </a:r>
            <a:r>
              <a:rPr lang="zh-TW" altLang="en-US" dirty="0"/>
              <a:t>～下午</a:t>
            </a:r>
            <a:r>
              <a:rPr lang="en-US" altLang="zh-TW" dirty="0"/>
              <a:t>18:00</a:t>
            </a:r>
            <a:r>
              <a:rPr lang="zh-TW" altLang="en-US" dirty="0"/>
              <a:t>。</a:t>
            </a:r>
          </a:p>
          <a:p>
            <a:pPr marL="627063" indent="-182563">
              <a:spcBef>
                <a:spcPts val="600"/>
              </a:spcBef>
              <a:spcAft>
                <a:spcPts val="600"/>
              </a:spcAft>
            </a:pPr>
            <a:r>
              <a:rPr lang="zh-TW" altLang="en-US" dirty="0"/>
              <a:t>●校園開放時，請勿進入教學區二棟大樓</a:t>
            </a:r>
            <a:r>
              <a:rPr lang="en-US" altLang="zh-TW" dirty="0"/>
              <a:t>(</a:t>
            </a:r>
            <a:r>
              <a:rPr lang="zh-TW" altLang="en-US" dirty="0"/>
              <a:t>定善樓、書香樓</a:t>
            </a:r>
            <a:r>
              <a:rPr lang="en-US" altLang="zh-TW" dirty="0"/>
              <a:t>)</a:t>
            </a:r>
            <a:r>
              <a:rPr lang="zh-TW" altLang="en-US" dirty="0"/>
              <a:t>。並請在入校時，在警衛室落實人員登記；在開放空間活動時，請保持環境整潔，感謝配合。</a:t>
            </a:r>
          </a:p>
        </p:txBody>
      </p:sp>
    </p:spTree>
    <p:custDataLst>
      <p:tags r:id="rId1"/>
    </p:custDataLst>
    <p:extLst>
      <p:ext uri="{BB962C8B-B14F-4D97-AF65-F5344CB8AC3E}">
        <p14:creationId xmlns:p14="http://schemas.microsoft.com/office/powerpoint/2010/main" val="1721050016"/>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學校行政業務宣導</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群組 1"/>
          <p:cNvGrpSpPr/>
          <p:nvPr/>
        </p:nvGrpSpPr>
        <p:grpSpPr>
          <a:xfrm>
            <a:off x="665142" y="1666639"/>
            <a:ext cx="473651" cy="485899"/>
            <a:chOff x="6501920" y="1794826"/>
            <a:chExt cx="473651" cy="485899"/>
          </a:xfrm>
        </p:grpSpPr>
        <p:sp>
          <p:nvSpPr>
            <p:cNvPr id="15" name="L 形 14"/>
            <p:cNvSpPr/>
            <p:nvPr/>
          </p:nvSpPr>
          <p:spPr>
            <a:xfrm rot="5400000">
              <a:off x="6476801" y="1819945"/>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3" name="L 形 2"/>
            <p:cNvSpPr/>
            <p:nvPr/>
          </p:nvSpPr>
          <p:spPr>
            <a:xfrm rot="5400000">
              <a:off x="6543304" y="1848459"/>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grpSp>
      <p:grpSp>
        <p:nvGrpSpPr>
          <p:cNvPr id="10" name="群組 9"/>
          <p:cNvGrpSpPr/>
          <p:nvPr/>
        </p:nvGrpSpPr>
        <p:grpSpPr>
          <a:xfrm>
            <a:off x="11062772" y="5880485"/>
            <a:ext cx="469536" cy="517460"/>
            <a:chOff x="10594576" y="5637969"/>
            <a:chExt cx="469536" cy="517460"/>
          </a:xfrm>
        </p:grpSpPr>
        <p:sp>
          <p:nvSpPr>
            <p:cNvPr id="16" name="L 形 15"/>
            <p:cNvSpPr/>
            <p:nvPr/>
          </p:nvSpPr>
          <p:spPr>
            <a:xfrm rot="16200000">
              <a:off x="10631845" y="572316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8" name="L 形 7"/>
            <p:cNvSpPr/>
            <p:nvPr/>
          </p:nvSpPr>
          <p:spPr>
            <a:xfrm rot="16200000">
              <a:off x="10569457" y="566308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gr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675" y="1439592"/>
            <a:ext cx="7947870" cy="5418408"/>
          </a:xfrm>
          <a:prstGeom prst="rect">
            <a:avLst/>
          </a:prstGeom>
        </p:spPr>
      </p:pic>
    </p:spTree>
    <p:custDataLst>
      <p:tags r:id="rId1"/>
    </p:custDataLst>
    <p:extLst>
      <p:ext uri="{BB962C8B-B14F-4D97-AF65-F5344CB8AC3E}">
        <p14:creationId xmlns:p14="http://schemas.microsoft.com/office/powerpoint/2010/main" val="2388211046"/>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學校行政業務宣導</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群組 1"/>
          <p:cNvGrpSpPr/>
          <p:nvPr/>
        </p:nvGrpSpPr>
        <p:grpSpPr>
          <a:xfrm>
            <a:off x="665142" y="1666639"/>
            <a:ext cx="473651" cy="485899"/>
            <a:chOff x="6501920" y="1794826"/>
            <a:chExt cx="473651" cy="485899"/>
          </a:xfrm>
        </p:grpSpPr>
        <p:sp>
          <p:nvSpPr>
            <p:cNvPr id="15" name="L 形 14"/>
            <p:cNvSpPr/>
            <p:nvPr/>
          </p:nvSpPr>
          <p:spPr>
            <a:xfrm rot="5400000">
              <a:off x="6476801" y="1819945"/>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3" name="L 形 2"/>
            <p:cNvSpPr/>
            <p:nvPr/>
          </p:nvSpPr>
          <p:spPr>
            <a:xfrm rot="5400000">
              <a:off x="6543304" y="1848459"/>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grpSp>
      <p:grpSp>
        <p:nvGrpSpPr>
          <p:cNvPr id="10" name="群組 9"/>
          <p:cNvGrpSpPr/>
          <p:nvPr/>
        </p:nvGrpSpPr>
        <p:grpSpPr>
          <a:xfrm>
            <a:off x="11062772" y="5880485"/>
            <a:ext cx="469536" cy="517460"/>
            <a:chOff x="10594576" y="5637969"/>
            <a:chExt cx="469536" cy="517460"/>
          </a:xfrm>
        </p:grpSpPr>
        <p:sp>
          <p:nvSpPr>
            <p:cNvPr id="16" name="L 形 15"/>
            <p:cNvSpPr/>
            <p:nvPr/>
          </p:nvSpPr>
          <p:spPr>
            <a:xfrm rot="16200000">
              <a:off x="10631845" y="572316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8" name="L 形 7"/>
            <p:cNvSpPr/>
            <p:nvPr/>
          </p:nvSpPr>
          <p:spPr>
            <a:xfrm rot="16200000">
              <a:off x="10569457" y="566308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grpSp>
      <p:sp>
        <p:nvSpPr>
          <p:cNvPr id="14" name="矩形 13"/>
          <p:cNvSpPr/>
          <p:nvPr/>
        </p:nvSpPr>
        <p:spPr>
          <a:xfrm>
            <a:off x="1087011" y="1923846"/>
            <a:ext cx="9975759" cy="1154162"/>
          </a:xfrm>
          <a:prstGeom prst="rect">
            <a:avLst/>
          </a:prstGeom>
        </p:spPr>
        <p:txBody>
          <a:bodyPr wrap="square">
            <a:spAutoFit/>
          </a:bodyPr>
          <a:lstStyle/>
          <a:p>
            <a:r>
              <a:rPr lang="zh-TW" altLang="en-US" dirty="0"/>
              <a:t>四、輔導室：</a:t>
            </a:r>
          </a:p>
          <a:p>
            <a:pPr>
              <a:spcBef>
                <a:spcPts val="600"/>
              </a:spcBef>
              <a:spcAft>
                <a:spcPts val="600"/>
              </a:spcAft>
            </a:pPr>
            <a:r>
              <a:rPr lang="zh-TW" altLang="en-US" dirty="0"/>
              <a:t>教育優先區親職教育講座</a:t>
            </a:r>
            <a:r>
              <a:rPr lang="en-US" altLang="zh-TW" dirty="0"/>
              <a:t>(</a:t>
            </a:r>
            <a:r>
              <a:rPr lang="zh-TW" altLang="en-US" dirty="0"/>
              <a:t>楊潔妤諮商心理師</a:t>
            </a:r>
            <a:r>
              <a:rPr lang="en-US" altLang="zh-TW" dirty="0"/>
              <a:t>)</a:t>
            </a:r>
            <a:r>
              <a:rPr lang="zh-TW" altLang="en-US" dirty="0"/>
              <a:t>，</a:t>
            </a:r>
            <a:r>
              <a:rPr lang="en-US" altLang="zh-TW" dirty="0"/>
              <a:t>9/27(</a:t>
            </a:r>
            <a:r>
              <a:rPr lang="zh-TW" altLang="en-US" dirty="0"/>
              <a:t>五</a:t>
            </a:r>
            <a:r>
              <a:rPr lang="en-US" altLang="zh-TW" dirty="0"/>
              <a:t>) 18:30-20:30</a:t>
            </a:r>
          </a:p>
          <a:p>
            <a:pPr>
              <a:spcBef>
                <a:spcPts val="600"/>
              </a:spcBef>
              <a:spcAft>
                <a:spcPts val="600"/>
              </a:spcAft>
            </a:pPr>
            <a:r>
              <a:rPr lang="zh-TW" altLang="en-US" dirty="0"/>
              <a:t>題目</a:t>
            </a:r>
            <a:r>
              <a:rPr lang="en-US" altLang="zh-TW" dirty="0"/>
              <a:t>:</a:t>
            </a:r>
            <a:r>
              <a:rPr lang="zh-TW" altLang="en-US" dirty="0"/>
              <a:t>解開孩子的情緒密碼</a:t>
            </a:r>
          </a:p>
        </p:txBody>
      </p:sp>
    </p:spTree>
    <p:custDataLst>
      <p:tags r:id="rId1"/>
    </p:custDataLst>
    <p:extLst>
      <p:ext uri="{BB962C8B-B14F-4D97-AF65-F5344CB8AC3E}">
        <p14:creationId xmlns:p14="http://schemas.microsoft.com/office/powerpoint/2010/main" val="4195636141"/>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班級注意事項</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973668" y="2512695"/>
            <a:ext cx="6822727" cy="2070458"/>
            <a:chOff x="6502" y="4851"/>
            <a:chExt cx="7399" cy="2465"/>
          </a:xfrm>
        </p:grpSpPr>
        <p:sp>
          <p:nvSpPr>
            <p:cNvPr id="25" name="Shape 892"/>
            <p:cNvSpPr/>
            <p:nvPr/>
          </p:nvSpPr>
          <p:spPr>
            <a:xfrm rot="5400000">
              <a:off x="6446" y="5061"/>
              <a:ext cx="434" cy="321"/>
            </a:xfrm>
            <a:prstGeom prst="triangle">
              <a:avLst>
                <a:gd name="adj" fmla="val 50000"/>
              </a:avLst>
            </a:prstGeom>
            <a:solidFill>
              <a:srgbClr val="C0C9BE"/>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 name="Rectangle 11"/>
            <p:cNvSpPr/>
            <p:nvPr/>
          </p:nvSpPr>
          <p:spPr>
            <a:xfrm>
              <a:off x="7181" y="5297"/>
              <a:ext cx="6720" cy="809"/>
            </a:xfrm>
            <a:prstGeom prst="rect">
              <a:avLst/>
            </a:prstGeom>
          </p:spPr>
          <p:txBody>
            <a:bodyPr wrap="square">
              <a:spAutoFit/>
            </a:bodyPr>
            <a:lstStyle/>
            <a:p>
              <a:pPr>
                <a:lnSpc>
                  <a:spcPct val="125000"/>
                </a:lnSpc>
              </a:pP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歡迎多利用聯絡簿與我交流，</a:t>
              </a:r>
              <a:endPar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5000"/>
                </a:lnSpc>
              </a:pP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緊急事項聯繫請撥打手機</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0906-016172~</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需要請假請務必告知。</a:t>
              </a:r>
              <a:endPar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Rectangle 11"/>
            <p:cNvSpPr/>
            <p:nvPr/>
          </p:nvSpPr>
          <p:spPr>
            <a:xfrm>
              <a:off x="7181" y="4851"/>
              <a:ext cx="2125" cy="526"/>
            </a:xfrm>
            <a:prstGeom prst="rect">
              <a:avLst/>
            </a:prstGeom>
          </p:spPr>
          <p:txBody>
            <a:bodyPr wrap="square">
              <a:spAutoFit/>
            </a:bodyPr>
            <a:lstStyle/>
            <a:p>
              <a:pPr>
                <a:lnSpc>
                  <a:spcPct val="125000"/>
                </a:lnSpc>
              </a:pPr>
              <a:r>
                <a:rPr lang="zh-TW"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聯絡事項</a:t>
              </a:r>
              <a:endPar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Shape 892"/>
            <p:cNvSpPr/>
            <p:nvPr/>
          </p:nvSpPr>
          <p:spPr>
            <a:xfrm rot="5400000">
              <a:off x="6446" y="6637"/>
              <a:ext cx="434" cy="321"/>
            </a:xfrm>
            <a:prstGeom prst="triangle">
              <a:avLst>
                <a:gd name="adj" fmla="val 50000"/>
              </a:avLst>
            </a:prstGeom>
            <a:solidFill>
              <a:srgbClr val="90A08D"/>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 name="Rectangle 11"/>
            <p:cNvSpPr/>
            <p:nvPr/>
          </p:nvSpPr>
          <p:spPr>
            <a:xfrm>
              <a:off x="7181" y="6873"/>
              <a:ext cx="6720" cy="443"/>
            </a:xfrm>
            <a:prstGeom prst="rect">
              <a:avLst/>
            </a:prstGeom>
          </p:spPr>
          <p:txBody>
            <a:bodyPr wrap="square">
              <a:spAutoFit/>
            </a:bodyPr>
            <a:lstStyle/>
            <a:p>
              <a:pPr>
                <a:lnSpc>
                  <a:spcPct val="125000"/>
                </a:lnSpc>
              </a:pP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成績計算為平時成績</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60%+</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期中</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期末</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Rectangle 11"/>
            <p:cNvSpPr/>
            <p:nvPr/>
          </p:nvSpPr>
          <p:spPr>
            <a:xfrm>
              <a:off x="7181" y="6399"/>
              <a:ext cx="2125" cy="526"/>
            </a:xfrm>
            <a:prstGeom prst="rect">
              <a:avLst/>
            </a:prstGeom>
          </p:spPr>
          <p:txBody>
            <a:bodyPr wrap="square">
              <a:spAutoFit/>
            </a:bodyPr>
            <a:lstStyle/>
            <a:p>
              <a:pPr>
                <a:lnSpc>
                  <a:spcPct val="125000"/>
                </a:lnSpc>
              </a:pPr>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成績算法</a:t>
              </a:r>
            </a:p>
          </p:txBody>
        </p:sp>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 y="2122805"/>
            <a:ext cx="4462780" cy="2975610"/>
          </a:xfrm>
          <a:prstGeom prst="rect">
            <a:avLst/>
          </a:prstGeom>
        </p:spPr>
      </p:pic>
      <p:grpSp>
        <p:nvGrpSpPr>
          <p:cNvPr id="18" name="组合 1"/>
          <p:cNvGrpSpPr/>
          <p:nvPr/>
        </p:nvGrpSpPr>
        <p:grpSpPr>
          <a:xfrm>
            <a:off x="4974129" y="5098415"/>
            <a:ext cx="6822727" cy="1082686"/>
            <a:chOff x="6502" y="4851"/>
            <a:chExt cx="7399" cy="1289"/>
          </a:xfrm>
        </p:grpSpPr>
        <p:sp>
          <p:nvSpPr>
            <p:cNvPr id="19" name="Shape 892"/>
            <p:cNvSpPr/>
            <p:nvPr/>
          </p:nvSpPr>
          <p:spPr>
            <a:xfrm rot="5400000">
              <a:off x="6446" y="5061"/>
              <a:ext cx="434" cy="321"/>
            </a:xfrm>
            <a:prstGeom prst="triangle">
              <a:avLst>
                <a:gd name="adj" fmla="val 50000"/>
              </a:avLst>
            </a:prstGeom>
            <a:solidFill>
              <a:srgbClr val="C0C9BE"/>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 name="Rectangle 11"/>
            <p:cNvSpPr/>
            <p:nvPr/>
          </p:nvSpPr>
          <p:spPr>
            <a:xfrm>
              <a:off x="7181" y="5297"/>
              <a:ext cx="6720" cy="843"/>
            </a:xfrm>
            <a:prstGeom prst="rect">
              <a:avLst/>
            </a:prstGeom>
          </p:spPr>
          <p:txBody>
            <a:bodyPr wrap="square">
              <a:spAutoFit/>
            </a:bodyPr>
            <a:lstStyle/>
            <a:p>
              <a:pPr>
                <a:lnSpc>
                  <a:spcPct val="125000"/>
                </a:lnSpc>
              </a:pP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學校作息時間為</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7</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時</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40</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分，請盡可能讓小朋友於</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7</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時</a:t>
              </a:r>
              <a:r>
                <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40</a:t>
              </a: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分到校。</a:t>
              </a:r>
              <a:endPar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5000"/>
                </a:lnSpc>
              </a:pPr>
              <a:r>
                <a:rPr lang="zh-TW" altLang="en-US"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煩請各位家長撥冗檢閱孩子的聯絡簿。</a:t>
              </a:r>
              <a:endParaRPr lang="en-US" altLang="zh-TW" sz="1600"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Rectangle 11"/>
            <p:cNvSpPr/>
            <p:nvPr/>
          </p:nvSpPr>
          <p:spPr>
            <a:xfrm>
              <a:off x="7181" y="4851"/>
              <a:ext cx="2125" cy="526"/>
            </a:xfrm>
            <a:prstGeom prst="rect">
              <a:avLst/>
            </a:prstGeom>
          </p:spPr>
          <p:txBody>
            <a:bodyPr wrap="square">
              <a:spAutoFit/>
            </a:bodyPr>
            <a:lstStyle/>
            <a:p>
              <a:pPr>
                <a:lnSpc>
                  <a:spcPct val="125000"/>
                </a:lnSpc>
              </a:pPr>
              <a:r>
                <a:rPr lang="zh-TW"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rPr>
                <a:t>其他</a:t>
              </a:r>
              <a:endPar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5" y="3270250"/>
            <a:ext cx="5301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4000" b="1" dirty="0">
                <a:solidFill>
                  <a:schemeClr val="tx1">
                    <a:lumMod val="75000"/>
                    <a:lumOff val="25000"/>
                  </a:schemeClr>
                </a:solidFill>
                <a:latin typeface="仿宋" panose="02010609060101010101" charset="-122"/>
                <a:ea typeface="仿宋" panose="02010609060101010101" charset="-122"/>
                <a:cs typeface="Yuanti SC" charset="-122"/>
                <a:sym typeface="+mn-ea"/>
              </a:rPr>
              <a:t>賦歸</a:t>
            </a:r>
            <a:endParaRPr lang="zh-CN" altLang="en-US" sz="40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1985645" y="2065020"/>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046095" y="2870200"/>
            <a:ext cx="1028700" cy="1106805"/>
          </a:xfrm>
          <a:prstGeom prst="rect">
            <a:avLst/>
          </a:prstGeom>
          <a:noFill/>
        </p:spPr>
        <p:txBody>
          <a:bodyPr wrap="none" rtlCol="0" anchor="t">
            <a:spAutoFit/>
          </a:bodyPr>
          <a:lstStyle/>
          <a:p>
            <a:pPr eaLnBrk="1" hangingPunct="1"/>
            <a:r>
              <a:rPr lang="en-US" altLang="zh-CN" sz="6600" b="1" dirty="0">
                <a:solidFill>
                  <a:schemeClr val="bg1"/>
                </a:solidFill>
                <a:latin typeface="Yuanti SC" charset="-122"/>
                <a:ea typeface="Yuanti SC" charset="-122"/>
                <a:cs typeface="Yuanti SC" charset="-122"/>
                <a:sym typeface="+mn-ea"/>
              </a:rPr>
              <a:t>03</a:t>
            </a:r>
          </a:p>
        </p:txBody>
      </p:sp>
      <p:cxnSp>
        <p:nvCxnSpPr>
          <p:cNvPr id="8" name="直接连接符 7"/>
          <p:cNvCxnSpPr/>
          <p:nvPr/>
        </p:nvCxnSpPr>
        <p:spPr>
          <a:xfrm flipH="1">
            <a:off x="-283845"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5405"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22225"/>
            <a:ext cx="12293600" cy="6915150"/>
          </a:xfrm>
          <a:prstGeom prst="rect">
            <a:avLst/>
          </a:prstGeom>
        </p:spPr>
      </p:pic>
      <p:sp>
        <p:nvSpPr>
          <p:cNvPr id="15" name="椭圆 14"/>
          <p:cNvSpPr/>
          <p:nvPr/>
        </p:nvSpPr>
        <p:spPr>
          <a:xfrm>
            <a:off x="6349365" y="1848485"/>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flipH="1">
            <a:off x="6232525" y="2434590"/>
            <a:ext cx="6985" cy="303403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344901" y="866435"/>
            <a:ext cx="1362622" cy="1568450"/>
          </a:xfrm>
          <a:prstGeom prst="rect">
            <a:avLst/>
          </a:prstGeom>
          <a:noFill/>
        </p:spPr>
        <p:txBody>
          <a:bodyPr wrap="square" rtlCol="0">
            <a:spAutoFit/>
          </a:bodyPr>
          <a:lstStyle/>
          <a:p>
            <a:r>
              <a:rPr lang="zh-CN" altLang="en-US" sz="9600" dirty="0">
                <a:latin typeface="仿宋" panose="02010609060101010101" pitchFamily="49" charset="-122"/>
                <a:ea typeface="仿宋" panose="02010609060101010101" pitchFamily="49" charset="-122"/>
              </a:rPr>
              <a:t>感</a:t>
            </a:r>
          </a:p>
        </p:txBody>
      </p:sp>
      <p:sp>
        <p:nvSpPr>
          <p:cNvPr id="19" name="文本框 18"/>
          <p:cNvSpPr txBox="1"/>
          <p:nvPr/>
        </p:nvSpPr>
        <p:spPr>
          <a:xfrm>
            <a:off x="6933908" y="2002651"/>
            <a:ext cx="1362622" cy="1446550"/>
          </a:xfrm>
          <a:prstGeom prst="rect">
            <a:avLst/>
          </a:prstGeom>
          <a:noFill/>
        </p:spPr>
        <p:txBody>
          <a:bodyPr wrap="square" rtlCol="0">
            <a:spAutoFit/>
          </a:bodyPr>
          <a:lstStyle/>
          <a:p>
            <a:r>
              <a:rPr lang="zh-TW" altLang="en-US" sz="8800" dirty="0">
                <a:latin typeface="仿宋" panose="02010609060101010101" pitchFamily="49" charset="-122"/>
                <a:ea typeface="仿宋" panose="02010609060101010101" pitchFamily="49" charset="-122"/>
              </a:rPr>
              <a:t>謝</a:t>
            </a:r>
            <a:endParaRPr lang="zh-CN" altLang="en-US" sz="8800" dirty="0">
              <a:latin typeface="仿宋" panose="02010609060101010101" pitchFamily="49" charset="-122"/>
              <a:ea typeface="仿宋" panose="02010609060101010101" pitchFamily="49" charset="-122"/>
            </a:endParaRPr>
          </a:p>
        </p:txBody>
      </p:sp>
      <p:sp>
        <p:nvSpPr>
          <p:cNvPr id="20" name="文本框 19"/>
          <p:cNvSpPr txBox="1"/>
          <p:nvPr/>
        </p:nvSpPr>
        <p:spPr>
          <a:xfrm>
            <a:off x="7345242" y="3228879"/>
            <a:ext cx="1362622" cy="1446550"/>
          </a:xfrm>
          <a:prstGeom prst="rect">
            <a:avLst/>
          </a:prstGeom>
          <a:noFill/>
        </p:spPr>
        <p:txBody>
          <a:bodyPr wrap="square" rtlCol="0">
            <a:spAutoFit/>
          </a:bodyPr>
          <a:lstStyle/>
          <a:p>
            <a:r>
              <a:rPr lang="zh-TW" altLang="en-US" sz="8800" dirty="0">
                <a:latin typeface="仿宋" panose="02010609060101010101" pitchFamily="49" charset="-122"/>
                <a:ea typeface="仿宋" panose="02010609060101010101" pitchFamily="49" charset="-122"/>
              </a:rPr>
              <a:t>蒞</a:t>
            </a:r>
            <a:endParaRPr lang="zh-CN" altLang="en-US" sz="8800" dirty="0">
              <a:latin typeface="仿宋" panose="02010609060101010101" pitchFamily="49" charset="-122"/>
              <a:ea typeface="仿宋" panose="02010609060101010101" pitchFamily="49" charset="-122"/>
            </a:endParaRPr>
          </a:p>
        </p:txBody>
      </p:sp>
      <p:sp>
        <p:nvSpPr>
          <p:cNvPr id="21" name="文本框 20"/>
          <p:cNvSpPr txBox="1"/>
          <p:nvPr/>
        </p:nvSpPr>
        <p:spPr>
          <a:xfrm>
            <a:off x="6936619" y="4390247"/>
            <a:ext cx="1362622" cy="1446550"/>
          </a:xfrm>
          <a:prstGeom prst="rect">
            <a:avLst/>
          </a:prstGeom>
          <a:noFill/>
        </p:spPr>
        <p:txBody>
          <a:bodyPr wrap="square" rtlCol="0">
            <a:spAutoFit/>
          </a:bodyPr>
          <a:lstStyle/>
          <a:p>
            <a:r>
              <a:rPr lang="zh-TW" altLang="en-US" sz="8800" dirty="0">
                <a:latin typeface="仿宋" panose="02010609060101010101" pitchFamily="49" charset="-122"/>
                <a:ea typeface="仿宋" panose="02010609060101010101" pitchFamily="49" charset="-122"/>
              </a:rPr>
              <a:t>臨</a:t>
            </a:r>
            <a:endParaRPr lang="zh-CN" altLang="en-US" sz="8800" dirty="0">
              <a:latin typeface="仿宋" panose="02010609060101010101" pitchFamily="49" charset="-122"/>
              <a:ea typeface="仿宋" panose="02010609060101010101" pitchFamily="49" charset="-122"/>
            </a:endParaRPr>
          </a:p>
        </p:txBody>
      </p:sp>
      <p:cxnSp>
        <p:nvCxnSpPr>
          <p:cNvPr id="10" name="直接连接符 9"/>
          <p:cNvCxnSpPr/>
          <p:nvPr/>
        </p:nvCxnSpPr>
        <p:spPr>
          <a:xfrm flipH="1">
            <a:off x="6604635" y="3949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934200" y="499364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826885" y="5362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823075" y="-2222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6684645" y="2002790"/>
            <a:ext cx="2864485" cy="3115945"/>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p:bldP spid="19" grpId="0"/>
      <p:bldP spid="20" grpId="0"/>
      <p:bldP spid="21" grpId="0"/>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2225"/>
            <a:ext cx="12293600" cy="6915150"/>
          </a:xfrm>
          <a:prstGeom prst="rect">
            <a:avLst/>
          </a:prstGeom>
        </p:spPr>
      </p:pic>
      <p:grpSp>
        <p:nvGrpSpPr>
          <p:cNvPr id="12" name="组合 11"/>
          <p:cNvGrpSpPr/>
          <p:nvPr/>
        </p:nvGrpSpPr>
        <p:grpSpPr>
          <a:xfrm>
            <a:off x="1680122" y="2273400"/>
            <a:ext cx="2629437" cy="2493177"/>
            <a:chOff x="3028" y="3041"/>
            <a:chExt cx="5420" cy="5361"/>
          </a:xfrm>
        </p:grpSpPr>
        <p:sp>
          <p:nvSpPr>
            <p:cNvPr id="9" name="椭圆 8"/>
            <p:cNvSpPr/>
            <p:nvPr/>
          </p:nvSpPr>
          <p:spPr>
            <a:xfrm>
              <a:off x="3028" y="3041"/>
              <a:ext cx="4511" cy="4907"/>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937" y="3495"/>
              <a:ext cx="4511" cy="4907"/>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32"/>
          <p:cNvSpPr txBox="1">
            <a:spLocks noChangeArrowheads="1"/>
          </p:cNvSpPr>
          <p:nvPr/>
        </p:nvSpPr>
        <p:spPr bwMode="auto">
          <a:xfrm>
            <a:off x="6475729" y="4465136"/>
            <a:ext cx="371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2400" b="1" dirty="0">
                <a:solidFill>
                  <a:schemeClr val="tx1">
                    <a:lumMod val="75000"/>
                    <a:lumOff val="25000"/>
                  </a:schemeClr>
                </a:solidFill>
                <a:latin typeface="仿宋" panose="02010609060101010101" charset="-122"/>
                <a:ea typeface="仿宋" panose="02010609060101010101" charset="-122"/>
                <a:cs typeface="Yuanti SC" charset="-122"/>
                <a:sym typeface="+mn-ea"/>
              </a:rPr>
              <a:t>賦歸</a:t>
            </a:r>
            <a:endParaRPr lang="zh-CN" altLang="en-US" sz="24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sp>
        <p:nvSpPr>
          <p:cNvPr id="16" name="TextBox 32"/>
          <p:cNvSpPr txBox="1">
            <a:spLocks noChangeArrowheads="1"/>
          </p:cNvSpPr>
          <p:nvPr/>
        </p:nvSpPr>
        <p:spPr bwMode="auto">
          <a:xfrm>
            <a:off x="5351553" y="4384507"/>
            <a:ext cx="681677" cy="578882"/>
          </a:xfrm>
          <a:prstGeom prst="roundRect">
            <a:avLst/>
          </a:prstGeom>
          <a:solidFill>
            <a:srgbClr val="90A08D"/>
          </a:solidFill>
          <a:ln w="28575">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Yuanti SC" charset="-122"/>
                <a:ea typeface="Yuanti SC" charset="-122"/>
                <a:cs typeface="Yuanti SC" charset="-122"/>
              </a:rPr>
              <a:t>03</a:t>
            </a:r>
            <a:endParaRPr lang="zh-CN" altLang="en-US" sz="2800" b="1" dirty="0">
              <a:solidFill>
                <a:schemeClr val="bg1"/>
              </a:solidFill>
              <a:latin typeface="Yuanti SC" charset="-122"/>
              <a:ea typeface="Yuanti SC" charset="-122"/>
              <a:cs typeface="Yuanti SC" charset="-122"/>
            </a:endParaRPr>
          </a:p>
        </p:txBody>
      </p:sp>
      <p:sp>
        <p:nvSpPr>
          <p:cNvPr id="17" name="TextBox 32"/>
          <p:cNvSpPr txBox="1">
            <a:spLocks noChangeArrowheads="1"/>
          </p:cNvSpPr>
          <p:nvPr/>
        </p:nvSpPr>
        <p:spPr bwMode="auto">
          <a:xfrm>
            <a:off x="6475730" y="1495663"/>
            <a:ext cx="37928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2400" b="1" dirty="0">
                <a:solidFill>
                  <a:schemeClr val="tx1">
                    <a:lumMod val="75000"/>
                    <a:lumOff val="25000"/>
                  </a:schemeClr>
                </a:solidFill>
                <a:latin typeface="仿宋" panose="02010609060101010101" charset="-122"/>
                <a:ea typeface="仿宋" panose="02010609060101010101" charset="-122"/>
                <a:cs typeface="Yuanti SC" charset="-122"/>
                <a:sym typeface="+mn-ea"/>
              </a:rPr>
              <a:t>簽到</a:t>
            </a:r>
            <a:r>
              <a:rPr lang="en-US" altLang="zh-TW" sz="2400" b="1" dirty="0">
                <a:solidFill>
                  <a:schemeClr val="tx1">
                    <a:lumMod val="75000"/>
                    <a:lumOff val="25000"/>
                  </a:schemeClr>
                </a:solidFill>
                <a:latin typeface="仿宋" panose="02010609060101010101" charset="-122"/>
                <a:ea typeface="仿宋" panose="02010609060101010101" charset="-122"/>
                <a:cs typeface="Yuanti SC" charset="-122"/>
                <a:sym typeface="+mn-ea"/>
              </a:rPr>
              <a:t>&amp;</a:t>
            </a:r>
            <a:r>
              <a:rPr lang="zh-TW" altLang="en-US" sz="2400" b="1" dirty="0">
                <a:solidFill>
                  <a:schemeClr val="tx1">
                    <a:lumMod val="75000"/>
                    <a:lumOff val="25000"/>
                  </a:schemeClr>
                </a:solidFill>
                <a:latin typeface="仿宋" panose="02010609060101010101" charset="-122"/>
                <a:ea typeface="仿宋" panose="02010609060101010101" charset="-122"/>
                <a:cs typeface="Yuanti SC" charset="-122"/>
                <a:sym typeface="+mn-ea"/>
              </a:rPr>
              <a:t>確認熱心的班級家長代表三人</a:t>
            </a:r>
          </a:p>
        </p:txBody>
      </p:sp>
      <p:sp>
        <p:nvSpPr>
          <p:cNvPr id="18" name="TextBox 32"/>
          <p:cNvSpPr txBox="1">
            <a:spLocks noChangeArrowheads="1"/>
          </p:cNvSpPr>
          <p:nvPr/>
        </p:nvSpPr>
        <p:spPr bwMode="auto">
          <a:xfrm>
            <a:off x="5351554" y="1495663"/>
            <a:ext cx="712949" cy="578882"/>
          </a:xfrm>
          <a:prstGeom prst="roundRect">
            <a:avLst/>
          </a:prstGeom>
          <a:solidFill>
            <a:srgbClr val="90A08D"/>
          </a:solidFill>
          <a:ln w="28575">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Yuanti SC" charset="-122"/>
                <a:ea typeface="Yuanti SC" charset="-122"/>
                <a:cs typeface="Yuanti SC" charset="-122"/>
              </a:rPr>
              <a:t>01</a:t>
            </a:r>
            <a:endParaRPr lang="zh-CN" altLang="en-US" sz="2800" b="1" dirty="0">
              <a:solidFill>
                <a:schemeClr val="bg1"/>
              </a:solidFill>
              <a:latin typeface="Yuanti SC" charset="-122"/>
              <a:ea typeface="Yuanti SC" charset="-122"/>
              <a:cs typeface="Yuanti SC" charset="-122"/>
            </a:endParaRPr>
          </a:p>
        </p:txBody>
      </p:sp>
      <p:sp>
        <p:nvSpPr>
          <p:cNvPr id="19" name="TextBox 32"/>
          <p:cNvSpPr txBox="1">
            <a:spLocks noChangeArrowheads="1"/>
          </p:cNvSpPr>
          <p:nvPr/>
        </p:nvSpPr>
        <p:spPr bwMode="auto">
          <a:xfrm>
            <a:off x="6475730" y="3113167"/>
            <a:ext cx="37928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2400" b="1" dirty="0">
                <a:solidFill>
                  <a:schemeClr val="tx1">
                    <a:lumMod val="75000"/>
                    <a:lumOff val="25000"/>
                  </a:schemeClr>
                </a:solidFill>
                <a:latin typeface="仿宋" panose="02010609060101010101" charset="-122"/>
                <a:ea typeface="仿宋" panose="02010609060101010101" charset="-122"/>
                <a:cs typeface="Yuanti SC" charset="-122"/>
                <a:sym typeface="+mn-ea"/>
              </a:rPr>
              <a:t>班級事項聯繫</a:t>
            </a:r>
            <a:endParaRPr lang="zh-CN" altLang="en-US" sz="24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sp>
        <p:nvSpPr>
          <p:cNvPr id="20" name="TextBox 32"/>
          <p:cNvSpPr txBox="1">
            <a:spLocks noChangeArrowheads="1"/>
          </p:cNvSpPr>
          <p:nvPr/>
        </p:nvSpPr>
        <p:spPr bwMode="auto">
          <a:xfrm>
            <a:off x="5351552" y="2980399"/>
            <a:ext cx="681677" cy="578882"/>
          </a:xfrm>
          <a:prstGeom prst="roundRect">
            <a:avLst/>
          </a:prstGeom>
          <a:solidFill>
            <a:srgbClr val="C0C9BE"/>
          </a:solidFill>
          <a:ln w="28575">
            <a:noFill/>
          </a:ln>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latin typeface="Yuanti SC" charset="-122"/>
                <a:ea typeface="Yuanti SC" charset="-122"/>
                <a:cs typeface="Yuanti SC" charset="-122"/>
              </a:rPr>
              <a:t>02</a:t>
            </a:r>
            <a:endParaRPr lang="zh-CN" altLang="en-US" sz="2800" b="1" dirty="0">
              <a:solidFill>
                <a:schemeClr val="bg1"/>
              </a:solidFill>
              <a:latin typeface="Yuanti SC" charset="-122"/>
              <a:ea typeface="Yuanti SC" charset="-122"/>
              <a:cs typeface="Yuanti SC" charset="-122"/>
            </a:endParaRPr>
          </a:p>
        </p:txBody>
      </p:sp>
      <p:sp>
        <p:nvSpPr>
          <p:cNvPr id="8" name="文本框 7"/>
          <p:cNvSpPr txBox="1"/>
          <p:nvPr/>
        </p:nvSpPr>
        <p:spPr>
          <a:xfrm>
            <a:off x="2710180" y="2074545"/>
            <a:ext cx="1009015" cy="2390591"/>
          </a:xfrm>
          <a:prstGeom prst="rect">
            <a:avLst/>
          </a:prstGeom>
          <a:noFill/>
        </p:spPr>
        <p:txBody>
          <a:bodyPr wrap="square" rtlCol="0">
            <a:spAutoFit/>
          </a:bodyPr>
          <a:lstStyle/>
          <a:p>
            <a:pPr algn="ctr">
              <a:lnSpc>
                <a:spcPct val="150000"/>
              </a:lnSpc>
            </a:pPr>
            <a:r>
              <a:rPr lang="zh-TW" altLang="en-US" sz="5400" dirty="0">
                <a:solidFill>
                  <a:prstClr val="black"/>
                </a:solidFill>
                <a:latin typeface="仿宋" panose="02010609060101010101" charset="-122"/>
                <a:ea typeface="仿宋" panose="02010609060101010101" charset="-122"/>
              </a:rPr>
              <a:t>流程</a:t>
            </a:r>
            <a:endParaRPr lang="en-US" altLang="zh-TW" sz="5400" dirty="0">
              <a:solidFill>
                <a:prstClr val="black"/>
              </a:solidFill>
              <a:latin typeface="仿宋" panose="02010609060101010101" charset="-122"/>
              <a:ea typeface="仿宋" panose="02010609060101010101"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strVal val="#ppt_w*0.70"/>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Effect transition="in" filter="fade">
                                      <p:cBhvr>
                                        <p:cTn id="30" dur="1000"/>
                                        <p:tgtEl>
                                          <p:spTgt spid="17"/>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strVal val="#ppt_w*0.70"/>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Effect transition="in" filter="fade">
                                      <p:cBhvr>
                                        <p:cTn id="35" dur="1000"/>
                                        <p:tgtEl>
                                          <p:spTgt spid="18"/>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strVal val="#ppt_w*0.70"/>
                                          </p:val>
                                        </p:tav>
                                        <p:tav tm="100000">
                                          <p:val>
                                            <p:strVal val="#ppt_w"/>
                                          </p:val>
                                        </p:tav>
                                      </p:tavLst>
                                    </p:anim>
                                    <p:anim calcmode="lin" valueType="num">
                                      <p:cBhvr>
                                        <p:cTn id="39" dur="1000" fill="hold"/>
                                        <p:tgtEl>
                                          <p:spTgt spid="19"/>
                                        </p:tgtEl>
                                        <p:attrNameLst>
                                          <p:attrName>ppt_h</p:attrName>
                                        </p:attrNameLst>
                                      </p:cBhvr>
                                      <p:tavLst>
                                        <p:tav tm="0">
                                          <p:val>
                                            <p:strVal val="#ppt_h"/>
                                          </p:val>
                                        </p:tav>
                                        <p:tav tm="100000">
                                          <p:val>
                                            <p:strVal val="#ppt_h"/>
                                          </p:val>
                                        </p:tav>
                                      </p:tavLst>
                                    </p:anim>
                                    <p:animEffect transition="in" filter="fade">
                                      <p:cBhvr>
                                        <p:cTn id="40" dur="1000"/>
                                        <p:tgtEl>
                                          <p:spTgt spid="19"/>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strVal val="#ppt_w*0.70"/>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Effect transition="in" filter="fade">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bldLvl="0" animBg="1"/>
      <p:bldP spid="17" grpId="0"/>
      <p:bldP spid="18" grpId="0" bldLvl="0" animBg="1"/>
      <p:bldP spid="19" grpId="0"/>
      <p:bldP spid="20" grpId="0" bldLvl="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5" y="3270250"/>
            <a:ext cx="530161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4000" b="1" dirty="0">
                <a:solidFill>
                  <a:schemeClr val="tx1">
                    <a:lumMod val="75000"/>
                    <a:lumOff val="25000"/>
                  </a:schemeClr>
                </a:solidFill>
                <a:latin typeface="仿宋" panose="02010609060101010101" charset="-122"/>
                <a:ea typeface="仿宋" panose="02010609060101010101" charset="-122"/>
                <a:cs typeface="Yuanti SC" charset="-122"/>
                <a:sym typeface="+mn-ea"/>
              </a:rPr>
              <a:t>家長代表當選名單</a:t>
            </a:r>
            <a:endParaRPr lang="zh-CN" altLang="en-US" sz="40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1985646" y="2065021"/>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046095" y="2870200"/>
            <a:ext cx="1028700" cy="1106805"/>
          </a:xfrm>
          <a:prstGeom prst="rect">
            <a:avLst/>
          </a:prstGeom>
          <a:noFill/>
        </p:spPr>
        <p:txBody>
          <a:bodyPr wrap="none" rtlCol="0" anchor="t">
            <a:spAutoFit/>
          </a:bodyPr>
          <a:lstStyle/>
          <a:p>
            <a:pPr eaLnBrk="1" hangingPunct="1"/>
            <a:r>
              <a:rPr lang="en-US" altLang="zh-CN" sz="6600" b="1" dirty="0">
                <a:solidFill>
                  <a:schemeClr val="bg1"/>
                </a:solidFill>
                <a:latin typeface="Yuanti SC" charset="-122"/>
                <a:ea typeface="Yuanti SC" charset="-122"/>
                <a:cs typeface="Yuanti SC" charset="-122"/>
                <a:sym typeface="+mn-ea"/>
              </a:rPr>
              <a:t>01</a:t>
            </a:r>
          </a:p>
        </p:txBody>
      </p:sp>
      <p:cxnSp>
        <p:nvCxnSpPr>
          <p:cNvPr id="8" name="直接连接符 7"/>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家長代表當選名單</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Oval 17"/>
          <p:cNvSpPr/>
          <p:nvPr/>
        </p:nvSpPr>
        <p:spPr>
          <a:xfrm>
            <a:off x="6506277" y="2251040"/>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仿宋" panose="02010609060101010101" charset="-122"/>
              <a:ea typeface="仿宋" panose="02010609060101010101" charset="-122"/>
            </a:endParaRPr>
          </a:p>
        </p:txBody>
      </p:sp>
      <p:sp>
        <p:nvSpPr>
          <p:cNvPr id="13" name="Freeform 193"/>
          <p:cNvSpPr>
            <a:spLocks noChangeArrowheads="1"/>
          </p:cNvSpPr>
          <p:nvPr/>
        </p:nvSpPr>
        <p:spPr bwMode="auto">
          <a:xfrm>
            <a:off x="6683146" y="2449821"/>
            <a:ext cx="290318" cy="246494"/>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bg1"/>
          </a:solidFill>
          <a:ln>
            <a:noFill/>
          </a:ln>
          <a:effectLst/>
        </p:spPr>
        <p:txBody>
          <a:bodyPr wrap="none" anchor="ctr"/>
          <a:lstStyle/>
          <a:p>
            <a:endParaRPr lang="en-US">
              <a:latin typeface="仿宋" panose="02010609060101010101" charset="-122"/>
              <a:ea typeface="仿宋" panose="02010609060101010101" charset="-122"/>
            </a:endParaRPr>
          </a:p>
        </p:txBody>
      </p:sp>
      <p:sp>
        <p:nvSpPr>
          <p:cNvPr id="14" name="Oval 27"/>
          <p:cNvSpPr/>
          <p:nvPr/>
        </p:nvSpPr>
        <p:spPr>
          <a:xfrm>
            <a:off x="6506277" y="3935635"/>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仿宋" panose="02010609060101010101" charset="-122"/>
              <a:ea typeface="仿宋" panose="02010609060101010101" charset="-122"/>
            </a:endParaRPr>
          </a:p>
        </p:txBody>
      </p:sp>
      <p:sp>
        <p:nvSpPr>
          <p:cNvPr id="15" name="Freeform 217"/>
          <p:cNvSpPr>
            <a:spLocks noChangeArrowheads="1"/>
          </p:cNvSpPr>
          <p:nvPr/>
        </p:nvSpPr>
        <p:spPr bwMode="auto">
          <a:xfrm>
            <a:off x="6691097" y="4150849"/>
            <a:ext cx="268410" cy="213628"/>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bg1"/>
          </a:solidFill>
          <a:ln>
            <a:noFill/>
          </a:ln>
          <a:effectLst/>
        </p:spPr>
        <p:txBody>
          <a:bodyPr wrap="none" anchor="ctr"/>
          <a:lstStyle/>
          <a:p>
            <a:endParaRPr lang="en-US">
              <a:latin typeface="仿宋" panose="02010609060101010101" charset="-122"/>
              <a:ea typeface="仿宋" panose="02010609060101010101" charset="-122"/>
            </a:endParaRPr>
          </a:p>
        </p:txBody>
      </p:sp>
      <p:sp>
        <p:nvSpPr>
          <p:cNvPr id="16" name="Oval 32"/>
          <p:cNvSpPr/>
          <p:nvPr/>
        </p:nvSpPr>
        <p:spPr>
          <a:xfrm>
            <a:off x="8850052" y="2251040"/>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仿宋" panose="02010609060101010101" charset="-122"/>
              <a:ea typeface="仿宋" panose="02010609060101010101" charset="-122"/>
            </a:endParaRPr>
          </a:p>
        </p:txBody>
      </p:sp>
      <p:sp>
        <p:nvSpPr>
          <p:cNvPr id="25" name="Freeform 222"/>
          <p:cNvSpPr>
            <a:spLocks noChangeArrowheads="1"/>
          </p:cNvSpPr>
          <p:nvPr/>
        </p:nvSpPr>
        <p:spPr bwMode="auto">
          <a:xfrm>
            <a:off x="9037875" y="2457238"/>
            <a:ext cx="268410" cy="26293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bg1"/>
          </a:solidFill>
          <a:ln>
            <a:noFill/>
          </a:ln>
          <a:effectLst/>
        </p:spPr>
        <p:txBody>
          <a:bodyPr wrap="none" anchor="ctr"/>
          <a:lstStyle/>
          <a:p>
            <a:endParaRPr lang="en-US">
              <a:latin typeface="仿宋" panose="02010609060101010101" charset="-122"/>
              <a:ea typeface="仿宋" panose="02010609060101010101" charset="-122"/>
            </a:endParaRPr>
          </a:p>
        </p:txBody>
      </p:sp>
      <p:sp>
        <p:nvSpPr>
          <p:cNvPr id="28" name="Rectangle 11"/>
          <p:cNvSpPr/>
          <p:nvPr/>
        </p:nvSpPr>
        <p:spPr>
          <a:xfrm>
            <a:off x="6506278" y="2846881"/>
            <a:ext cx="1349581" cy="357790"/>
          </a:xfrm>
          <a:prstGeom prst="rect">
            <a:avLst/>
          </a:prstGeom>
        </p:spPr>
        <p:txBody>
          <a:bodyPr wrap="square">
            <a:spAutoFit/>
          </a:bodyPr>
          <a:lstStyle/>
          <a:p>
            <a:pPr>
              <a:lnSpc>
                <a:spcPct val="125000"/>
              </a:lnSpc>
            </a:pPr>
            <a:r>
              <a:rPr lang="zh-TW"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張厚之</a:t>
            </a:r>
            <a:r>
              <a:rPr lang="en-US" altLang="zh-TW"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a:t>
            </a:r>
            <a:r>
              <a:rPr lang="zh-TW"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子翎</a:t>
            </a:r>
            <a:endParaRPr lang="zh-CN"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endParaRPr>
          </a:p>
        </p:txBody>
      </p:sp>
      <p:sp>
        <p:nvSpPr>
          <p:cNvPr id="30" name="Rectangle 11"/>
          <p:cNvSpPr/>
          <p:nvPr/>
        </p:nvSpPr>
        <p:spPr>
          <a:xfrm>
            <a:off x="6506278" y="4580336"/>
            <a:ext cx="1349581" cy="357790"/>
          </a:xfrm>
          <a:prstGeom prst="rect">
            <a:avLst/>
          </a:prstGeom>
        </p:spPr>
        <p:txBody>
          <a:bodyPr wrap="square">
            <a:spAutoFit/>
          </a:bodyPr>
          <a:lstStyle/>
          <a:p>
            <a:pPr>
              <a:lnSpc>
                <a:spcPct val="125000"/>
              </a:lnSpc>
            </a:pPr>
            <a:r>
              <a:rPr lang="zh-TW"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詹權</a:t>
            </a:r>
            <a:r>
              <a:rPr lang="en-US" altLang="zh-TW"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a:t>
            </a:r>
            <a:r>
              <a:rPr lang="zh-TW"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惟中</a:t>
            </a:r>
            <a:endParaRPr lang="zh-CN"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endParaRPr>
          </a:p>
        </p:txBody>
      </p:sp>
      <p:sp>
        <p:nvSpPr>
          <p:cNvPr id="32" name="Rectangle 11"/>
          <p:cNvSpPr/>
          <p:nvPr/>
        </p:nvSpPr>
        <p:spPr>
          <a:xfrm>
            <a:off x="8908087" y="2846881"/>
            <a:ext cx="1349581" cy="357790"/>
          </a:xfrm>
          <a:prstGeom prst="rect">
            <a:avLst/>
          </a:prstGeom>
        </p:spPr>
        <p:txBody>
          <a:bodyPr wrap="square">
            <a:spAutoFit/>
          </a:bodyPr>
          <a:lstStyle/>
          <a:p>
            <a:pPr>
              <a:lnSpc>
                <a:spcPct val="125000"/>
              </a:lnSpc>
            </a:pPr>
            <a:r>
              <a:rPr lang="zh-TW"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陳雅玲</a:t>
            </a:r>
            <a:r>
              <a:rPr lang="en-US" altLang="zh-TW"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a:t>
            </a:r>
            <a:r>
              <a:rPr lang="zh-TW"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rPr>
              <a:t>冠泓</a:t>
            </a:r>
            <a:endParaRPr lang="zh-CN" altLang="en-US" sz="1600" b="1" dirty="0">
              <a:solidFill>
                <a:schemeClr val="tx1">
                  <a:lumMod val="75000"/>
                  <a:lumOff val="25000"/>
                </a:schemeClr>
              </a:solidFill>
              <a:latin typeface="仿宋" panose="02010609060101010101" charset="-122"/>
              <a:ea typeface="仿宋" panose="02010609060101010101" charset="-122"/>
              <a:cs typeface="Arial" panose="020B060402020202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93" y="2250935"/>
            <a:ext cx="5083469" cy="3584029"/>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0.70"/>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0.7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0.70"/>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0.70"/>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strVal val="#ppt_w*0.70"/>
                                          </p:val>
                                        </p:tav>
                                        <p:tav tm="100000">
                                          <p:val>
                                            <p:strVal val="#ppt_w"/>
                                          </p:val>
                                        </p:tav>
                                      </p:tavLst>
                                    </p:anim>
                                    <p:anim calcmode="lin" valueType="num">
                                      <p:cBhvr>
                                        <p:cTn id="44" dur="1000" fill="hold"/>
                                        <p:tgtEl>
                                          <p:spTgt spid="28"/>
                                        </p:tgtEl>
                                        <p:attrNameLst>
                                          <p:attrName>ppt_h</p:attrName>
                                        </p:attrNameLst>
                                      </p:cBhvr>
                                      <p:tavLst>
                                        <p:tav tm="0">
                                          <p:val>
                                            <p:strVal val="#ppt_h"/>
                                          </p:val>
                                        </p:tav>
                                        <p:tav tm="100000">
                                          <p:val>
                                            <p:strVal val="#ppt_h"/>
                                          </p:val>
                                        </p:tav>
                                      </p:tavLst>
                                    </p:anim>
                                    <p:animEffect transition="in" filter="fade">
                                      <p:cBhvr>
                                        <p:cTn id="45" dur="1000"/>
                                        <p:tgtEl>
                                          <p:spTgt spid="2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strVal val="#ppt_w*0.70"/>
                                          </p:val>
                                        </p:tav>
                                        <p:tav tm="100000">
                                          <p:val>
                                            <p:strVal val="#ppt_w"/>
                                          </p:val>
                                        </p:tav>
                                      </p:tavLst>
                                    </p:anim>
                                    <p:anim calcmode="lin" valueType="num">
                                      <p:cBhvr>
                                        <p:cTn id="49" dur="1000" fill="hold"/>
                                        <p:tgtEl>
                                          <p:spTgt spid="30"/>
                                        </p:tgtEl>
                                        <p:attrNameLst>
                                          <p:attrName>ppt_h</p:attrName>
                                        </p:attrNameLst>
                                      </p:cBhvr>
                                      <p:tavLst>
                                        <p:tav tm="0">
                                          <p:val>
                                            <p:strVal val="#ppt_h"/>
                                          </p:val>
                                        </p:tav>
                                        <p:tav tm="100000">
                                          <p:val>
                                            <p:strVal val="#ppt_h"/>
                                          </p:val>
                                        </p:tav>
                                      </p:tavLst>
                                    </p:anim>
                                    <p:animEffect transition="in" filter="fade">
                                      <p:cBhvr>
                                        <p:cTn id="50" dur="1000"/>
                                        <p:tgtEl>
                                          <p:spTgt spid="30"/>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1000" fill="hold"/>
                                        <p:tgtEl>
                                          <p:spTgt spid="32"/>
                                        </p:tgtEl>
                                        <p:attrNameLst>
                                          <p:attrName>ppt_w</p:attrName>
                                        </p:attrNameLst>
                                      </p:cBhvr>
                                      <p:tavLst>
                                        <p:tav tm="0">
                                          <p:val>
                                            <p:strVal val="#ppt_w*0.70"/>
                                          </p:val>
                                        </p:tav>
                                        <p:tav tm="100000">
                                          <p:val>
                                            <p:strVal val="#ppt_w"/>
                                          </p:val>
                                        </p:tav>
                                      </p:tavLst>
                                    </p:anim>
                                    <p:anim calcmode="lin" valueType="num">
                                      <p:cBhvr>
                                        <p:cTn id="54" dur="1000" fill="hold"/>
                                        <p:tgtEl>
                                          <p:spTgt spid="32"/>
                                        </p:tgtEl>
                                        <p:attrNameLst>
                                          <p:attrName>ppt_h</p:attrName>
                                        </p:attrNameLst>
                                      </p:cBhvr>
                                      <p:tavLst>
                                        <p:tav tm="0">
                                          <p:val>
                                            <p:strVal val="#ppt_h"/>
                                          </p:val>
                                        </p:tav>
                                        <p:tav tm="100000">
                                          <p:val>
                                            <p:strVal val="#ppt_h"/>
                                          </p:val>
                                        </p:tav>
                                      </p:tavLst>
                                    </p:anim>
                                    <p:animEffect transition="in" filter="fade">
                                      <p:cBhvr>
                                        <p:cTn id="5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25" grpId="0" animBg="1"/>
      <p:bldP spid="28"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5" y="3270250"/>
            <a:ext cx="53016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4000" b="1" dirty="0">
                <a:solidFill>
                  <a:schemeClr val="tx1">
                    <a:lumMod val="75000"/>
                    <a:lumOff val="25000"/>
                  </a:schemeClr>
                </a:solidFill>
                <a:latin typeface="仿宋" panose="02010609060101010101" charset="-122"/>
                <a:ea typeface="仿宋" panose="02010609060101010101" charset="-122"/>
                <a:cs typeface="Yuanti SC" charset="-122"/>
                <a:sym typeface="+mn-ea"/>
              </a:rPr>
              <a:t>班級事項聯繫</a:t>
            </a:r>
            <a:endParaRPr lang="zh-CN" altLang="en-US" sz="40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1985645" y="2065020"/>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3046095" y="2870200"/>
            <a:ext cx="1028700" cy="1106805"/>
          </a:xfrm>
          <a:prstGeom prst="rect">
            <a:avLst/>
          </a:prstGeom>
          <a:noFill/>
        </p:spPr>
        <p:txBody>
          <a:bodyPr wrap="none" rtlCol="0" anchor="t">
            <a:spAutoFit/>
          </a:bodyPr>
          <a:lstStyle/>
          <a:p>
            <a:pPr eaLnBrk="1" hangingPunct="1"/>
            <a:r>
              <a:rPr lang="en-US" altLang="zh-CN" sz="6600" b="1" dirty="0">
                <a:solidFill>
                  <a:schemeClr val="bg1"/>
                </a:solidFill>
                <a:latin typeface="Yuanti SC" charset="-122"/>
                <a:ea typeface="Yuanti SC" charset="-122"/>
                <a:cs typeface="Yuanti SC" charset="-122"/>
                <a:sym typeface="+mn-ea"/>
              </a:rPr>
              <a:t>02</a:t>
            </a:r>
          </a:p>
        </p:txBody>
      </p:sp>
      <p:cxnSp>
        <p:nvCxnSpPr>
          <p:cNvPr id="8" name="直接连接符 7"/>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310515"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92075"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本學期重要行事曆</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0" name="图片占位符 49"/>
          <p:cNvPicPr>
            <a:picLocks noGrp="1" noChangeAspect="1"/>
          </p:cNvPicPr>
          <p:nvPr/>
        </p:nvPicPr>
        <p:blipFill>
          <a:blip r:embed="rId3" cstate="print">
            <a:extLst>
              <a:ext uri="{28A0092B-C50C-407E-A947-70E740481C1C}">
                <a14:useLocalDpi xmlns:a14="http://schemas.microsoft.com/office/drawing/2010/main" val="0"/>
              </a:ext>
            </a:extLst>
          </a:blip>
          <a:srcRect l="8410" r="8410"/>
          <a:stretch>
            <a:fillRect/>
          </a:stretch>
        </p:blipFill>
        <p:spPr>
          <a:xfrm>
            <a:off x="837565" y="1776730"/>
            <a:ext cx="5009515" cy="4020820"/>
          </a:xfrm>
          <a:prstGeom prst="rect">
            <a:avLst/>
          </a:prstGeom>
          <a:noFill/>
          <a:ln>
            <a:noFill/>
          </a:ln>
          <a:effectLst/>
        </p:spPr>
      </p:pic>
      <p:sp>
        <p:nvSpPr>
          <p:cNvPr id="2" name="矩形 1"/>
          <p:cNvSpPr>
            <a:spLocks noChangeArrowheads="1"/>
          </p:cNvSpPr>
          <p:nvPr/>
        </p:nvSpPr>
        <p:spPr bwMode="auto">
          <a:xfrm>
            <a:off x="6647167" y="1932127"/>
            <a:ext cx="4465620" cy="4512553"/>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9/24(</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二</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 游泳課開始 共</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6</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次課程</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10/5(</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六</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 體育表演會 </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10/10(</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四</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國慶日連假</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10/11(</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五</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體育表演會補假</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10</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月中旬流感疫苗施打</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11/7(</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四</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8(</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五</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期中評量</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11</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月中旬拍攝畢業團照、沙龍照</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1/1</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 </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三</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元旦假期</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1/14(</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二</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15(</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三</a:t>
            </a:r>
            <a:r>
              <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cs typeface="仿宋" panose="02010609060101010101" charset="-122"/>
              </a:rPr>
              <a:t>期末評量</a:t>
            </a:r>
            <a:endParaRPr lang="en-US" altLang="zh-TW" sz="16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lnSpc>
                <a:spcPct val="150000"/>
              </a:lnSpc>
            </a:pPr>
            <a:r>
              <a:rPr lang="en-US" altLang="zh-TW" sz="1600" dirty="0">
                <a:solidFill>
                  <a:schemeClr val="tx1">
                    <a:lumMod val="75000"/>
                    <a:lumOff val="25000"/>
                  </a:schemeClr>
                </a:solidFill>
                <a:latin typeface="仿宋" panose="02010609060101010101" charset="-122"/>
                <a:ea typeface="仿宋" panose="02010609060101010101" charset="-122"/>
              </a:rPr>
              <a:t>1/20(</a:t>
            </a:r>
            <a:r>
              <a:rPr lang="zh-TW" altLang="en-US" sz="1600" dirty="0">
                <a:solidFill>
                  <a:schemeClr val="tx1">
                    <a:lumMod val="75000"/>
                    <a:lumOff val="25000"/>
                  </a:schemeClr>
                </a:solidFill>
                <a:latin typeface="仿宋" panose="02010609060101010101" charset="-122"/>
                <a:ea typeface="仿宋" panose="02010609060101010101" charset="-122"/>
              </a:rPr>
              <a:t>一</a:t>
            </a:r>
            <a:r>
              <a:rPr lang="en-US" altLang="zh-TW" sz="1600" dirty="0">
                <a:solidFill>
                  <a:schemeClr val="tx1">
                    <a:lumMod val="75000"/>
                    <a:lumOff val="25000"/>
                  </a:schemeClr>
                </a:solidFill>
                <a:latin typeface="仿宋" panose="02010609060101010101" charset="-122"/>
                <a:ea typeface="仿宋" panose="02010609060101010101" charset="-122"/>
              </a:rPr>
              <a:t>)</a:t>
            </a:r>
            <a:r>
              <a:rPr lang="zh-TW" altLang="en-US" sz="1600" dirty="0">
                <a:solidFill>
                  <a:schemeClr val="tx1">
                    <a:lumMod val="75000"/>
                    <a:lumOff val="25000"/>
                  </a:schemeClr>
                </a:solidFill>
                <a:latin typeface="仿宋" panose="02010609060101010101" charset="-122"/>
                <a:ea typeface="仿宋" panose="02010609060101010101" charset="-122"/>
              </a:rPr>
              <a:t>休業式  </a:t>
            </a:r>
            <a:r>
              <a:rPr lang="en-US" altLang="zh-TW" sz="1600" dirty="0">
                <a:solidFill>
                  <a:schemeClr val="tx1">
                    <a:lumMod val="75000"/>
                    <a:lumOff val="25000"/>
                  </a:schemeClr>
                </a:solidFill>
                <a:latin typeface="仿宋" panose="02010609060101010101" charset="-122"/>
                <a:ea typeface="仿宋" panose="02010609060101010101" charset="-122"/>
              </a:rPr>
              <a:t>1/21</a:t>
            </a:r>
            <a:r>
              <a:rPr lang="zh-TW" altLang="en-US" sz="1600" dirty="0">
                <a:solidFill>
                  <a:schemeClr val="tx1">
                    <a:lumMod val="75000"/>
                    <a:lumOff val="25000"/>
                  </a:schemeClr>
                </a:solidFill>
                <a:latin typeface="仿宋" panose="02010609060101010101" charset="-122"/>
                <a:ea typeface="仿宋" panose="02010609060101010101" charset="-122"/>
              </a:rPr>
              <a:t> 寒假開始</a:t>
            </a:r>
            <a:endParaRPr lang="en-US" altLang="zh-TW" sz="1600" dirty="0">
              <a:solidFill>
                <a:schemeClr val="tx1">
                  <a:lumMod val="75000"/>
                  <a:lumOff val="25000"/>
                </a:schemeClr>
              </a:solidFill>
              <a:latin typeface="仿宋" panose="02010609060101010101" charset="-122"/>
              <a:ea typeface="仿宋" panose="02010609060101010101" charset="-122"/>
            </a:endParaRPr>
          </a:p>
          <a:p>
            <a:pPr algn="just">
              <a:lnSpc>
                <a:spcPct val="150000"/>
              </a:lnSpc>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L 形 14"/>
          <p:cNvSpPr/>
          <p:nvPr/>
        </p:nvSpPr>
        <p:spPr>
          <a:xfrm rot="5400000">
            <a:off x="6476801" y="1819945"/>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10631844" y="572316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3" name="L 形 2"/>
          <p:cNvSpPr/>
          <p:nvPr/>
        </p:nvSpPr>
        <p:spPr>
          <a:xfrm rot="5400000">
            <a:off x="6543304" y="184845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8" name="L 形 7"/>
          <p:cNvSpPr/>
          <p:nvPr/>
        </p:nvSpPr>
        <p:spPr>
          <a:xfrm rot="16200000">
            <a:off x="10569457" y="566308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9"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ldLvl="0" animBg="1"/>
      <p:bldP spid="16" grpId="0" bldLvl="0" animBg="1"/>
      <p:bldP spid="3"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a:r>
              <a:rPr lang="zh-TW"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rPr>
              <a:t>班級重點</a:t>
            </a:r>
            <a:endParaRPr lang="zh-CN" altLang="en-US" sz="3200" b="1" dirty="0">
              <a:solidFill>
                <a:schemeClr val="tx1">
                  <a:lumMod val="75000"/>
                  <a:lumOff val="25000"/>
                </a:schemeClr>
              </a:solidFill>
              <a:latin typeface="仿宋" panose="02010609060101010101" charset="-122"/>
              <a:ea typeface="仿宋" panose="02010609060101010101" charset="-122"/>
              <a:cs typeface="Yuanti SC" charset="-122"/>
              <a:sym typeface="+mn-ea"/>
            </a:endParaRP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a:spLocks noChangeArrowheads="1"/>
          </p:cNvSpPr>
          <p:nvPr/>
        </p:nvSpPr>
        <p:spPr bwMode="auto">
          <a:xfrm>
            <a:off x="2198078" y="1943100"/>
            <a:ext cx="8914710" cy="504846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r>
              <a:rPr lang="zh-TW"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班級經營重點</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1.</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常規管理及學生生活指導</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2.</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學生輔導</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3.</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配合歲時節令、學校行事舉辦的各項活動</a:t>
            </a:r>
            <a:endPar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endPar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r>
              <a:rPr lang="zh-TW"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晨間時間安排</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1.</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課外讀物閱讀</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2.</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補救教學</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3.</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晨間運動</a:t>
            </a:r>
            <a:endPar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endPar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r>
              <a:rPr lang="zh-TW"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作業實施</a:t>
            </a:r>
          </a:p>
          <a:p>
            <a:pPr algn="just"/>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作業以能在四十分鐘內完成、配合當日教學內容為原則。</a:t>
            </a:r>
            <a:endPar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endPar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endParaRPr>
          </a:p>
          <a:p>
            <a:pPr algn="just"/>
            <a:r>
              <a:rPr lang="zh-TW" altLang="en-US" sz="2000" b="1" dirty="0">
                <a:solidFill>
                  <a:schemeClr val="tx1">
                    <a:lumMod val="75000"/>
                    <a:lumOff val="25000"/>
                  </a:schemeClr>
                </a:solidFill>
                <a:latin typeface="仿宋" panose="02010609060101010101" charset="-122"/>
                <a:ea typeface="仿宋" panose="02010609060101010101" charset="-122"/>
                <a:cs typeface="仿宋" panose="02010609060101010101" charset="-122"/>
              </a:rPr>
              <a:t>教學情境布置</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1.</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配合教學主題、生活時事與歲時節令的佈置內容</a:t>
            </a:r>
          </a:p>
          <a:p>
            <a:pPr algn="just"/>
            <a:r>
              <a:rPr lang="en-US" altLang="zh-TW"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2.</a:t>
            </a:r>
            <a:r>
              <a:rPr lang="zh-TW" altLang="en-US" sz="2000" dirty="0">
                <a:solidFill>
                  <a:schemeClr val="tx1">
                    <a:lumMod val="75000"/>
                    <a:lumOff val="25000"/>
                  </a:schemeClr>
                </a:solidFill>
                <a:latin typeface="仿宋" panose="02010609060101010101" charset="-122"/>
                <a:ea typeface="仿宋" panose="02010609060101010101" charset="-122"/>
                <a:cs typeface="仿宋" panose="02010609060101010101" charset="-122"/>
              </a:rPr>
              <a:t>學生作品區</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L 形 14"/>
          <p:cNvSpPr/>
          <p:nvPr/>
        </p:nvSpPr>
        <p:spPr>
          <a:xfrm rot="5400000">
            <a:off x="1145245" y="172855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10385594" y="6512603"/>
            <a:ext cx="457385" cy="407148"/>
          </a:xfrm>
          <a:prstGeom prst="corner">
            <a:avLst>
              <a:gd name="adj1" fmla="val 25014"/>
              <a:gd name="adj2" fmla="val 23544"/>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3" name="L 形 2"/>
          <p:cNvSpPr/>
          <p:nvPr/>
        </p:nvSpPr>
        <p:spPr>
          <a:xfrm rot="5400000">
            <a:off x="1211748" y="1757066"/>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8" name="L 形 7"/>
          <p:cNvSpPr/>
          <p:nvPr/>
        </p:nvSpPr>
        <p:spPr>
          <a:xfrm rot="16200000">
            <a:off x="10323207" y="6452528"/>
            <a:ext cx="457385" cy="407148"/>
          </a:xfrm>
          <a:prstGeom prst="corner">
            <a:avLst>
              <a:gd name="adj1" fmla="val 25014"/>
              <a:gd name="adj2" fmla="val 23544"/>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Tree>
    <p:custDataLst>
      <p:tags r:id="rId1"/>
    </p:custDataLst>
    <p:extLst>
      <p:ext uri="{BB962C8B-B14F-4D97-AF65-F5344CB8AC3E}">
        <p14:creationId xmlns:p14="http://schemas.microsoft.com/office/powerpoint/2010/main" val="6068084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9"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9"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ldLvl="0" animBg="1"/>
      <p:bldP spid="16" grpId="0" bldLvl="0" animBg="1"/>
      <p:bldP spid="3"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5365" y="488041"/>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3075" y="379838"/>
            <a:ext cx="8011257"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國民中學採</a:t>
            </a:r>
            <a:r>
              <a:rPr lang="zh-TW" alt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學區制</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nvPr>
        </p:nvGraphicFramePr>
        <p:xfrm>
          <a:off x="544423" y="964612"/>
          <a:ext cx="10833100" cy="5730240"/>
        </p:xfrm>
        <a:graphic>
          <a:graphicData uri="http://schemas.openxmlformats.org/drawingml/2006/table">
            <a:tbl>
              <a:tblPr firstRow="1" bandRow="1">
                <a:tableStyleId>{B301B821-A1FF-4177-AEE7-76D212191A09}</a:tableStyleId>
              </a:tblPr>
              <a:tblGrid>
                <a:gridCol w="1925062">
                  <a:extLst>
                    <a:ext uri="{9D8B030D-6E8A-4147-A177-3AD203B41FA5}">
                      <a16:colId xmlns:a16="http://schemas.microsoft.com/office/drawing/2014/main" val="1058637152"/>
                    </a:ext>
                  </a:extLst>
                </a:gridCol>
                <a:gridCol w="8908038">
                  <a:extLst>
                    <a:ext uri="{9D8B030D-6E8A-4147-A177-3AD203B41FA5}">
                      <a16:colId xmlns:a16="http://schemas.microsoft.com/office/drawing/2014/main" val="622522567"/>
                    </a:ext>
                  </a:extLst>
                </a:gridCol>
              </a:tblGrid>
              <a:tr h="370840">
                <a:tc>
                  <a:txBody>
                    <a:bodyPr/>
                    <a:lstStyle/>
                    <a:p>
                      <a:r>
                        <a:rPr lang="zh-TW" altLang="en-US" sz="3200" dirty="0">
                          <a:latin typeface="華康娃娃體(P)" panose="040B0500000000000000" pitchFamily="82" charset="-122"/>
                          <a:ea typeface="華康娃娃體(P)" panose="040B0500000000000000" pitchFamily="82" charset="-122"/>
                        </a:rPr>
                        <a:t>日期</a:t>
                      </a:r>
                    </a:p>
                  </a:txBody>
                  <a:tcPr>
                    <a:solidFill>
                      <a:srgbClr val="00B0F0"/>
                    </a:solidFill>
                  </a:tcPr>
                </a:tc>
                <a:tc>
                  <a:txBody>
                    <a:bodyPr/>
                    <a:lstStyle/>
                    <a:p>
                      <a:r>
                        <a:rPr lang="zh-TW" altLang="en-US" sz="3200">
                          <a:latin typeface="華康娃娃體(P)" panose="040B0500000000000000" pitchFamily="82" charset="-122"/>
                          <a:ea typeface="華康娃娃體(P)" panose="040B0500000000000000" pitchFamily="82" charset="-122"/>
                        </a:rPr>
                        <a:t>行事曆</a:t>
                      </a:r>
                      <a:endParaRPr lang="zh-TW" altLang="en-US" sz="3200" dirty="0">
                        <a:latin typeface="華康娃娃體(P)" panose="040B0500000000000000" pitchFamily="82" charset="-122"/>
                        <a:ea typeface="華康娃娃體(P)" panose="040B0500000000000000" pitchFamily="82" charset="-122"/>
                      </a:endParaRPr>
                    </a:p>
                  </a:txBody>
                  <a:tcPr>
                    <a:solidFill>
                      <a:srgbClr val="00B0F0"/>
                    </a:solidFill>
                  </a:tcPr>
                </a:tc>
                <a:extLst>
                  <a:ext uri="{0D108BD9-81ED-4DB2-BD59-A6C34878D82A}">
                    <a16:rowId xmlns:a16="http://schemas.microsoft.com/office/drawing/2014/main" val="657120357"/>
                  </a:ext>
                </a:extLst>
              </a:tr>
              <a:tr h="655320">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12</a:t>
                      </a:r>
                      <a:r>
                        <a:rPr kumimoji="0" lang="zh-TW" altLang="en-US" sz="24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月中旬</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註冊組</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發下畢業生學區的調查。</a:t>
                      </a:r>
                      <a:endParaRPr kumimoji="0" lang="en-US" altLang="zh-TW"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a:t>
                      </a:r>
                      <a:r>
                        <a:rPr kumimoji="0" lang="zh-TW" altLang="en-US" sz="2400" b="1" i="0" u="none" strike="noStrike" kern="1200" cap="none" spc="0" normalizeH="0" baseline="0" dirty="0">
                          <a:ln>
                            <a:noFill/>
                          </a:ln>
                          <a:solidFill>
                            <a:srgbClr val="FF0000"/>
                          </a:solidFill>
                          <a:effectLst/>
                          <a:uLnTx/>
                          <a:uFillTx/>
                          <a:latin typeface="華康竹風體W4(P)" panose="03000400000000000000" pitchFamily="66" charset="-120"/>
                          <a:ea typeface="華康竹風體W4(P)" panose="03000400000000000000" pitchFamily="66" charset="-120"/>
                          <a:cs typeface="+mn-cs"/>
                        </a:rPr>
                        <a:t>內壢國中</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近年為總量管制學校，若要就讀內壢國中，須注意學  </a:t>
                      </a:r>
                      <a:endParaRPr kumimoji="0" lang="en-US" altLang="zh-TW"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   生戶籍是否在內壢國中學區。</a:t>
                      </a:r>
                      <a:endParaRPr kumimoji="0" lang="en-US" altLang="zh-TW"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a:t>
                      </a:r>
                      <a:r>
                        <a:rPr kumimoji="0" lang="zh-TW" altLang="en-US" sz="2400" b="1" i="0" u="none" strike="noStrike" kern="1200" cap="none" spc="0" normalizeH="0" baseline="0" dirty="0">
                          <a:ln>
                            <a:noFill/>
                          </a:ln>
                          <a:solidFill>
                            <a:srgbClr val="FF0000"/>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青埔國中</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也是總量管制的學校</a:t>
                      </a:r>
                      <a:r>
                        <a:rPr kumimoji="0" lang="zh-TW" altLang="en-US" sz="24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a:t>
                      </a:r>
                      <a:endParaRPr kumimoji="0" lang="zh-TW" altLang="en-US" sz="24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extLst>
                  <a:ext uri="{0D108BD9-81ED-4DB2-BD59-A6C34878D82A}">
                    <a16:rowId xmlns:a16="http://schemas.microsoft.com/office/drawing/2014/main" val="4242310981"/>
                  </a:ext>
                </a:extLst>
              </a:tr>
              <a:tr h="655320">
                <a:tc gridSpan="2">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TW" altLang="en-US"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tc hMerge="1">
                  <a:txBody>
                    <a:bodyPr/>
                    <a:lstStyle/>
                    <a:p>
                      <a:endParaRPr lang="zh-TW" altLang="en-US"/>
                    </a:p>
                  </a:txBody>
                  <a:tcPr/>
                </a:tc>
                <a:extLst>
                  <a:ext uri="{0D108BD9-81ED-4DB2-BD59-A6C34878D82A}">
                    <a16:rowId xmlns:a16="http://schemas.microsoft.com/office/drawing/2014/main" val="344963199"/>
                  </a:ext>
                </a:extLst>
              </a:tr>
              <a:tr h="370840">
                <a:tc gridSpan="2">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TW" altLang="en-US" sz="32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sym typeface="Wingdings 2" panose="05020102010507070707" pitchFamily="18" charset="2"/>
                        </a:rPr>
                        <a:t></a:t>
                      </a:r>
                      <a:r>
                        <a:rPr kumimoji="0" lang="zh-TW" altLang="en-US"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若</a:t>
                      </a:r>
                      <a:r>
                        <a:rPr kumimoji="0" lang="zh-TW" altLang="en-US" sz="3200" b="1" i="0" u="none" strike="noStrike" kern="1200" cap="none" spc="0" normalizeH="0" baseline="0" noProof="0" dirty="0">
                          <a:ln>
                            <a:noFill/>
                          </a:ln>
                          <a:solidFill>
                            <a:prstClr val="black"/>
                          </a:solidFill>
                          <a:effectLst/>
                          <a:highlight>
                            <a:srgbClr val="FFFF00"/>
                          </a:highlight>
                          <a:uLnTx/>
                          <a:uFillTx/>
                          <a:latin typeface="華康竹風體W4(P)" panose="03000400000000000000" pitchFamily="66" charset="-120"/>
                          <a:ea typeface="華康竹風體W4(P)" panose="03000400000000000000" pitchFamily="66" charset="-120"/>
                          <a:cs typeface="+mn-cs"/>
                        </a:rPr>
                        <a:t>考上私中</a:t>
                      </a:r>
                      <a:r>
                        <a:rPr kumimoji="0" lang="zh-TW" altLang="en-US" sz="32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rPr>
                        <a:t>學生，屆時請務必跟導師聯繫。</a:t>
                      </a:r>
                    </a:p>
                  </a:txBody>
                  <a:tcPr/>
                </a:tc>
                <a:tc hMerge="1">
                  <a:txBody>
                    <a:bodyPr/>
                    <a:lstStyle/>
                    <a:p>
                      <a:endParaRPr lang="zh-TW" altLang="en-US" sz="3200" dirty="0">
                        <a:latin typeface="華康娃娃體(P)" panose="040B0500000000000000" pitchFamily="82" charset="-122"/>
                        <a:ea typeface="華康娃娃體(P)" panose="040B0500000000000000" pitchFamily="82" charset="-122"/>
                      </a:endParaRPr>
                    </a:p>
                  </a:txBody>
                  <a:tcPr/>
                </a:tc>
                <a:extLst>
                  <a:ext uri="{0D108BD9-81ED-4DB2-BD59-A6C34878D82A}">
                    <a16:rowId xmlns:a16="http://schemas.microsoft.com/office/drawing/2014/main" val="221686101"/>
                  </a:ext>
                </a:extLst>
              </a:tr>
            </a:tbl>
          </a:graphicData>
        </a:graphic>
      </p:graphicFrame>
      <p:pic>
        <p:nvPicPr>
          <p:cNvPr id="4098" name="Picture 2" descr="五三•读书节活动】“卓尔阅读放飞心灵” —53中小学部“整本书阅读”读书节回顾_鲁滨逊">
            <a:extLst>
              <a:ext uri="{FF2B5EF4-FFF2-40B4-BE49-F238E27FC236}">
                <a16:creationId xmlns:a16="http://schemas.microsoft.com/office/drawing/2014/main" id="{F7E14F64-A067-4FDE-960D-89E9CCB7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9325" y="0"/>
            <a:ext cx="2758198" cy="1576114"/>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a:extLst>
              <a:ext uri="{FF2B5EF4-FFF2-40B4-BE49-F238E27FC236}">
                <a16:creationId xmlns:a16="http://schemas.microsoft.com/office/drawing/2014/main" id="{504E9A9D-E1EE-4BB2-BD0E-9649F3CB0D69}"/>
              </a:ext>
            </a:extLst>
          </p:cNvPr>
          <p:cNvPicPr>
            <a:picLocks noChangeAspect="1"/>
          </p:cNvPicPr>
          <p:nvPr/>
        </p:nvPicPr>
        <p:blipFill>
          <a:blip r:embed="rId3"/>
          <a:stretch>
            <a:fillRect/>
          </a:stretch>
        </p:blipFill>
        <p:spPr>
          <a:xfrm>
            <a:off x="2901545" y="3101189"/>
            <a:ext cx="7855130" cy="3027795"/>
          </a:xfrm>
          <a:prstGeom prst="rect">
            <a:avLst/>
          </a:prstGeom>
        </p:spPr>
      </p:pic>
      <p:sp>
        <p:nvSpPr>
          <p:cNvPr id="10" name="文字方塊 9">
            <a:extLst>
              <a:ext uri="{FF2B5EF4-FFF2-40B4-BE49-F238E27FC236}">
                <a16:creationId xmlns:a16="http://schemas.microsoft.com/office/drawing/2014/main" id="{7C7E8F1F-C73A-460E-81AB-B874C0253CDD}"/>
              </a:ext>
            </a:extLst>
          </p:cNvPr>
          <p:cNvSpPr txBox="1"/>
          <p:nvPr/>
        </p:nvSpPr>
        <p:spPr>
          <a:xfrm>
            <a:off x="646080" y="3298400"/>
            <a:ext cx="2192796" cy="646331"/>
          </a:xfrm>
          <a:prstGeom prst="rect">
            <a:avLst/>
          </a:prstGeom>
          <a:noFill/>
        </p:spPr>
        <p:txBody>
          <a:bodyPr wrap="square" rtlCol="0">
            <a:spAutoFit/>
          </a:bodyPr>
          <a:lstStyle/>
          <a:p>
            <a:r>
              <a:rPr lang="en-US" altLang="zh-TW" dirty="0"/>
              <a:t>112</a:t>
            </a:r>
            <a:r>
              <a:rPr lang="zh-TW" altLang="en-US" dirty="0"/>
              <a:t>學年度內壢國中</a:t>
            </a:r>
            <a:endParaRPr lang="en-US" altLang="zh-TW" dirty="0"/>
          </a:p>
          <a:p>
            <a:r>
              <a:rPr lang="zh-TW" altLang="en-US" dirty="0"/>
              <a:t>新生報到時程參考</a:t>
            </a:r>
            <a:r>
              <a:rPr lang="en-US" altLang="zh-TW" dirty="0"/>
              <a:t>:</a:t>
            </a:r>
            <a:endParaRPr lang="zh-TW" altLang="en-US" dirty="0"/>
          </a:p>
        </p:txBody>
      </p:sp>
    </p:spTree>
    <p:extLst>
      <p:ext uri="{BB962C8B-B14F-4D97-AF65-F5344CB8AC3E}">
        <p14:creationId xmlns:p14="http://schemas.microsoft.com/office/powerpoint/2010/main" val="4256426734"/>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a:extLst>
              <a:ext uri="{FF2B5EF4-FFF2-40B4-BE49-F238E27FC236}">
                <a16:creationId xmlns:a16="http://schemas.microsoft.com/office/drawing/2014/main" id="{2F61D86F-0851-4A5F-9B7C-2DF136F9E113}"/>
              </a:ext>
            </a:extLst>
          </p:cNvPr>
          <p:cNvGrpSpPr/>
          <p:nvPr/>
        </p:nvGrpSpPr>
        <p:grpSpPr>
          <a:xfrm>
            <a:off x="405365" y="488041"/>
            <a:ext cx="467711" cy="467711"/>
            <a:chOff x="1996991" y="4706509"/>
            <a:chExt cx="467833" cy="467833"/>
          </a:xfrm>
          <a:effectLst>
            <a:outerShdw blurRad="762000" dist="381000" dir="2700000" algn="tl" rotWithShape="0">
              <a:prstClr val="black">
                <a:alpha val="40000"/>
              </a:prstClr>
            </a:outerShdw>
          </a:effectLst>
        </p:grpSpPr>
        <p:sp>
          <p:nvSpPr>
            <p:cNvPr id="3" name="Oval 6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61E64C1D-C3C9-44AB-B73D-F52C9FA06482}"/>
                </a:ext>
              </a:extLst>
            </p:cNvPr>
            <p:cNvSpPr/>
            <p:nvPr/>
          </p:nvSpPr>
          <p:spPr>
            <a:xfrm>
              <a:off x="1996991" y="4706509"/>
              <a:ext cx="467833" cy="467833"/>
            </a:xfrm>
            <a:prstGeom prst="ellipse">
              <a:avLst/>
            </a:prstGeom>
            <a:solidFill>
              <a:srgbClr val="B2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sp>
          <p:nvSpPr>
            <p:cNvPr id="4" name="Freeform 6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BB827D85-9789-46F8-B9CF-0ACD9BC871D1}"/>
                </a:ext>
              </a:extLst>
            </p:cNvPr>
            <p:cNvSpPr/>
            <p:nvPr/>
          </p:nvSpPr>
          <p:spPr>
            <a:xfrm>
              <a:off x="2126208" y="4868989"/>
              <a:ext cx="209401" cy="142875"/>
            </a:xfrm>
            <a:custGeom>
              <a:avLst/>
              <a:gdLst/>
              <a:ahLst/>
              <a:cxnLst/>
              <a:rect l="l" t="t" r="r" b="b"/>
              <a:pathLst>
                <a:path w="209401" h="142875">
                  <a:moveTo>
                    <a:pt x="87734" y="125239"/>
                  </a:moveTo>
                  <a:cubicBezTo>
                    <a:pt x="85799" y="125239"/>
                    <a:pt x="84683" y="125500"/>
                    <a:pt x="84385" y="126021"/>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1"/>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bg1"/>
            </a:solidFill>
            <a:ln>
              <a:noFill/>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endParaRPr lang="en-US" sz="1799">
                <a:solidFill>
                  <a:schemeClr val="tx1">
                    <a:lumMod val="75000"/>
                    <a:lumOff val="25000"/>
                  </a:schemeClr>
                </a:solidFill>
                <a:latin typeface="華康娃娃體(P)" panose="040B0500000000000000" pitchFamily="82" charset="-122"/>
                <a:ea typeface="華康娃娃體(P)" panose="040B0500000000000000" pitchFamily="82" charset="-122"/>
                <a:cs typeface="+mn-ea"/>
                <a:sym typeface="+mn-lt"/>
              </a:endParaRPr>
            </a:p>
          </p:txBody>
        </p:sp>
      </p:grpSp>
      <p:sp>
        <p:nvSpPr>
          <p:cNvPr id="5" name="文本框 12">
            <a:extLst>
              <a:ext uri="{FF2B5EF4-FFF2-40B4-BE49-F238E27FC236}">
                <a16:creationId xmlns:a16="http://schemas.microsoft.com/office/drawing/2014/main" id="{74302A40-E18F-468C-884D-AAD8F12E70A5}"/>
              </a:ext>
            </a:extLst>
          </p:cNvPr>
          <p:cNvSpPr txBox="1"/>
          <p:nvPr/>
        </p:nvSpPr>
        <p:spPr>
          <a:xfrm>
            <a:off x="873074" y="379838"/>
            <a:ext cx="11061632" cy="584775"/>
          </a:xfrm>
          <a:prstGeom prst="rect">
            <a:avLst/>
          </a:prstGeom>
          <a:noFill/>
        </p:spPr>
        <p:txBody>
          <a:bodyPr wrap="square" rtlCol="0">
            <a:spAutoFit/>
          </a:bodyPr>
          <a:lstStyle/>
          <a:p>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下學期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升學相關事宜</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其他資優招生</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r>
              <a:rPr lang="zh-TW" alt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hlinkClick r:id="rId2"/>
              </a:rPr>
              <a:t>桃園資優教育資源中心</a:t>
            </a:r>
            <a:r>
              <a:rPr lang="en-US" altLang="zh-TW"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rPr>
              <a:t>)</a:t>
            </a:r>
            <a:endParaRPr lang="zh-TW" altLang="en-US" sz="3200" b="1" dirty="0">
              <a:ln w="9525">
                <a:solidFill>
                  <a:schemeClr val="bg1"/>
                </a:solidFill>
                <a:prstDash val="solid"/>
              </a:ln>
              <a:effectLst>
                <a:outerShdw blurRad="12700" dist="38100" dir="2700000" algn="tl" rotWithShape="0">
                  <a:schemeClr val="bg1">
                    <a:lumMod val="50000"/>
                  </a:schemeClr>
                </a:outerShdw>
              </a:effectLst>
              <a:latin typeface="華康娃娃體(P)" panose="040B0500000000000000" pitchFamily="82" charset="-122"/>
              <a:ea typeface="華康娃娃體(P)" panose="040B0500000000000000" pitchFamily="82" charset="-122"/>
              <a:cs typeface="+mn-ea"/>
              <a:sym typeface="+mn-lt"/>
            </a:endParaRPr>
          </a:p>
        </p:txBody>
      </p:sp>
      <p:graphicFrame>
        <p:nvGraphicFramePr>
          <p:cNvPr id="6" name="表格 5">
            <a:extLst>
              <a:ext uri="{FF2B5EF4-FFF2-40B4-BE49-F238E27FC236}">
                <a16:creationId xmlns:a16="http://schemas.microsoft.com/office/drawing/2014/main" id="{60F8329A-9371-4FD0-B665-A414EAFEBF38}"/>
              </a:ext>
            </a:extLst>
          </p:cNvPr>
          <p:cNvGraphicFramePr>
            <a:graphicFrameLocks noGrp="1"/>
          </p:cNvGraphicFramePr>
          <p:nvPr>
            <p:extLst/>
          </p:nvPr>
        </p:nvGraphicFramePr>
        <p:xfrm>
          <a:off x="534547" y="964613"/>
          <a:ext cx="11061633" cy="2801648"/>
        </p:xfrm>
        <a:graphic>
          <a:graphicData uri="http://schemas.openxmlformats.org/drawingml/2006/table">
            <a:tbl>
              <a:tblPr firstRow="1" bandRow="1">
                <a:tableStyleId>{FABFCF23-3B69-468F-B69F-88F6DE6A72F2}</a:tableStyleId>
              </a:tblPr>
              <a:tblGrid>
                <a:gridCol w="1564066">
                  <a:extLst>
                    <a:ext uri="{9D8B030D-6E8A-4147-A177-3AD203B41FA5}">
                      <a16:colId xmlns:a16="http://schemas.microsoft.com/office/drawing/2014/main" val="1058637152"/>
                    </a:ext>
                  </a:extLst>
                </a:gridCol>
                <a:gridCol w="9497567">
                  <a:extLst>
                    <a:ext uri="{9D8B030D-6E8A-4147-A177-3AD203B41FA5}">
                      <a16:colId xmlns:a16="http://schemas.microsoft.com/office/drawing/2014/main" val="2588243510"/>
                    </a:ext>
                  </a:extLst>
                </a:gridCol>
              </a:tblGrid>
              <a:tr h="553278">
                <a:tc>
                  <a:txBody>
                    <a:bodyPr/>
                    <a:lstStyle/>
                    <a:p>
                      <a:r>
                        <a:rPr lang="zh-TW" altLang="en-US" sz="3200" dirty="0">
                          <a:latin typeface="華康儷金黑 Std W8" panose="020B0800000000000000" pitchFamily="34" charset="-120"/>
                          <a:ea typeface="華康儷金黑 Std W8" panose="020B0800000000000000" pitchFamily="34" charset="-120"/>
                        </a:rPr>
                        <a:t>日期</a:t>
                      </a:r>
                    </a:p>
                  </a:txBody>
                  <a:tcPr>
                    <a:solidFill>
                      <a:srgbClr val="00B0F0"/>
                    </a:solidFill>
                  </a:tcPr>
                </a:tc>
                <a:tc>
                  <a:txBody>
                    <a:bodyPr/>
                    <a:lstStyle/>
                    <a:p>
                      <a:r>
                        <a:rPr lang="zh-TW" altLang="en-US" sz="3200" dirty="0">
                          <a:latin typeface="華康儷金黑 Std W8" panose="020B0800000000000000" pitchFamily="34" charset="-120"/>
                          <a:ea typeface="華康儷金黑 Std W8" panose="020B0800000000000000" pitchFamily="34" charset="-120"/>
                        </a:rPr>
                        <a:t>行事曆</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r>
                        <a:rPr lang="zh-TW" altLang="en-US" sz="2800" dirty="0">
                          <a:solidFill>
                            <a:srgbClr val="FF0000"/>
                          </a:solidFill>
                          <a:latin typeface="華康儷金黑 Std W8" panose="020B0800000000000000" pitchFamily="34" charset="-120"/>
                          <a:ea typeface="華康儷金黑 Std W8" panose="020B0800000000000000" pitchFamily="34" charset="-120"/>
                        </a:rPr>
                        <a:t>此為每年大約期程，詳細日期請留意當年度公告</a:t>
                      </a:r>
                      <a:r>
                        <a:rPr lang="en-US" altLang="zh-TW" sz="2800" dirty="0">
                          <a:solidFill>
                            <a:srgbClr val="FF0000"/>
                          </a:solidFill>
                          <a:latin typeface="華康儷金黑 Std W8" panose="020B0800000000000000" pitchFamily="34" charset="-120"/>
                          <a:ea typeface="華康儷金黑 Std W8" panose="020B0800000000000000" pitchFamily="34" charset="-120"/>
                        </a:rPr>
                        <a:t>)</a:t>
                      </a:r>
                      <a:endParaRPr lang="zh-TW" altLang="en-US" sz="3200" dirty="0">
                        <a:solidFill>
                          <a:srgbClr val="FF0000"/>
                        </a:solidFill>
                        <a:latin typeface="華康儷金黑 Std W8" panose="020B0800000000000000" pitchFamily="34" charset="-120"/>
                        <a:ea typeface="華康儷金黑 Std W8" panose="020B0800000000000000" pitchFamily="34" charset="-120"/>
                      </a:endParaRPr>
                    </a:p>
                  </a:txBody>
                  <a:tcPr>
                    <a:solidFill>
                      <a:srgbClr val="00B0F0"/>
                    </a:solidFill>
                  </a:tcPr>
                </a:tc>
                <a:extLst>
                  <a:ext uri="{0D108BD9-81ED-4DB2-BD59-A6C34878D82A}">
                    <a16:rowId xmlns:a16="http://schemas.microsoft.com/office/drawing/2014/main" val="657120357"/>
                  </a:ext>
                </a:extLst>
              </a:tr>
              <a:tr h="495039">
                <a:tc>
                  <a:txBody>
                    <a:bodyPr/>
                    <a:lstStyle/>
                    <a:p>
                      <a:r>
                        <a:rPr lang="en-US" altLang="zh-TW" sz="2800" b="1" dirty="0">
                          <a:latin typeface="華康竹風體W4(P)" panose="03000400000000000000" pitchFamily="66" charset="-120"/>
                          <a:ea typeface="華康竹風體W4(P)" panose="03000400000000000000" pitchFamily="66" charset="-120"/>
                        </a:rPr>
                        <a:t>1</a:t>
                      </a:r>
                      <a:r>
                        <a:rPr lang="zh-TW" altLang="en-US" sz="2800" b="1" dirty="0">
                          <a:latin typeface="華康竹風體W4(P)" panose="03000400000000000000" pitchFamily="66" charset="-120"/>
                          <a:ea typeface="華康竹風體W4(P)" panose="03000400000000000000" pitchFamily="66" charset="-120"/>
                        </a:rPr>
                        <a:t>月</a:t>
                      </a:r>
                    </a:p>
                  </a:txBody>
                  <a:tcPr/>
                </a:tc>
                <a:tc>
                  <a:txBody>
                    <a:bodyPr/>
                    <a:lstStyle/>
                    <a:p>
                      <a:r>
                        <a:rPr lang="zh-TW" altLang="en-US" sz="2800" b="1" dirty="0">
                          <a:latin typeface="華康竹風體W4(P)" panose="03000400000000000000" pitchFamily="66" charset="-120"/>
                          <a:ea typeface="華康竹風體W4(P)" panose="03000400000000000000" pitchFamily="66" charset="-120"/>
                        </a:rPr>
                        <a:t>每年</a:t>
                      </a:r>
                      <a:r>
                        <a:rPr lang="en-US" altLang="zh-TW" sz="2800" b="1" dirty="0">
                          <a:latin typeface="華康竹風體W4(P)" panose="03000400000000000000" pitchFamily="66" charset="-120"/>
                          <a:ea typeface="華康竹風體W4(P)" panose="03000400000000000000" pitchFamily="66" charset="-120"/>
                        </a:rPr>
                        <a:t>1</a:t>
                      </a:r>
                      <a:r>
                        <a:rPr lang="zh-TW" altLang="en-US" sz="2800" b="1" dirty="0">
                          <a:latin typeface="華康竹風體W4(P)" panose="03000400000000000000" pitchFamily="66" charset="-120"/>
                          <a:ea typeface="華康竹風體W4(P)" panose="03000400000000000000" pitchFamily="66" charset="-120"/>
                        </a:rPr>
                        <a:t>月左右會公告簡章資優生鑑定宣傳（文宣及說明會）</a:t>
                      </a:r>
                    </a:p>
                  </a:txBody>
                  <a:tcPr/>
                </a:tc>
                <a:extLst>
                  <a:ext uri="{0D108BD9-81ED-4DB2-BD59-A6C34878D82A}">
                    <a16:rowId xmlns:a16="http://schemas.microsoft.com/office/drawing/2014/main" val="4242310981"/>
                  </a:ext>
                </a:extLst>
              </a:tr>
              <a:tr h="495039">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2</a:t>
                      </a:r>
                      <a:r>
                        <a:rPr kumimoji="0" lang="zh-TW" altLang="en-US"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月</a:t>
                      </a:r>
                      <a:endParaRPr kumimoji="0" lang="zh-TW" altLang="en-US" sz="2800" b="1" i="0" u="none" strike="noStrike" kern="1200" cap="none" spc="0" normalizeH="0" baseline="0" noProof="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zh-TW" altLang="en-US" sz="2800" b="1" dirty="0">
                          <a:latin typeface="華康竹風體W4(P)" panose="03000400000000000000" pitchFamily="66" charset="-120"/>
                          <a:ea typeface="華康竹風體W4(P)" panose="03000400000000000000" pitchFamily="66" charset="-120"/>
                        </a:rPr>
                        <a:t>進行國小一般智能及創造能力資優鑑定：初選報名</a:t>
                      </a:r>
                      <a:endParaRPr kumimoji="0" lang="zh-TW" altLang="en-US" sz="2800" b="1" i="0" u="none" strike="noStrike" kern="1200" cap="none" spc="0" normalizeH="0" baseline="0" dirty="0">
                        <a:ln>
                          <a:noFill/>
                        </a:ln>
                        <a:solidFill>
                          <a:prstClr val="black"/>
                        </a:solidFill>
                        <a:effectLst/>
                        <a:uLnTx/>
                        <a:uFillTx/>
                        <a:latin typeface="華康竹風體W4(P)" panose="03000400000000000000" pitchFamily="66" charset="-120"/>
                        <a:ea typeface="華康竹風體W4(P)" panose="03000400000000000000" pitchFamily="66" charset="-120"/>
                        <a:cs typeface="+mn-cs"/>
                      </a:endParaRPr>
                    </a:p>
                  </a:txBody>
                  <a:tcPr/>
                </a:tc>
                <a:extLst>
                  <a:ext uri="{0D108BD9-81ED-4DB2-BD59-A6C34878D82A}">
                    <a16:rowId xmlns:a16="http://schemas.microsoft.com/office/drawing/2014/main" val="3272232724"/>
                  </a:ext>
                </a:extLst>
              </a:tr>
              <a:tr h="118620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endParaRP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3</a:t>
                      </a:r>
                      <a:r>
                        <a:rPr kumimoji="0" lang="zh-TW" altLang="en-US"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rPr>
                        <a:t>月中旬</a:t>
                      </a:r>
                      <a:endParaRPr kumimoji="0" lang="en-US" altLang="zh-TW" sz="2800" b="1" u="none" strike="noStrike" kern="1200" cap="none" spc="0" normalizeH="0" baseline="0" noProof="0" dirty="0">
                        <a:ln>
                          <a:noFill/>
                        </a:ln>
                        <a:effectLst/>
                        <a:uLnTx/>
                        <a:uFillTx/>
                        <a:latin typeface="華康竹風體W4(P)" panose="03000400000000000000" pitchFamily="66" charset="-120"/>
                        <a:ea typeface="華康竹風體W4(P)" panose="03000400000000000000" pitchFamily="66" charset="-120"/>
                      </a:endParaRP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數理</a:t>
                      </a:r>
                      <a:r>
                        <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英文</a:t>
                      </a:r>
                      <a:r>
                        <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輔導室會轉知相關訊息或家長可關注國中端資優班鑑定網查看最新訊息</a:t>
                      </a:r>
                      <a:r>
                        <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rPr>
                        <a:t> </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sym typeface="Wingdings 2" panose="05020102010507070707" pitchFamily="18" charset="2"/>
                        </a:rPr>
                        <a:t></a:t>
                      </a:r>
                      <a:r>
                        <a:rPr kumimoji="0" lang="zh-TW" altLang="en-US"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sym typeface="Wingdings 2" panose="05020102010507070707" pitchFamily="18" charset="2"/>
                          <a:hlinkClick r:id="rId3"/>
                        </a:rPr>
                        <a:t>內壢國中</a:t>
                      </a:r>
                      <a:endParaRPr kumimoji="0" lang="en-US" altLang="zh-TW" sz="2800" b="1" u="none" strike="noStrike" kern="1200" cap="none" spc="0" normalizeH="0" baseline="0" dirty="0">
                        <a:ln>
                          <a:noFill/>
                        </a:ln>
                        <a:effectLst/>
                        <a:uLnTx/>
                        <a:uFillTx/>
                        <a:latin typeface="華康竹風體W4(P)" panose="03000400000000000000" pitchFamily="66" charset="-120"/>
                        <a:ea typeface="華康竹風體W4(P)" panose="03000400000000000000" pitchFamily="66" charset="-120"/>
                      </a:endParaRPr>
                    </a:p>
                  </a:txBody>
                  <a:tcPr/>
                </a:tc>
                <a:extLst>
                  <a:ext uri="{0D108BD9-81ED-4DB2-BD59-A6C34878D82A}">
                    <a16:rowId xmlns:a16="http://schemas.microsoft.com/office/drawing/2014/main" val="2358926854"/>
                  </a:ext>
                </a:extLst>
              </a:tr>
            </a:tbl>
          </a:graphicData>
        </a:graphic>
      </p:graphicFrame>
      <p:grpSp>
        <p:nvGrpSpPr>
          <p:cNvPr id="9" name="群組 8">
            <a:extLst>
              <a:ext uri="{FF2B5EF4-FFF2-40B4-BE49-F238E27FC236}">
                <a16:creationId xmlns:a16="http://schemas.microsoft.com/office/drawing/2014/main" id="{0B014E92-B8D2-4B6E-B25B-08973ED7965A}"/>
              </a:ext>
            </a:extLst>
          </p:cNvPr>
          <p:cNvGrpSpPr/>
          <p:nvPr/>
        </p:nvGrpSpPr>
        <p:grpSpPr>
          <a:xfrm>
            <a:off x="2098613" y="3905578"/>
            <a:ext cx="8762999" cy="2589565"/>
            <a:chOff x="2320518" y="3489311"/>
            <a:chExt cx="7158762" cy="1799166"/>
          </a:xfrm>
        </p:grpSpPr>
        <p:pic>
          <p:nvPicPr>
            <p:cNvPr id="7" name="圖片 6">
              <a:extLst>
                <a:ext uri="{FF2B5EF4-FFF2-40B4-BE49-F238E27FC236}">
                  <a16:creationId xmlns:a16="http://schemas.microsoft.com/office/drawing/2014/main" id="{19C122CD-22C2-4EA0-86EF-E6B0D8CE2CB4}"/>
                </a:ext>
              </a:extLst>
            </p:cNvPr>
            <p:cNvPicPr>
              <a:picLocks noChangeAspect="1"/>
            </p:cNvPicPr>
            <p:nvPr/>
          </p:nvPicPr>
          <p:blipFill rotWithShape="1">
            <a:blip r:embed="rId4"/>
            <a:srcRect r="1635" b="81784"/>
            <a:stretch/>
          </p:blipFill>
          <p:spPr>
            <a:xfrm>
              <a:off x="2320519" y="3489311"/>
              <a:ext cx="7158761" cy="1077203"/>
            </a:xfrm>
            <a:prstGeom prst="rect">
              <a:avLst/>
            </a:prstGeom>
          </p:spPr>
        </p:pic>
        <p:pic>
          <p:nvPicPr>
            <p:cNvPr id="8" name="圖片 7">
              <a:extLst>
                <a:ext uri="{FF2B5EF4-FFF2-40B4-BE49-F238E27FC236}">
                  <a16:creationId xmlns:a16="http://schemas.microsoft.com/office/drawing/2014/main" id="{074785AF-13E3-4C2D-8469-8FE6CEE5A4EB}"/>
                </a:ext>
              </a:extLst>
            </p:cNvPr>
            <p:cNvPicPr>
              <a:picLocks noChangeAspect="1"/>
            </p:cNvPicPr>
            <p:nvPr/>
          </p:nvPicPr>
          <p:blipFill rotWithShape="1">
            <a:blip r:embed="rId4"/>
            <a:srcRect t="87451" r="1635"/>
            <a:stretch/>
          </p:blipFill>
          <p:spPr>
            <a:xfrm>
              <a:off x="2320518" y="4546377"/>
              <a:ext cx="7158761" cy="742100"/>
            </a:xfrm>
            <a:prstGeom prst="rect">
              <a:avLst/>
            </a:prstGeom>
          </p:spPr>
        </p:pic>
      </p:grpSp>
    </p:spTree>
    <p:extLst>
      <p:ext uri="{BB962C8B-B14F-4D97-AF65-F5344CB8AC3E}">
        <p14:creationId xmlns:p14="http://schemas.microsoft.com/office/powerpoint/2010/main" val="495612428"/>
      </p:ext>
    </p:extLst>
  </p:cSld>
  <p:clrMapOvr>
    <a:masterClrMapping/>
  </p:clrMapOvr>
  <p:transition spd="slow">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千图网海量PPT模板www.58pic.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1225</Words>
  <Application>Microsoft Office PowerPoint</Application>
  <PresentationFormat>寬螢幕</PresentationFormat>
  <Paragraphs>157</Paragraphs>
  <Slides>19</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19</vt:i4>
      </vt:variant>
    </vt:vector>
  </HeadingPairs>
  <TitlesOfParts>
    <vt:vector size="30" baseType="lpstr">
      <vt:lpstr>微软雅黑</vt:lpstr>
      <vt:lpstr>宋体</vt:lpstr>
      <vt:lpstr>Yuanti SC</vt:lpstr>
      <vt:lpstr>仿宋</vt:lpstr>
      <vt:lpstr>華康竹風體W4(P)</vt:lpstr>
      <vt:lpstr>華康娃娃體(P)</vt:lpstr>
      <vt:lpstr>華康儷金黑 Std W8</vt:lpstr>
      <vt:lpstr>Arial</vt:lpstr>
      <vt:lpstr>Calibri</vt:lpstr>
      <vt:lpstr>Wingdings 2</vt:lpstr>
      <vt:lpstr>千图网海量PPT模板www.58pic.com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http://www.ypppt.com/</dc:description>
  <cp:lastModifiedBy/>
  <cp:revision>5</cp:revision>
  <dcterms:created xsi:type="dcterms:W3CDTF">2018-03-01T02:03:00Z</dcterms:created>
  <dcterms:modified xsi:type="dcterms:W3CDTF">2024-09-18T13:10:25Z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y fmtid="{D5CDD505-2E9C-101B-9397-08002B2CF9AE}" pid="3" name="KSORubyTemplateID">
    <vt:lpwstr>8</vt:lpwstr>
  </property>
</Properties>
</file>