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4" r:id="rId5"/>
    <p:sldId id="263" r:id="rId6"/>
    <p:sldId id="260" r:id="rId7"/>
    <p:sldId id="259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29317-D569-417A-A452-AB4D4A496F3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3B1781-12A0-4C3B-8F9A-387248E55DF1}">
      <dgm:prSet/>
      <dgm:spPr/>
      <dgm:t>
        <a:bodyPr/>
        <a:lstStyle/>
        <a:p>
          <a:r>
            <a:rPr lang="zh-TW" dirty="0">
              <a:latin typeface="標楷體" panose="03000509000000000000" pitchFamily="65" charset="-120"/>
              <a:ea typeface="標楷體" panose="03000509000000000000" pitchFamily="65" charset="-120"/>
            </a:rPr>
            <a:t>生活中不是缺少美，而是缺少發現美的眼睛。</a:t>
          </a:r>
          <a:endParaRPr lang="en-US" altLang="zh-TW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en-US" dirty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dirty="0">
              <a:latin typeface="標楷體" panose="03000509000000000000" pitchFamily="65" charset="-120"/>
              <a:ea typeface="標楷體" panose="03000509000000000000" pitchFamily="65" charset="-120"/>
            </a:rPr>
            <a:t>雕塑大師</a:t>
          </a:r>
          <a:r>
            <a:rPr lang="zh-TW" u="sng" dirty="0">
              <a:latin typeface="標楷體" panose="03000509000000000000" pitchFamily="65" charset="-120"/>
              <a:ea typeface="標楷體" panose="03000509000000000000" pitchFamily="65" charset="-120"/>
            </a:rPr>
            <a:t>羅丹</a:t>
          </a:r>
          <a:r>
            <a:rPr lang="en-US" dirty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</dgm:t>
    </dgm:pt>
    <dgm:pt modelId="{AE86EBCA-CF14-4F48-8285-B23828876333}" type="parTrans" cxnId="{7467FD61-5650-4600-92BB-0F4A8DCB70C8}">
      <dgm:prSet/>
      <dgm:spPr/>
      <dgm:t>
        <a:bodyPr/>
        <a:lstStyle/>
        <a:p>
          <a:endParaRPr lang="en-US"/>
        </a:p>
      </dgm:t>
    </dgm:pt>
    <dgm:pt modelId="{6A163368-BA4E-429B-8068-D7382F1DA671}" type="sibTrans" cxnId="{7467FD61-5650-4600-92BB-0F4A8DCB70C8}">
      <dgm:prSet/>
      <dgm:spPr/>
      <dgm:t>
        <a:bodyPr/>
        <a:lstStyle/>
        <a:p>
          <a:endParaRPr lang="en-US"/>
        </a:p>
      </dgm:t>
    </dgm:pt>
    <dgm:pt modelId="{D2FAB93C-E927-4E52-A12F-9F7823BFAC71}">
      <dgm:prSet custT="1"/>
      <dgm:spPr/>
      <dgm:t>
        <a:bodyPr/>
        <a:lstStyle/>
        <a:p>
          <a:endParaRPr lang="en-US" altLang="zh-TW" sz="3600" dirty="0"/>
        </a:p>
        <a:p>
          <a:r>
            <a:rPr lang="en-US" altLang="zh-TW" sz="2800" dirty="0">
              <a:latin typeface="+mj-lt"/>
            </a:rPr>
            <a:t>※</a:t>
          </a:r>
          <a:r>
            <a:rPr lang="zh-TW" sz="2800" dirty="0">
              <a:latin typeface="+mj-lt"/>
            </a:rPr>
            <a:t>也可以參考課本、書籍中出現的句子。</a:t>
          </a:r>
          <a:endParaRPr lang="en-US" sz="2800" dirty="0">
            <a:latin typeface="+mj-lt"/>
          </a:endParaRPr>
        </a:p>
      </dgm:t>
    </dgm:pt>
    <dgm:pt modelId="{54A3D44A-78D6-486C-A2E9-366A71DD202C}" type="parTrans" cxnId="{4E62BB02-E1EF-4A5C-A5B5-BF36198E181F}">
      <dgm:prSet/>
      <dgm:spPr/>
      <dgm:t>
        <a:bodyPr/>
        <a:lstStyle/>
        <a:p>
          <a:endParaRPr lang="en-US"/>
        </a:p>
      </dgm:t>
    </dgm:pt>
    <dgm:pt modelId="{00582898-5BAF-4100-AB3B-151A05F4316C}" type="sibTrans" cxnId="{4E62BB02-E1EF-4A5C-A5B5-BF36198E181F}">
      <dgm:prSet/>
      <dgm:spPr/>
      <dgm:t>
        <a:bodyPr/>
        <a:lstStyle/>
        <a:p>
          <a:endParaRPr lang="en-US"/>
        </a:p>
      </dgm:t>
    </dgm:pt>
    <dgm:pt modelId="{A21978E7-0785-430A-BB21-2BF028BE1F04}" type="pres">
      <dgm:prSet presAssocID="{ACE29317-D569-417A-A452-AB4D4A496F3E}" presName="vert0" presStyleCnt="0">
        <dgm:presLayoutVars>
          <dgm:dir/>
          <dgm:animOne val="branch"/>
          <dgm:animLvl val="lvl"/>
        </dgm:presLayoutVars>
      </dgm:prSet>
      <dgm:spPr/>
    </dgm:pt>
    <dgm:pt modelId="{CCB81757-71DA-4A9B-B414-53C2FAB45B6B}" type="pres">
      <dgm:prSet presAssocID="{A03B1781-12A0-4C3B-8F9A-387248E55DF1}" presName="thickLine" presStyleLbl="alignNode1" presStyleIdx="0" presStyleCnt="2"/>
      <dgm:spPr/>
    </dgm:pt>
    <dgm:pt modelId="{84BFC51C-C2F6-415D-9637-75D1E9ACBFDC}" type="pres">
      <dgm:prSet presAssocID="{A03B1781-12A0-4C3B-8F9A-387248E55DF1}" presName="horz1" presStyleCnt="0"/>
      <dgm:spPr/>
    </dgm:pt>
    <dgm:pt modelId="{52805803-6487-4B4F-9728-63FDF6C7C576}" type="pres">
      <dgm:prSet presAssocID="{A03B1781-12A0-4C3B-8F9A-387248E55DF1}" presName="tx1" presStyleLbl="revTx" presStyleIdx="0" presStyleCnt="2"/>
      <dgm:spPr/>
    </dgm:pt>
    <dgm:pt modelId="{1C843C7F-E85B-4CB7-AE54-5E5503EADAEB}" type="pres">
      <dgm:prSet presAssocID="{A03B1781-12A0-4C3B-8F9A-387248E55DF1}" presName="vert1" presStyleCnt="0"/>
      <dgm:spPr/>
    </dgm:pt>
    <dgm:pt modelId="{9971EB55-CC5D-48F9-B2AC-93DDDE9BE8FD}" type="pres">
      <dgm:prSet presAssocID="{D2FAB93C-E927-4E52-A12F-9F7823BFAC71}" presName="thickLine" presStyleLbl="alignNode1" presStyleIdx="1" presStyleCnt="2"/>
      <dgm:spPr/>
    </dgm:pt>
    <dgm:pt modelId="{3EA92F90-3719-493D-A3FC-DBF7F3BA9969}" type="pres">
      <dgm:prSet presAssocID="{D2FAB93C-E927-4E52-A12F-9F7823BFAC71}" presName="horz1" presStyleCnt="0"/>
      <dgm:spPr/>
    </dgm:pt>
    <dgm:pt modelId="{D0626979-E630-4FBC-9D51-441C8FC458E1}" type="pres">
      <dgm:prSet presAssocID="{D2FAB93C-E927-4E52-A12F-9F7823BFAC71}" presName="tx1" presStyleLbl="revTx" presStyleIdx="1" presStyleCnt="2" custLinFactNeighborY="19279"/>
      <dgm:spPr/>
    </dgm:pt>
    <dgm:pt modelId="{FB3748DF-8CC0-497C-8F9D-E0779CDEE68B}" type="pres">
      <dgm:prSet presAssocID="{D2FAB93C-E927-4E52-A12F-9F7823BFAC71}" presName="vert1" presStyleCnt="0"/>
      <dgm:spPr/>
    </dgm:pt>
  </dgm:ptLst>
  <dgm:cxnLst>
    <dgm:cxn modelId="{4E62BB02-E1EF-4A5C-A5B5-BF36198E181F}" srcId="{ACE29317-D569-417A-A452-AB4D4A496F3E}" destId="{D2FAB93C-E927-4E52-A12F-9F7823BFAC71}" srcOrd="1" destOrd="0" parTransId="{54A3D44A-78D6-486C-A2E9-366A71DD202C}" sibTransId="{00582898-5BAF-4100-AB3B-151A05F4316C}"/>
    <dgm:cxn modelId="{0997C51C-FF00-4A40-B6D4-0AA73F3AF286}" type="presOf" srcId="{D2FAB93C-E927-4E52-A12F-9F7823BFAC71}" destId="{D0626979-E630-4FBC-9D51-441C8FC458E1}" srcOrd="0" destOrd="0" presId="urn:microsoft.com/office/officeart/2008/layout/LinedList"/>
    <dgm:cxn modelId="{9C23461D-9D31-4083-86A4-DEF4B2C46344}" type="presOf" srcId="{A03B1781-12A0-4C3B-8F9A-387248E55DF1}" destId="{52805803-6487-4B4F-9728-63FDF6C7C576}" srcOrd="0" destOrd="0" presId="urn:microsoft.com/office/officeart/2008/layout/LinedList"/>
    <dgm:cxn modelId="{7467FD61-5650-4600-92BB-0F4A8DCB70C8}" srcId="{ACE29317-D569-417A-A452-AB4D4A496F3E}" destId="{A03B1781-12A0-4C3B-8F9A-387248E55DF1}" srcOrd="0" destOrd="0" parTransId="{AE86EBCA-CF14-4F48-8285-B23828876333}" sibTransId="{6A163368-BA4E-429B-8068-D7382F1DA671}"/>
    <dgm:cxn modelId="{65992994-1320-4C8A-BAC5-9AAAB60E0FA2}" type="presOf" srcId="{ACE29317-D569-417A-A452-AB4D4A496F3E}" destId="{A21978E7-0785-430A-BB21-2BF028BE1F04}" srcOrd="0" destOrd="0" presId="urn:microsoft.com/office/officeart/2008/layout/LinedList"/>
    <dgm:cxn modelId="{F229FAC4-01CD-4B85-AE1E-3CE4FE6269F5}" type="presParOf" srcId="{A21978E7-0785-430A-BB21-2BF028BE1F04}" destId="{CCB81757-71DA-4A9B-B414-53C2FAB45B6B}" srcOrd="0" destOrd="0" presId="urn:microsoft.com/office/officeart/2008/layout/LinedList"/>
    <dgm:cxn modelId="{4704B295-7A8C-4290-B312-9B2E6DE8AFFD}" type="presParOf" srcId="{A21978E7-0785-430A-BB21-2BF028BE1F04}" destId="{84BFC51C-C2F6-415D-9637-75D1E9ACBFDC}" srcOrd="1" destOrd="0" presId="urn:microsoft.com/office/officeart/2008/layout/LinedList"/>
    <dgm:cxn modelId="{9C1AD7BE-4EBE-4D4A-A69E-684D4B080F7A}" type="presParOf" srcId="{84BFC51C-C2F6-415D-9637-75D1E9ACBFDC}" destId="{52805803-6487-4B4F-9728-63FDF6C7C576}" srcOrd="0" destOrd="0" presId="urn:microsoft.com/office/officeart/2008/layout/LinedList"/>
    <dgm:cxn modelId="{495D0EA1-266F-4C14-8AAF-6440464933B4}" type="presParOf" srcId="{84BFC51C-C2F6-415D-9637-75D1E9ACBFDC}" destId="{1C843C7F-E85B-4CB7-AE54-5E5503EADAEB}" srcOrd="1" destOrd="0" presId="urn:microsoft.com/office/officeart/2008/layout/LinedList"/>
    <dgm:cxn modelId="{3ECEC651-B494-4BB7-A43D-D2ECC7ACA197}" type="presParOf" srcId="{A21978E7-0785-430A-BB21-2BF028BE1F04}" destId="{9971EB55-CC5D-48F9-B2AC-93DDDE9BE8FD}" srcOrd="2" destOrd="0" presId="urn:microsoft.com/office/officeart/2008/layout/LinedList"/>
    <dgm:cxn modelId="{42248BC9-7F30-43A0-B650-74487FAC6BD1}" type="presParOf" srcId="{A21978E7-0785-430A-BB21-2BF028BE1F04}" destId="{3EA92F90-3719-493D-A3FC-DBF7F3BA9969}" srcOrd="3" destOrd="0" presId="urn:microsoft.com/office/officeart/2008/layout/LinedList"/>
    <dgm:cxn modelId="{CD3DD450-1252-4694-97C1-7AFF0C1CE363}" type="presParOf" srcId="{3EA92F90-3719-493D-A3FC-DBF7F3BA9969}" destId="{D0626979-E630-4FBC-9D51-441C8FC458E1}" srcOrd="0" destOrd="0" presId="urn:microsoft.com/office/officeart/2008/layout/LinedList"/>
    <dgm:cxn modelId="{EFB2EAC3-0A10-4AD6-806E-50D16F529868}" type="presParOf" srcId="{3EA92F90-3719-493D-A3FC-DBF7F3BA9969}" destId="{FB3748DF-8CC0-497C-8F9D-E0779CDEE6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81757-71DA-4A9B-B414-53C2FAB45B6B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05803-6487-4B4F-9728-63FDF6C7C576}">
      <dsp:nvSpPr>
        <dsp:cNvPr id="0" name=""/>
        <dsp:cNvSpPr/>
      </dsp:nvSpPr>
      <dsp:spPr>
        <a:xfrm>
          <a:off x="0" y="0"/>
          <a:ext cx="10515600" cy="1896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生活中不是缺少美，而是缺少發現美的眼睛。</a:t>
          </a:r>
          <a:endParaRPr lang="en-US" altLang="zh-TW" sz="4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雕塑大師</a:t>
          </a:r>
          <a:r>
            <a:rPr lang="zh-TW" sz="4200" u="sng" kern="1200" dirty="0">
              <a:latin typeface="標楷體" panose="03000509000000000000" pitchFamily="65" charset="-120"/>
              <a:ea typeface="標楷體" panose="03000509000000000000" pitchFamily="65" charset="-120"/>
            </a:rPr>
            <a:t>羅丹</a:t>
          </a:r>
          <a:r>
            <a:rPr lang="en-US" sz="4200" kern="1200" dirty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</a:p>
      </dsp:txBody>
      <dsp:txXfrm>
        <a:off x="0" y="0"/>
        <a:ext cx="10515600" cy="1896735"/>
      </dsp:txXfrm>
    </dsp:sp>
    <dsp:sp modelId="{9971EB55-CC5D-48F9-B2AC-93DDDE9BE8FD}">
      <dsp:nvSpPr>
        <dsp:cNvPr id="0" name=""/>
        <dsp:cNvSpPr/>
      </dsp:nvSpPr>
      <dsp:spPr>
        <a:xfrm>
          <a:off x="0" y="1896735"/>
          <a:ext cx="1051560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26979-E630-4FBC-9D51-441C8FC458E1}">
      <dsp:nvSpPr>
        <dsp:cNvPr id="0" name=""/>
        <dsp:cNvSpPr/>
      </dsp:nvSpPr>
      <dsp:spPr>
        <a:xfrm>
          <a:off x="0" y="1896735"/>
          <a:ext cx="10515600" cy="1896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3600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latin typeface="+mj-lt"/>
            </a:rPr>
            <a:t>※</a:t>
          </a:r>
          <a:r>
            <a:rPr lang="zh-TW" sz="2800" kern="1200" dirty="0">
              <a:latin typeface="+mj-lt"/>
            </a:rPr>
            <a:t>也可以參考課本、書籍中出現的句子。</a:t>
          </a:r>
          <a:endParaRPr lang="en-US" sz="2800" kern="1200" dirty="0">
            <a:latin typeface="+mj-lt"/>
          </a:endParaRPr>
        </a:p>
      </dsp:txBody>
      <dsp:txXfrm>
        <a:off x="0" y="1896735"/>
        <a:ext cx="10515600" cy="1896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23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12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5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987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23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265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26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437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663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822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8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9ACF-3EEB-43A6-82B8-C4C62AAA94C5}" type="datetimeFigureOut">
              <a:rPr lang="zh-TW" altLang="en-US" smtClean="0"/>
              <a:t>2019/4/18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3D851-958E-4510-AB12-34701E5A65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50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EEF44F-EB62-41AD-B83C-703EC7DD5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FFFFFF"/>
                </a:solidFill>
              </a:rPr>
              <a:t>寫作文囉！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3CCC52B-5D05-4343-BFA3-20DEDE37A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zh-TW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71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A46E71B5-FFE8-4B88-AAC0-2BAA0685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1191796"/>
            <a:ext cx="10021446" cy="2976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接下來換你啦！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F5244E6-34F8-4313-8608-11124113D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788" y="5318990"/>
            <a:ext cx="9416898" cy="7236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 altLang="zh-TW" kern="1200" dirty="0">
              <a:solidFill>
                <a:srgbClr val="FF66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87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A99CEF-669F-43A1-8698-7FCB2849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題目：發現生活中的美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37E1F8D-8379-475C-88B3-207F4E26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zh-TW" altLang="en-US" sz="3200" dirty="0"/>
              <a:t>生活中的美，處處都有，如果我們用心體會，一朵野花、一首歌曲，都可以帶給我們美的感受。</a:t>
            </a:r>
            <a:endParaRPr lang="en-US" altLang="zh-TW" sz="3200" dirty="0"/>
          </a:p>
          <a:p>
            <a:endParaRPr lang="en-US" altLang="zh-TW" sz="3200" dirty="0"/>
          </a:p>
          <a:p>
            <a:r>
              <a:rPr lang="zh-TW" altLang="en-US" sz="3200" dirty="0"/>
              <a:t>以「發現生活中的美」為題，寫一篇</a:t>
            </a:r>
            <a:r>
              <a:rPr lang="en-US" altLang="zh-TW" sz="3200" dirty="0"/>
              <a:t>600</a:t>
            </a:r>
            <a:r>
              <a:rPr lang="zh-TW" altLang="en-US" sz="3200" dirty="0"/>
              <a:t>字的作文，寫出在生活中體驗到的美好的人、事或物，以及它帶給自己的感動或啟發。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419289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290027-0C55-4631-A625-29A891A9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第一步：發現美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0C8DA0-164F-4C65-BA36-2B017DB3B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2090" cy="4351338"/>
          </a:xfrm>
        </p:spPr>
        <p:txBody>
          <a:bodyPr>
            <a:normAutofit/>
          </a:bodyPr>
          <a:lstStyle/>
          <a:p>
            <a:r>
              <a:rPr lang="zh-TW" altLang="en-US" dirty="0"/>
              <a:t>生活中哪裡有美？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例如：</a:t>
            </a:r>
            <a:endParaRPr lang="en-US" altLang="zh-TW" dirty="0"/>
          </a:p>
          <a:p>
            <a:r>
              <a:rPr lang="zh-TW" altLang="en-US" dirty="0"/>
              <a:t>大自然的美景</a:t>
            </a:r>
            <a:endParaRPr lang="en-US" altLang="zh-TW" dirty="0"/>
          </a:p>
          <a:p>
            <a:r>
              <a:rPr lang="zh-TW" altLang="en-US" dirty="0"/>
              <a:t>鋼琴樂曲悠揚的旋律</a:t>
            </a:r>
            <a:endParaRPr lang="en-US" altLang="zh-TW" dirty="0"/>
          </a:p>
          <a:p>
            <a:r>
              <a:rPr lang="zh-TW" altLang="en-US" dirty="0"/>
              <a:t>場上選手專注的神情</a:t>
            </a:r>
            <a:endParaRPr lang="en-US" altLang="zh-TW" dirty="0"/>
          </a:p>
          <a:p>
            <a:r>
              <a:rPr lang="zh-TW" altLang="en-US" dirty="0"/>
              <a:t>不辭辛勞的志工們</a:t>
            </a:r>
            <a:endParaRPr lang="en-US" altLang="zh-TW" dirty="0"/>
          </a:p>
          <a:p>
            <a:r>
              <a:rPr lang="zh-TW" altLang="en-US" dirty="0"/>
              <a:t>孩子們的笑容</a:t>
            </a:r>
            <a:endParaRPr lang="en-US" altLang="zh-TW" dirty="0"/>
          </a:p>
          <a:p>
            <a:r>
              <a:rPr lang="zh-TW" altLang="en-US" dirty="0"/>
              <a:t>市場攤販親切招呼人的模樣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E0982649-08CB-4F6D-BCA6-45F574AC5DD5}"/>
              </a:ext>
            </a:extLst>
          </p:cNvPr>
          <p:cNvSpPr txBox="1">
            <a:spLocks/>
          </p:cNvSpPr>
          <p:nvPr/>
        </p:nvSpPr>
        <p:spPr>
          <a:xfrm>
            <a:off x="6096000" y="1815459"/>
            <a:ext cx="47320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可具體、可抽象。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例如：熱心助人也是一種美。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大自然的遼闊、壯觀</a:t>
            </a:r>
            <a:endParaRPr lang="en-US" altLang="zh-TW" dirty="0"/>
          </a:p>
          <a:p>
            <a:r>
              <a:rPr lang="zh-TW" altLang="en-US" dirty="0"/>
              <a:t>善良的心地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991A86D-2885-414C-9D67-9C52923EDB7B}"/>
              </a:ext>
            </a:extLst>
          </p:cNvPr>
          <p:cNvSpPr/>
          <p:nvPr/>
        </p:nvSpPr>
        <p:spPr>
          <a:xfrm>
            <a:off x="6286051" y="4930522"/>
            <a:ext cx="46987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3200" dirty="0"/>
              <a:t>你還有發現有哪些美嗎？</a:t>
            </a:r>
          </a:p>
        </p:txBody>
      </p:sp>
    </p:spTree>
    <p:extLst>
      <p:ext uri="{BB962C8B-B14F-4D97-AF65-F5344CB8AC3E}">
        <p14:creationId xmlns:p14="http://schemas.microsoft.com/office/powerpoint/2010/main" val="421998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AC8C9E-F310-4FB3-8668-6D8201FE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第二步：取材與構思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C8E3A4-55D7-4DCD-A258-E2039E35C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在哪裡發現美的？</a:t>
            </a:r>
            <a:r>
              <a:rPr lang="zh-TW" altLang="en-US" dirty="0">
                <a:solidFill>
                  <a:srgbClr val="FF6600"/>
                </a:solidFill>
              </a:rPr>
              <a:t>體育館、森林、校園</a:t>
            </a:r>
            <a:r>
              <a:rPr lang="en-US" altLang="zh-TW" dirty="0">
                <a:solidFill>
                  <a:srgbClr val="FF6600"/>
                </a:solidFill>
              </a:rPr>
              <a:t>…</a:t>
            </a:r>
          </a:p>
          <a:p>
            <a:r>
              <a:rPr lang="zh-TW" altLang="en-US" dirty="0"/>
              <a:t>描寫美的情景、畫面。</a:t>
            </a:r>
            <a:endParaRPr lang="en-US" altLang="zh-TW" dirty="0"/>
          </a:p>
          <a:p>
            <a:r>
              <a:rPr lang="zh-TW" altLang="en-US" dirty="0"/>
              <a:t>是怎麼發現生活中有美的？</a:t>
            </a:r>
            <a:r>
              <a:rPr lang="zh-TW" altLang="en-US" dirty="0">
                <a:solidFill>
                  <a:srgbClr val="FF6600"/>
                </a:solidFill>
              </a:rPr>
              <a:t>靜下心仔細觀察、偶然發現</a:t>
            </a:r>
            <a:r>
              <a:rPr lang="en-US" altLang="zh-TW" dirty="0">
                <a:solidFill>
                  <a:srgbClr val="FF6600"/>
                </a:solidFill>
              </a:rPr>
              <a:t>…</a:t>
            </a:r>
          </a:p>
          <a:p>
            <a:r>
              <a:rPr lang="zh-TW" altLang="en-US" dirty="0"/>
              <a:t>美在哪裡？</a:t>
            </a:r>
            <a:r>
              <a:rPr lang="zh-TW" altLang="en-US" dirty="0">
                <a:solidFill>
                  <a:srgbClr val="FF6600"/>
                </a:solidFill>
              </a:rPr>
              <a:t>選手專注的神情、綻放的花兒</a:t>
            </a:r>
            <a:r>
              <a:rPr lang="en-US" altLang="zh-TW" dirty="0">
                <a:solidFill>
                  <a:srgbClr val="FF6600"/>
                </a:solidFill>
              </a:rPr>
              <a:t>…</a:t>
            </a:r>
          </a:p>
          <a:p>
            <a:r>
              <a:rPr lang="zh-TW" altLang="en-US" dirty="0"/>
              <a:t>我的感動、體悟。</a:t>
            </a:r>
            <a:r>
              <a:rPr lang="zh-TW" altLang="en-US" dirty="0">
                <a:solidFill>
                  <a:srgbClr val="FF6600"/>
                </a:solidFill>
              </a:rPr>
              <a:t>生活中處處都有美</a:t>
            </a:r>
            <a:r>
              <a:rPr lang="en-US" altLang="zh-TW" dirty="0">
                <a:solidFill>
                  <a:srgbClr val="FF6600"/>
                </a:solidFill>
              </a:rPr>
              <a:t>…</a:t>
            </a:r>
          </a:p>
          <a:p>
            <a:r>
              <a:rPr lang="zh-TW" altLang="en-US" dirty="0"/>
              <a:t>總結。</a:t>
            </a:r>
            <a:r>
              <a:rPr lang="zh-TW" altLang="en-US" dirty="0">
                <a:solidFill>
                  <a:srgbClr val="FF6600"/>
                </a:solidFill>
              </a:rPr>
              <a:t>只要仔細觀察，生活中處處都是美。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77833D0-4373-417B-A7A1-D0FBD5AC0C6C}"/>
              </a:ext>
            </a:extLst>
          </p:cNvPr>
          <p:cNvSpPr txBox="1"/>
          <p:nvPr/>
        </p:nvSpPr>
        <p:spPr>
          <a:xfrm>
            <a:off x="3179427" y="5499855"/>
            <a:ext cx="5637402" cy="6771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2000" dirty="0"/>
              <a:t>5W</a:t>
            </a:r>
            <a:r>
              <a:rPr lang="zh-TW" altLang="en-US" sz="2000" dirty="0"/>
              <a:t>法：</a:t>
            </a:r>
            <a:r>
              <a:rPr lang="en-US" altLang="zh-TW" sz="2000" dirty="0"/>
              <a:t>What</a:t>
            </a:r>
            <a:r>
              <a:rPr lang="zh-TW" altLang="en-US" sz="2000" dirty="0"/>
              <a:t>、</a:t>
            </a:r>
            <a:r>
              <a:rPr lang="en-US" altLang="zh-TW" sz="2000" dirty="0"/>
              <a:t>Who</a:t>
            </a:r>
            <a:r>
              <a:rPr lang="zh-TW" altLang="en-US" sz="2000" dirty="0"/>
              <a:t>、</a:t>
            </a:r>
            <a:r>
              <a:rPr lang="en-US" altLang="zh-TW" sz="2000" dirty="0"/>
              <a:t>Where</a:t>
            </a:r>
            <a:r>
              <a:rPr lang="zh-TW" altLang="en-US" sz="2000" dirty="0"/>
              <a:t>、</a:t>
            </a:r>
            <a:r>
              <a:rPr lang="en-US" altLang="zh-TW" sz="2000" dirty="0"/>
              <a:t>When</a:t>
            </a:r>
            <a:r>
              <a:rPr lang="zh-TW" altLang="en-US" sz="2000" dirty="0"/>
              <a:t>、</a:t>
            </a:r>
            <a:r>
              <a:rPr lang="en-US" altLang="zh-TW" sz="2000" dirty="0" err="1"/>
              <a:t>hoW</a:t>
            </a:r>
            <a:r>
              <a:rPr lang="zh-TW" altLang="en-US" sz="2000" dirty="0"/>
              <a:t>。</a:t>
            </a:r>
            <a:endParaRPr lang="en-US" altLang="zh-TW" sz="2000" dirty="0"/>
          </a:p>
          <a:p>
            <a:r>
              <a:rPr lang="zh-TW" altLang="en-US" dirty="0"/>
              <a:t>                是什麼      誰       在哪裡        何時      如何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722C07-AB60-4B28-AD0F-87B83D5A634B}"/>
              </a:ext>
            </a:extLst>
          </p:cNvPr>
          <p:cNvSpPr txBox="1"/>
          <p:nvPr/>
        </p:nvSpPr>
        <p:spPr>
          <a:xfrm>
            <a:off x="9617279" y="4831680"/>
            <a:ext cx="1736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寫作和思考時超好用的方法！</a:t>
            </a:r>
          </a:p>
        </p:txBody>
      </p:sp>
      <p:cxnSp>
        <p:nvCxnSpPr>
          <p:cNvPr id="7" name="接點: 弧形 6">
            <a:extLst>
              <a:ext uri="{FF2B5EF4-FFF2-40B4-BE49-F238E27FC236}">
                <a16:creationId xmlns:a16="http://schemas.microsoft.com/office/drawing/2014/main" id="{9333EE3B-F51A-449D-8BD5-F3FB09E346C2}"/>
              </a:ext>
            </a:extLst>
          </p:cNvPr>
          <p:cNvCxnSpPr>
            <a:cxnSpLocks/>
          </p:cNvCxnSpPr>
          <p:nvPr/>
        </p:nvCxnSpPr>
        <p:spPr>
          <a:xfrm flipV="1">
            <a:off x="8682606" y="5251508"/>
            <a:ext cx="796954" cy="45300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4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108990-C5D2-465C-A8EC-DDF78190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段落大綱</a:t>
            </a: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CE6F194D-9F40-466C-BA54-D3AE863CA6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76689"/>
              </p:ext>
            </p:extLst>
          </p:nvPr>
        </p:nvGraphicFramePr>
        <p:xfrm>
          <a:off x="3280095" y="1027906"/>
          <a:ext cx="5897461" cy="5674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729">
                  <a:extLst>
                    <a:ext uri="{9D8B030D-6E8A-4147-A177-3AD203B41FA5}">
                      <a16:colId xmlns:a16="http://schemas.microsoft.com/office/drawing/2014/main" val="10532323"/>
                    </a:ext>
                  </a:extLst>
                </a:gridCol>
                <a:gridCol w="1056729">
                  <a:extLst>
                    <a:ext uri="{9D8B030D-6E8A-4147-A177-3AD203B41FA5}">
                      <a16:colId xmlns:a16="http://schemas.microsoft.com/office/drawing/2014/main" val="3033261030"/>
                    </a:ext>
                  </a:extLst>
                </a:gridCol>
                <a:gridCol w="1056729">
                  <a:extLst>
                    <a:ext uri="{9D8B030D-6E8A-4147-A177-3AD203B41FA5}">
                      <a16:colId xmlns:a16="http://schemas.microsoft.com/office/drawing/2014/main" val="3989233147"/>
                    </a:ext>
                  </a:extLst>
                </a:gridCol>
                <a:gridCol w="1056729">
                  <a:extLst>
                    <a:ext uri="{9D8B030D-6E8A-4147-A177-3AD203B41FA5}">
                      <a16:colId xmlns:a16="http://schemas.microsoft.com/office/drawing/2014/main" val="1075206570"/>
                    </a:ext>
                  </a:extLst>
                </a:gridCol>
                <a:gridCol w="1056729">
                  <a:extLst>
                    <a:ext uri="{9D8B030D-6E8A-4147-A177-3AD203B41FA5}">
                      <a16:colId xmlns:a16="http://schemas.microsoft.com/office/drawing/2014/main" val="170664478"/>
                    </a:ext>
                  </a:extLst>
                </a:gridCol>
                <a:gridCol w="613816">
                  <a:extLst>
                    <a:ext uri="{9D8B030D-6E8A-4147-A177-3AD203B41FA5}">
                      <a16:colId xmlns:a16="http://schemas.microsoft.com/office/drawing/2014/main" val="2867702822"/>
                    </a:ext>
                  </a:extLst>
                </a:gridCol>
              </a:tblGrid>
              <a:tr h="109923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第五段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第四段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第三段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第二段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第一段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段落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751519"/>
                  </a:ext>
                </a:extLst>
              </a:tr>
              <a:tr h="2283242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總結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我發現美的情景三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我發現美的情景二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我發現美的情景一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開頭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大綱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354689"/>
                  </a:ext>
                </a:extLst>
              </a:tr>
              <a:tr h="2292360"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生活處處都是美。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大自然的美景。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爸爸寫書法時認真的神情。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體操選手練體操的畫面</a:t>
                      </a:r>
                      <a:r>
                        <a:rPr lang="en-US" altLang="zh-TW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力道的展現</a:t>
                      </a:r>
                      <a:r>
                        <a:rPr lang="en-US" altLang="zh-TW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000" dirty="0">
                          <a:solidFill>
                            <a:srgbClr val="FF339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生活中有許多美好的事物正等著我去發現。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603981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2E9E531B-6807-4EC4-8A74-76E9A87DD41B}"/>
              </a:ext>
            </a:extLst>
          </p:cNvPr>
          <p:cNvSpPr txBox="1"/>
          <p:nvPr/>
        </p:nvSpPr>
        <p:spPr>
          <a:xfrm>
            <a:off x="9382388" y="2422101"/>
            <a:ext cx="2550253" cy="4616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/>
              <a:t>你可以這麼寫！</a:t>
            </a:r>
          </a:p>
        </p:txBody>
      </p:sp>
    </p:spTree>
    <p:extLst>
      <p:ext uri="{BB962C8B-B14F-4D97-AF65-F5344CB8AC3E}">
        <p14:creationId xmlns:p14="http://schemas.microsoft.com/office/powerpoint/2010/main" val="336706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4B9508-5063-4E47-9D6F-154E98829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寫作小技巧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AD526E-061A-40CF-AA30-C5E7AE69D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運用修辭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譬喻、擬人、摹寫、類疊、設問、感嘆、引用</a:t>
            </a:r>
            <a:r>
              <a:rPr lang="en-US" altLang="zh-TW" dirty="0"/>
              <a:t>……</a:t>
            </a:r>
          </a:p>
          <a:p>
            <a:r>
              <a:rPr lang="zh-TW" altLang="en-US" dirty="0"/>
              <a:t>例如：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【</a:t>
            </a:r>
            <a:r>
              <a:rPr lang="zh-TW" altLang="en-US" dirty="0"/>
              <a:t>設問</a:t>
            </a:r>
            <a:r>
              <a:rPr lang="en-US" altLang="zh-TW" dirty="0"/>
              <a:t>】</a:t>
            </a:r>
            <a:r>
              <a:rPr lang="zh-TW" altLang="en-US" dirty="0"/>
              <a:t>有人說「</a:t>
            </a:r>
            <a:r>
              <a:rPr lang="en-US" altLang="zh-TW" dirty="0"/>
              <a:t>…</a:t>
            </a:r>
            <a:r>
              <a:rPr lang="zh-TW" altLang="en-US" dirty="0"/>
              <a:t>」，真的是如此嗎</a:t>
            </a:r>
            <a:r>
              <a:rPr lang="zh-TW" altLang="en-US" dirty="0">
                <a:solidFill>
                  <a:srgbClr val="FF0000"/>
                </a:solidFill>
              </a:rPr>
              <a:t>？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/>
              <a:t>【</a:t>
            </a:r>
            <a:r>
              <a:rPr lang="zh-TW" altLang="en-US" dirty="0"/>
              <a:t>譬喻</a:t>
            </a:r>
            <a:r>
              <a:rPr lang="en-US" altLang="zh-TW" dirty="0"/>
              <a:t>】</a:t>
            </a:r>
            <a:r>
              <a:rPr lang="zh-TW" altLang="en-US" dirty="0"/>
              <a:t>生活就</a:t>
            </a:r>
            <a:r>
              <a:rPr lang="zh-TW" altLang="en-US" dirty="0">
                <a:solidFill>
                  <a:srgbClr val="FF0000"/>
                </a:solidFill>
              </a:rPr>
              <a:t>像</a:t>
            </a:r>
            <a:r>
              <a:rPr lang="zh-TW" altLang="en-US" dirty="0"/>
              <a:t>萬花筒</a:t>
            </a:r>
            <a:r>
              <a:rPr lang="en-US" altLang="zh-TW" dirty="0"/>
              <a:t>……</a:t>
            </a:r>
          </a:p>
          <a:p>
            <a:pPr marL="0" indent="0">
              <a:buNone/>
            </a:pPr>
            <a:r>
              <a:rPr lang="en-US" altLang="zh-TW" dirty="0"/>
              <a:t>【</a:t>
            </a:r>
            <a:r>
              <a:rPr lang="zh-TW" altLang="en-US" dirty="0"/>
              <a:t>感嘆</a:t>
            </a:r>
            <a:r>
              <a:rPr lang="en-US" altLang="zh-TW" dirty="0"/>
              <a:t>】</a:t>
            </a:r>
            <a:r>
              <a:rPr lang="zh-TW" altLang="en-US" dirty="0"/>
              <a:t>這是一片大自然的美景</a:t>
            </a:r>
            <a:r>
              <a:rPr lang="zh-TW" altLang="en-US" dirty="0">
                <a:solidFill>
                  <a:srgbClr val="FF0000"/>
                </a:solidFill>
              </a:rPr>
              <a:t>！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/>
              <a:t>【</a:t>
            </a:r>
            <a:r>
              <a:rPr lang="zh-TW" altLang="en-US" dirty="0"/>
              <a:t>引用</a:t>
            </a:r>
            <a:r>
              <a:rPr lang="en-US" altLang="zh-TW" dirty="0"/>
              <a:t>】</a:t>
            </a:r>
            <a:r>
              <a:rPr lang="zh-TW" altLang="en-US" dirty="0"/>
              <a:t>古人曾說：</a:t>
            </a:r>
            <a:r>
              <a:rPr lang="zh-TW" altLang="en-US" dirty="0">
                <a:solidFill>
                  <a:srgbClr val="FF0000"/>
                </a:solidFill>
              </a:rPr>
              <a:t>「</a:t>
            </a:r>
            <a:r>
              <a:rPr lang="zh-TW" altLang="en-US" dirty="0"/>
              <a:t>好鳥枝頭亦朋友，落花水面皆文章。</a:t>
            </a:r>
            <a:r>
              <a:rPr lang="zh-TW" altLang="en-US" dirty="0">
                <a:solidFill>
                  <a:srgbClr val="FF0000"/>
                </a:solidFill>
              </a:rPr>
              <a:t>」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EB3E70D-41AB-41F0-AB42-5D84BF867487}"/>
              </a:ext>
            </a:extLst>
          </p:cNvPr>
          <p:cNvSpPr txBox="1"/>
          <p:nvPr/>
        </p:nvSpPr>
        <p:spPr>
          <a:xfrm>
            <a:off x="6602135" y="1140903"/>
            <a:ext cx="403510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2400" dirty="0"/>
              <a:t>可以運用上課學過的修辭！</a:t>
            </a:r>
          </a:p>
        </p:txBody>
      </p:sp>
    </p:spTree>
    <p:extLst>
      <p:ext uri="{BB962C8B-B14F-4D97-AF65-F5344CB8AC3E}">
        <p14:creationId xmlns:p14="http://schemas.microsoft.com/office/powerpoint/2010/main" val="58405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A816DE-F37E-4C47-8765-F06E22625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/>
              <a:t>名言佳句參考</a:t>
            </a:r>
          </a:p>
        </p:txBody>
      </p:sp>
      <p:graphicFrame>
        <p:nvGraphicFramePr>
          <p:cNvPr id="5" name="內容版面配置區 2">
            <a:extLst>
              <a:ext uri="{FF2B5EF4-FFF2-40B4-BE49-F238E27FC236}">
                <a16:creationId xmlns:a16="http://schemas.microsoft.com/office/drawing/2014/main" id="{B8983E0E-7926-4ADC-B48E-B51E1D56AF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36562"/>
              </p:ext>
            </p:extLst>
          </p:nvPr>
        </p:nvGraphicFramePr>
        <p:xfrm>
          <a:off x="838200" y="2506662"/>
          <a:ext cx="10515600" cy="379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48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5A7ECB-949D-439C-9ED5-91BAE3C2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佳作欣賞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EE66F4-B8F7-4F25-A948-0CB4119B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生活中的美，無處不在</a:t>
            </a:r>
            <a:r>
              <a:rPr lang="zh-TW" altLang="en-US" dirty="0"/>
              <a:t>。只要我們願意睜開觀察的明眸，願意敞開真善的心靈，細細品嘗玩味，就能驚奇的發現：處處留心皆是美，便能享受到生活中的甘甜。</a:t>
            </a:r>
          </a:p>
          <a:p>
            <a:r>
              <a:rPr lang="zh-TW" altLang="en-US" dirty="0"/>
              <a:t>早晨的第一道晨曦灑落在窗邊，和白雲調成了一杯溫熱的牛奶，暖適柔軟，輕輕喚醒我。我伸伸慵懶貪睡的四肢，讓賴床的生命力緩緩甦醒。媽媽白皙細緻的手向我的臉頰說聲：「早安！」握著媽媽的手，充滿關愛活力的扉頁，我滿足的笑了，</a:t>
            </a:r>
            <a:r>
              <a:rPr lang="zh-TW" altLang="en-US" b="1" dirty="0">
                <a:solidFill>
                  <a:srgbClr val="FF0000"/>
                </a:solidFill>
              </a:rPr>
              <a:t>有愛就是美</a:t>
            </a:r>
            <a:r>
              <a:rPr lang="zh-TW" altLang="en-US" dirty="0"/>
              <a:t>！能結結實實的活著，聽見躍動的心跳，在幸福的晨曦中迎接嶄新的一天，連空氣都美麗了起來。</a:t>
            </a:r>
          </a:p>
        </p:txBody>
      </p:sp>
    </p:spTree>
    <p:extLst>
      <p:ext uri="{BB962C8B-B14F-4D97-AF65-F5344CB8AC3E}">
        <p14:creationId xmlns:p14="http://schemas.microsoft.com/office/powerpoint/2010/main" val="422151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BD6CC9-FC4D-46EF-82DC-462D01E91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B28504-D4F3-466A-BA98-EAE000F6A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輕柔的白雲、蓊鬱的蒼山、湛藍的碧海、嬌麗的百花、初春的百合、酷暑的蟬鳴、深秋的明月、北國的皚雪、地上的文章、案頭的山水，有生命，有愛，就是美！</a:t>
            </a:r>
            <a:r>
              <a:rPr lang="zh-TW" altLang="en-US" b="1" dirty="0">
                <a:solidFill>
                  <a:srgbClr val="FF0000"/>
                </a:solidFill>
              </a:rPr>
              <a:t>生活中不是缺少美，而是缺少發現美的眼睛</a:t>
            </a:r>
            <a:r>
              <a:rPr lang="zh-TW" altLang="en-US" dirty="0"/>
              <a:t>。睜開微笑的眼睛，深情而飽滿的注視，一粒沙子裡就能看見宇宙，一朵花中也能看見天堂。打開心眼，靜觀就能自得，就會發現：生活中，處處都是美。</a:t>
            </a:r>
          </a:p>
        </p:txBody>
      </p:sp>
    </p:spTree>
    <p:extLst>
      <p:ext uri="{BB962C8B-B14F-4D97-AF65-F5344CB8AC3E}">
        <p14:creationId xmlns:p14="http://schemas.microsoft.com/office/powerpoint/2010/main" val="1591808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寬螢幕</PresentationFormat>
  <Paragraphs>70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標楷體</vt:lpstr>
      <vt:lpstr>Arial</vt:lpstr>
      <vt:lpstr>Calibri</vt:lpstr>
      <vt:lpstr>Calibri Light</vt:lpstr>
      <vt:lpstr>Office Theme</vt:lpstr>
      <vt:lpstr>寫作文囉！</vt:lpstr>
      <vt:lpstr>題目：發現生活中的美</vt:lpstr>
      <vt:lpstr>第一步：發現美</vt:lpstr>
      <vt:lpstr>第二步：取材與構思</vt:lpstr>
      <vt:lpstr>段落大綱</vt:lpstr>
      <vt:lpstr>寫作小技巧</vt:lpstr>
      <vt:lpstr>名言佳句參考</vt:lpstr>
      <vt:lpstr>佳作欣賞</vt:lpstr>
      <vt:lpstr>PowerPoint 簡報</vt:lpstr>
      <vt:lpstr>       接下來換你啦！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寫作文囉！</dc:title>
  <dc:creator>宇真 戴</dc:creator>
  <cp:lastModifiedBy>宇真 戴</cp:lastModifiedBy>
  <cp:revision>2</cp:revision>
  <dcterms:created xsi:type="dcterms:W3CDTF">2019-04-18T14:57:05Z</dcterms:created>
  <dcterms:modified xsi:type="dcterms:W3CDTF">2019-04-18T15:01:34Z</dcterms:modified>
</cp:coreProperties>
</file>