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22" r:id="rId3"/>
    <p:sldId id="423" r:id="rId4"/>
    <p:sldId id="424" r:id="rId5"/>
    <p:sldId id="426" r:id="rId6"/>
    <p:sldId id="393" r:id="rId7"/>
    <p:sldId id="425" r:id="rId8"/>
    <p:sldId id="427" r:id="rId9"/>
    <p:sldId id="428" r:id="rId10"/>
    <p:sldId id="429" r:id="rId11"/>
    <p:sldId id="430" r:id="rId12"/>
    <p:sldId id="432" r:id="rId13"/>
    <p:sldId id="439" r:id="rId14"/>
    <p:sldId id="433" r:id="rId15"/>
    <p:sldId id="438" r:id="rId16"/>
    <p:sldId id="440" r:id="rId17"/>
    <p:sldId id="431" r:id="rId18"/>
    <p:sldId id="434" r:id="rId19"/>
    <p:sldId id="435" r:id="rId20"/>
    <p:sldId id="441" r:id="rId21"/>
    <p:sldId id="442" r:id="rId22"/>
    <p:sldId id="436" r:id="rId23"/>
    <p:sldId id="443" r:id="rId24"/>
    <p:sldId id="43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19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11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74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67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73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08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46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61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77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6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714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13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88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000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396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4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34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41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6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74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55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57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205C-2F6E-4281-90BC-1C6BCC445A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53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l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/>
          <a:lstStyle/>
          <a:p>
            <a:r>
              <a:rPr lang="en-US" altLang="zh-TW" dirty="0" smtClean="0"/>
              <a:t>1-1</a:t>
            </a:r>
            <a:br>
              <a:rPr lang="en-US" altLang="zh-TW" dirty="0" smtClean="0"/>
            </a:br>
            <a:r>
              <a:rPr lang="zh-TW" altLang="en-US" dirty="0" smtClean="0"/>
              <a:t>認識公噸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65" y="1772816"/>
            <a:ext cx="8577595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為何需要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公噸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這個單位呢？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79" y="3176202"/>
            <a:ext cx="8186766" cy="1080120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請大家說說看。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6065" y="268845"/>
            <a:ext cx="8229600" cy="1081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dirty="0" smtClean="0">
                <a:ln w="19050">
                  <a:noFill/>
                </a:ln>
                <a:solidFill>
                  <a:srgbClr val="118ADA"/>
                </a:solidFill>
              </a:rPr>
              <a:t>動動腦</a:t>
            </a:r>
            <a:endParaRPr lang="en-US" dirty="0">
              <a:ln w="19050">
                <a:noFill/>
              </a:ln>
              <a:solidFill>
                <a:srgbClr val="118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公噸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的定義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186766" cy="923564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一公噸相當於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3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公噸的換算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是否用定位板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186766" cy="4500594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坦克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愷愷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重４７公噸５００公斤，相當於幾公斤？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5890" name="Picture 2" descr="「坦克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5286412" cy="2731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5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65842" y="2024418"/>
                <a:ext cx="5962342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ea typeface="華康隸書體W5" pitchFamily="65" charset="-120"/>
                  </a:rPr>
                  <a:t>(1)</a:t>
                </a:r>
                <a:r>
                  <a:rPr lang="zh-TW" altLang="en-US" b="1" dirty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2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噸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斤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2" y="2024418"/>
                <a:ext cx="5962342" cy="676704"/>
              </a:xfrm>
              <a:prstGeom prst="rect">
                <a:avLst/>
              </a:prstGeom>
              <a:blipFill rotWithShape="0">
                <a:blip r:embed="rId3"/>
                <a:stretch>
                  <a:fillRect l="-818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65842" y="3149161"/>
                <a:ext cx="6106358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(2)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5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公噸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46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斤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2" y="3149161"/>
                <a:ext cx="6106358" cy="676704"/>
              </a:xfrm>
              <a:prstGeom prst="rect">
                <a:avLst/>
              </a:prstGeom>
              <a:blipFill rotWithShape="0">
                <a:blip r:embed="rId4"/>
                <a:stretch>
                  <a:fillRect l="-799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51520" y="4293096"/>
                <a:ext cx="6106358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(3)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18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公噸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600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斤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6106358" cy="676704"/>
              </a:xfrm>
              <a:prstGeom prst="rect">
                <a:avLst/>
              </a:prstGeom>
              <a:blipFill rotWithShape="0">
                <a:blip r:embed="rId5"/>
                <a:stretch>
                  <a:fillRect l="-599" t="-9910" b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7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公噸的換算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186766" cy="4500594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獨角獸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彥彥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重１１７５公斤，相當於幾公噸？請以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來表示。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再用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7938" name="Picture 2" descr="「獨角獸」的圖片搜尋結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3573016"/>
            <a:ext cx="3500422" cy="2625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48946" y="2204864"/>
                <a:ext cx="7131365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ea typeface="華康隸書體W5" pitchFamily="65" charset="-120"/>
                  </a:rPr>
                  <a:t>(1)</a:t>
                </a:r>
                <a:r>
                  <a:rPr lang="zh-TW" altLang="en-US" b="1" dirty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157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num>
                      <m:den>
                        <m: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公噸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6" y="2204864"/>
                <a:ext cx="7131365" cy="676704"/>
              </a:xfrm>
              <a:prstGeom prst="rect">
                <a:avLst/>
              </a:prstGeom>
              <a:blipFill rotWithShape="0">
                <a:blip r:embed="rId3"/>
                <a:stretch>
                  <a:fillRect l="-598" t="-2703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51520" y="3356992"/>
                <a:ext cx="7632848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(2)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60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</m:num>
                      <m:den>
                        <m: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公噸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6992"/>
                <a:ext cx="7632848" cy="676704"/>
              </a:xfrm>
              <a:prstGeom prst="rect">
                <a:avLst/>
              </a:prstGeom>
              <a:blipFill rotWithShape="0">
                <a:blip r:embed="rId4"/>
                <a:stretch>
                  <a:fillRect l="-479" t="-2703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752"/>
            <a:ext cx="8186766" cy="81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先以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再用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51520" y="4409727"/>
                <a:ext cx="7416824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(3)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9025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f>
                      <m:fPr>
                        <m:ctrlP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</m:num>
                      <m:den>
                        <m: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公噸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09727"/>
                <a:ext cx="7416824" cy="676704"/>
              </a:xfrm>
              <a:prstGeom prst="rect">
                <a:avLst/>
              </a:prstGeom>
              <a:blipFill rotWithShape="0">
                <a:blip r:embed="rId5"/>
                <a:stretch>
                  <a:fillRect l="-247" b="-12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51520" y="5488600"/>
                <a:ext cx="7416824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(4)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7002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f>
                      <m:fPr>
                        <m:ctrlP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</m:num>
                      <m:den>
                        <m:r>
                          <a:rPr lang="en-US" altLang="zh-TW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公噸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8600"/>
                <a:ext cx="7416824" cy="676704"/>
              </a:xfrm>
              <a:prstGeom prst="rect">
                <a:avLst/>
              </a:prstGeom>
              <a:blipFill rotWithShape="0">
                <a:blip r:embed="rId6"/>
                <a:stretch>
                  <a:fillRect l="-247" b="-12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5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build="p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51520" y="2343578"/>
                <a:ext cx="5962342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ea typeface="華康隸書體W5" pitchFamily="65" charset="-120"/>
                  </a:rPr>
                  <a:t>(1)</a:t>
                </a:r>
                <a:r>
                  <a:rPr lang="zh-TW" altLang="en-US" b="1" dirty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𝟖𝟒𝟎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43578"/>
                <a:ext cx="5962342" cy="676704"/>
              </a:xfrm>
              <a:prstGeom prst="rect">
                <a:avLst/>
              </a:prstGeom>
              <a:blipFill rotWithShape="0">
                <a:blip r:embed="rId3"/>
                <a:stretch>
                  <a:fillRect l="-716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96752"/>
            <a:ext cx="8186766" cy="81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51520" y="3501008"/>
                <a:ext cx="5962342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(2)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5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9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6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𝟎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5962342" cy="676704"/>
              </a:xfrm>
              <a:prstGeom prst="rect">
                <a:avLst/>
              </a:prstGeom>
              <a:blipFill rotWithShape="0">
                <a:blip r:embed="rId4"/>
                <a:stretch>
                  <a:fillRect l="-716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51520" y="4552496"/>
                <a:ext cx="5962342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(3)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3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𝟎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52496"/>
                <a:ext cx="5962342" cy="676704"/>
              </a:xfrm>
              <a:prstGeom prst="rect">
                <a:avLst/>
              </a:prstGeom>
              <a:blipFill rotWithShape="0">
                <a:blip r:embed="rId5"/>
                <a:stretch>
                  <a:fillRect l="-716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51520" y="5776632"/>
                <a:ext cx="5962342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(4)</a:t>
                </a: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5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噸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76632"/>
                <a:ext cx="5962342" cy="676704"/>
              </a:xfrm>
              <a:prstGeom prst="rect">
                <a:avLst/>
              </a:prstGeom>
              <a:blipFill rotWithShape="0">
                <a:blip r:embed="rId6"/>
                <a:stretch>
                  <a:fillRect l="-716" t="-9009" b="-18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4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公噸的計算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是否用定位板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686800" cy="3731876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獵豹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瑞瑞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體重７０公斤，相當於幾公噸？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0.07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公噸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0.7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公噸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7000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公噸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70000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公噸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2818" name="Picture 2" descr="「獵豹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3952866" cy="2314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5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81122"/>
            <a:ext cx="8753574" cy="1928048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大象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文文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重１１４８５公斤，黑熊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所長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重０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２５公噸？請問兩者的重量合計多少？相差多少？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6914" name="Picture 2" descr="「黑熊」的圖片搜尋結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2014">
            <a:off x="6494874" y="3398196"/>
            <a:ext cx="2154064" cy="2859705"/>
          </a:xfrm>
          <a:prstGeom prst="rect">
            <a:avLst/>
          </a:prstGeom>
          <a:noFill/>
        </p:spPr>
      </p:pic>
      <p:pic>
        <p:nvPicPr>
          <p:cNvPr id="166916" name="Picture 4" descr="熊本熊官方臉書粉專分享，描述了八仙塵爆、台南大地震以及熊本地震台日互助的情景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6248400" cy="21526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40960" cy="1368152"/>
          </a:xfrm>
        </p:spPr>
        <p:txBody>
          <a:bodyPr>
            <a:normAutofit/>
          </a:bodyPr>
          <a:lstStyle/>
          <a:p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好開心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農場養了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頭乳牛，平均每頭乳牛重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270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公斤，請問乳牛共重多少公噸？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3392" y="640876"/>
            <a:ext cx="5853336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什麼是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度量衡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64" y="2420888"/>
            <a:ext cx="8229600" cy="3589436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度量衡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是傳統上對計量長度、容量、重量單位的統稱。</a:t>
            </a:r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代表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長度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代表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容量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衡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則代表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重量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現代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對度量衡的廣泛定義為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任何表示物理量（如溫度、時間）的單位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4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5413" name="Picture 5" descr="「度量衡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76672"/>
            <a:ext cx="2293545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8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640960" cy="2016224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高級精美巴士，一輛重１８２５０公斤。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好呆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遊覽車公司一口氣訂了４０輛，請問車輛總重多少公噸？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8962" name="Picture 2" descr="「三層巴士」的圖片搜尋結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07766" flipH="1">
            <a:off x="263245" y="3697806"/>
            <a:ext cx="2262659" cy="286097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8892480" cy="136815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母灰鯨重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公噸，小灰鯨重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公噸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公斤，請問母灰鯨的重量是小灰鯨的多少倍？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186766" cy="1584176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鯨鯊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想飛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重１８公噸，是河馬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叡叡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的８倍。請問河馬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叡叡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有多重？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9986" name="Picture 2" descr="「鯨鯊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857652" cy="271389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186766" cy="187220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一輛大貨車可載重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公噸，一隻乳牛的重量是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請問要運送農場裡的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隻乳牛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需要幾輛大貨車才能載完？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回顧時刻</a:t>
            </a:r>
            <a:endParaRPr lang="zh-TW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186766" cy="106758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507" y="1772816"/>
            <a:ext cx="8229600" cy="4968552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你知道這間實驗室在做些甚麼嗎？</a:t>
            </a:r>
            <a:endParaRPr lang="en-US" altLang="zh-TW" sz="4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/>
              </a:rPr>
              <a:t>點我</a:t>
            </a:r>
            <a:endParaRPr lang="zh-TW" altLang="zh-TW" sz="4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8722" name="Picture 2" descr="國家度量衡標準實驗室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133" y="476672"/>
            <a:ext cx="5929354" cy="910781"/>
          </a:xfrm>
          <a:prstGeom prst="rect">
            <a:avLst/>
          </a:prstGeom>
          <a:noFill/>
        </p:spPr>
      </p:pic>
      <p:pic>
        <p:nvPicPr>
          <p:cNvPr id="158724" name="Picture 4" descr="「國家度量衡標準實驗室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2955470"/>
            <a:ext cx="5356272" cy="34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0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公斤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的由來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217" y="1618118"/>
            <a:ext cx="5329246" cy="5238766"/>
          </a:xfrm>
        </p:spPr>
        <p:txBody>
          <a:bodyPr/>
          <a:lstStyle/>
          <a:p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1889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年國際度量衡大會規定：一公斤等於國際公認原器之質量。該原器由圓柱體的鉑銥合金製成，保存於巴黎國際度量衡局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是唯一由人工製品所定義的基本單位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9746" name="Picture 2" descr="「鉑銥合金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631" y="2272956"/>
            <a:ext cx="3156369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9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79512" y="2680288"/>
                <a:ext cx="4272314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80288"/>
                <a:ext cx="4272314" cy="676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9626"/>
            <a:ext cx="8229600" cy="1081660"/>
          </a:xfrm>
        </p:spPr>
        <p:txBody>
          <a:bodyPr/>
          <a:lstStyle/>
          <a:p>
            <a:r>
              <a:rPr lang="zh-TW" altLang="en-US" dirty="0" smtClean="0">
                <a:ln w="19050">
                  <a:noFill/>
                </a:ln>
                <a:solidFill>
                  <a:srgbClr val="0000FF"/>
                </a:solidFill>
              </a:rPr>
              <a:t>複習一下</a:t>
            </a:r>
            <a:endParaRPr lang="en-US" dirty="0">
              <a:ln w="19050">
                <a:noFill/>
              </a:ln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932040" y="2596375"/>
                <a:ext cx="4104456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公克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596375"/>
                <a:ext cx="4104456" cy="6767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03354" y="3760408"/>
                <a:ext cx="4536504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1.8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4" y="3760408"/>
                <a:ext cx="4536504" cy="6767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03354" y="4840528"/>
                <a:ext cx="504056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0.95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4" y="4840528"/>
                <a:ext cx="5040560" cy="676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004048" y="3731776"/>
                <a:ext cx="4104456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650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公克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31776"/>
                <a:ext cx="4104456" cy="676704"/>
              </a:xfrm>
              <a:prstGeom prst="rect">
                <a:avLst/>
              </a:prstGeom>
              <a:blipFill rotWithShape="0">
                <a:blip r:embed="rId7"/>
                <a:stretch>
                  <a:fillRect t="-45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004048" y="4768520"/>
                <a:ext cx="4104456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46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公克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68520"/>
                <a:ext cx="4104456" cy="6767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77594" y="1786598"/>
                <a:ext cx="719075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1030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公克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4" y="1786598"/>
                <a:ext cx="7190750" cy="676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9626"/>
            <a:ext cx="8229600" cy="1081660"/>
          </a:xfrm>
        </p:spPr>
        <p:txBody>
          <a:bodyPr/>
          <a:lstStyle/>
          <a:p>
            <a:r>
              <a:rPr lang="zh-TW" altLang="en-US" dirty="0" smtClean="0">
                <a:ln w="19050">
                  <a:noFill/>
                </a:ln>
                <a:solidFill>
                  <a:srgbClr val="0000FF"/>
                </a:solidFill>
              </a:rPr>
              <a:t>複習一下</a:t>
            </a:r>
            <a:endParaRPr lang="en-US" dirty="0">
              <a:ln w="19050">
                <a:noFill/>
              </a:ln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339752" y="2564904"/>
                <a:ext cx="396044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564904"/>
                <a:ext cx="3960440" cy="6767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539552" y="4134230"/>
                <a:ext cx="719075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4009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華康隸書體W5" pitchFamily="65" charset="-120"/>
                      </a:rPr>
                      <m:t>公克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34230"/>
                <a:ext cx="7190750" cy="6767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401710" y="4912536"/>
                <a:ext cx="396044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公斤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10" y="4912536"/>
                <a:ext cx="3960440" cy="676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79512" y="1786598"/>
                <a:ext cx="5462558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公斤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公克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華康隸書體W5" pitchFamily="65" charset="-120"/>
                        </a:rPr>
                        <m:t>公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華康隸書體W5" pitchFamily="65" charset="-120"/>
                        </a:rPr>
                        <m:t>斤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86598"/>
                <a:ext cx="5462558" cy="676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9626"/>
            <a:ext cx="8229600" cy="1081660"/>
          </a:xfrm>
        </p:spPr>
        <p:txBody>
          <a:bodyPr/>
          <a:lstStyle/>
          <a:p>
            <a:r>
              <a:rPr lang="zh-TW" altLang="en-US" dirty="0" smtClean="0">
                <a:ln w="19050">
                  <a:noFill/>
                </a:ln>
                <a:solidFill>
                  <a:srgbClr val="0000FF"/>
                </a:solidFill>
              </a:rPr>
              <a:t>複習一下</a:t>
            </a:r>
            <a:endParaRPr lang="en-US" dirty="0">
              <a:ln w="19050">
                <a:noFill/>
              </a:ln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843808" y="2564904"/>
                <a:ext cx="396044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564904"/>
                <a:ext cx="3960440" cy="6767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51520" y="4077072"/>
                <a:ext cx="5462558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公斤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公克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華康隸書體W5" pitchFamily="65" charset="-120"/>
                        </a:rPr>
                        <m:t>公</m:t>
                      </m:r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華康隸書體W5" pitchFamily="65" charset="-120"/>
                        </a:rPr>
                        <m:t>斤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5462558" cy="6767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987824" y="4855378"/>
                <a:ext cx="3960440" cy="676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b="1" dirty="0" smtClean="0">
                    <a:solidFill>
                      <a:schemeClr val="tx1"/>
                    </a:solidFill>
                    <a:ea typeface="華康隸書體W5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公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克 </m:t>
                    </m:r>
                  </m:oMath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855378"/>
                <a:ext cx="3960440" cy="676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常見動物的重量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473" y="1556792"/>
            <a:ext cx="8186766" cy="521497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鬼鼠　→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0.6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貓　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3.5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獼猴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人類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黑熊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犀牛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大象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抹香鯨→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25000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0770" name="Picture 2" descr="「抹香鯨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556924"/>
            <a:ext cx="362016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1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常見交通工具的重量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186766" cy="4441126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計程車　→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1200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公車　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18000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坦克車　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50000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波音飛機→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225700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麗星郵輪→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51309000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超級油輪→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509000000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公斤</a:t>
            </a:r>
            <a:endParaRPr lang="zh-TW" altLang="zh-TW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1794" name="Picture 2" descr="Hellespont Alhambra-223713 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028" y="2348880"/>
            <a:ext cx="2500310" cy="202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4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686</Words>
  <Application>Microsoft Office PowerPoint</Application>
  <PresentationFormat>如螢幕大小 (4:3)</PresentationFormat>
  <Paragraphs>109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華康隸書體W5</vt:lpstr>
      <vt:lpstr>微軟正黑體</vt:lpstr>
      <vt:lpstr>新細明體</vt:lpstr>
      <vt:lpstr>標楷體</vt:lpstr>
      <vt:lpstr>Arial</vt:lpstr>
      <vt:lpstr>Calibri</vt:lpstr>
      <vt:lpstr>Cambria Math</vt:lpstr>
      <vt:lpstr>Microsoft New Tai Lue</vt:lpstr>
      <vt:lpstr>Wingdings</vt:lpstr>
      <vt:lpstr>Engineering-PowerPoint-Template</vt:lpstr>
      <vt:lpstr>1-1 認識公噸</vt:lpstr>
      <vt:lpstr>什麼是度量衡？</vt:lpstr>
      <vt:lpstr>PowerPoint 簡報</vt:lpstr>
      <vt:lpstr>公斤的由來</vt:lpstr>
      <vt:lpstr>複習一下</vt:lpstr>
      <vt:lpstr>複習一下</vt:lpstr>
      <vt:lpstr>複習一下</vt:lpstr>
      <vt:lpstr>常見動物的重量</vt:lpstr>
      <vt:lpstr>常見交通工具的重量</vt:lpstr>
      <vt:lpstr>◎為何需要公噸這個單位呢？</vt:lpstr>
      <vt:lpstr>公噸的定義</vt:lpstr>
      <vt:lpstr>公噸的換算(是否用定位板)</vt:lpstr>
      <vt:lpstr>Try Try See</vt:lpstr>
      <vt:lpstr>公噸的換算</vt:lpstr>
      <vt:lpstr>Try Try See</vt:lpstr>
      <vt:lpstr>Try Try See</vt:lpstr>
      <vt:lpstr>公噸的計算(是否用定位板)</vt:lpstr>
      <vt:lpstr>Try Try See</vt:lpstr>
      <vt:lpstr>Try Try See</vt:lpstr>
      <vt:lpstr>Try Try See</vt:lpstr>
      <vt:lpstr>Try Try See</vt:lpstr>
      <vt:lpstr>Try Try See</vt:lpstr>
      <vt:lpstr>Try Try See</vt:lpstr>
      <vt:lpstr>回顧時刻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231</cp:revision>
  <dcterms:created xsi:type="dcterms:W3CDTF">2015-02-23T02:08:32Z</dcterms:created>
  <dcterms:modified xsi:type="dcterms:W3CDTF">2017-02-16T00:45:23Z</dcterms:modified>
</cp:coreProperties>
</file>