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  <p:sldMasterId id="2147483660" r:id="rId6"/>
    <p:sldMasterId id="2147483661" r:id="rId7"/>
    <p:sldMasterId id="2147483662" r:id="rId8"/>
    <p:sldMasterId id="2147483663" r:id="rId9"/>
    <p:sldMasterId id="2147483664" r:id="rId10"/>
    <p:sldMasterId id="2147483665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</p:sldIdLst>
  <p:sldSz cy="6858000" cx="9144000"/>
  <p:notesSz cx="6735750" cy="98663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60076C9-A3B1-41B8-8008-1B11D9B6A493}">
  <a:tblStyle styleId="{360076C9-A3B1-41B8-8008-1B11D9B6A49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8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19.xml"/><Relationship Id="rId30" Type="http://schemas.openxmlformats.org/officeDocument/2006/relationships/slide" Target="slides/slide18.xml"/><Relationship Id="rId11" Type="http://schemas.openxmlformats.org/officeDocument/2006/relationships/slideMaster" Target="slideMasters/slideMaster7.xml"/><Relationship Id="rId33" Type="http://schemas.openxmlformats.org/officeDocument/2006/relationships/slide" Target="slides/slide21.xml"/><Relationship Id="rId10" Type="http://schemas.openxmlformats.org/officeDocument/2006/relationships/slideMaster" Target="slideMasters/slideMaster6.xml"/><Relationship Id="rId32" Type="http://schemas.openxmlformats.org/officeDocument/2006/relationships/slide" Target="slides/slide20.xml"/><Relationship Id="rId13" Type="http://schemas.openxmlformats.org/officeDocument/2006/relationships/slide" Target="slides/slide1.xml"/><Relationship Id="rId35" Type="http://schemas.openxmlformats.org/officeDocument/2006/relationships/slide" Target="slides/slide23.xml"/><Relationship Id="rId12" Type="http://schemas.openxmlformats.org/officeDocument/2006/relationships/notesMaster" Target="notesMasters/notesMaster1.xml"/><Relationship Id="rId34" Type="http://schemas.openxmlformats.org/officeDocument/2006/relationships/slide" Target="slides/slide22.xml"/><Relationship Id="rId15" Type="http://schemas.openxmlformats.org/officeDocument/2006/relationships/slide" Target="slides/slide3.xml"/><Relationship Id="rId37" Type="http://schemas.openxmlformats.org/officeDocument/2006/relationships/slide" Target="slides/slide25.xml"/><Relationship Id="rId14" Type="http://schemas.openxmlformats.org/officeDocument/2006/relationships/slide" Target="slides/slide2.xml"/><Relationship Id="rId36" Type="http://schemas.openxmlformats.org/officeDocument/2006/relationships/slide" Target="slides/slide24.xml"/><Relationship Id="rId17" Type="http://schemas.openxmlformats.org/officeDocument/2006/relationships/slide" Target="slides/slide5.xml"/><Relationship Id="rId39" Type="http://schemas.openxmlformats.org/officeDocument/2006/relationships/slide" Target="slides/slide27.xml"/><Relationship Id="rId16" Type="http://schemas.openxmlformats.org/officeDocument/2006/relationships/slide" Target="slides/slide4.xml"/><Relationship Id="rId38" Type="http://schemas.openxmlformats.org/officeDocument/2006/relationships/slide" Target="slides/slide26.xml"/><Relationship Id="rId19" Type="http://schemas.openxmlformats.org/officeDocument/2006/relationships/slide" Target="slides/slide7.xml"/><Relationship Id="rId18" Type="http://schemas.openxmlformats.org/officeDocument/2006/relationships/slide" Target="slides/slide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193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14762" y="0"/>
            <a:ext cx="29193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01700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371012"/>
            <a:ext cx="29193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14762" y="9371012"/>
            <a:ext cx="29193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/>
          <p:nvPr>
            <p:ph idx="2" type="sldImg"/>
          </p:nvPr>
        </p:nvSpPr>
        <p:spPr>
          <a:xfrm>
            <a:off x="901700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39" name="Google Shape;139;p1:notes"/>
          <p:cNvSpPr txBox="1"/>
          <p:nvPr>
            <p:ph idx="1" type="body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:notes"/>
          <p:cNvSpPr txBox="1"/>
          <p:nvPr/>
        </p:nvSpPr>
        <p:spPr>
          <a:xfrm>
            <a:off x="3814762" y="9371012"/>
            <a:ext cx="29193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/>
          <p:nvPr>
            <p:ph idx="1" type="body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0:notes"/>
          <p:cNvSpPr/>
          <p:nvPr>
            <p:ph idx="2" type="sldImg"/>
          </p:nvPr>
        </p:nvSpPr>
        <p:spPr>
          <a:xfrm>
            <a:off x="901700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 txBox="1"/>
          <p:nvPr>
            <p:ph idx="1" type="body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1:notes"/>
          <p:cNvSpPr/>
          <p:nvPr>
            <p:ph idx="2" type="sldImg"/>
          </p:nvPr>
        </p:nvSpPr>
        <p:spPr>
          <a:xfrm>
            <a:off x="901700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/>
          <p:nvPr>
            <p:ph idx="1" type="body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2:notes"/>
          <p:cNvSpPr/>
          <p:nvPr>
            <p:ph idx="2" type="sldImg"/>
          </p:nvPr>
        </p:nvSpPr>
        <p:spPr>
          <a:xfrm>
            <a:off x="901700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:notes"/>
          <p:cNvSpPr txBox="1"/>
          <p:nvPr>
            <p:ph idx="1" type="body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3:notes"/>
          <p:cNvSpPr/>
          <p:nvPr>
            <p:ph idx="2" type="sldImg"/>
          </p:nvPr>
        </p:nvSpPr>
        <p:spPr>
          <a:xfrm>
            <a:off x="901700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:notes"/>
          <p:cNvSpPr txBox="1"/>
          <p:nvPr>
            <p:ph idx="1" type="body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4:notes"/>
          <p:cNvSpPr/>
          <p:nvPr>
            <p:ph idx="2" type="sldImg"/>
          </p:nvPr>
        </p:nvSpPr>
        <p:spPr>
          <a:xfrm>
            <a:off x="901700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5:notes"/>
          <p:cNvSpPr txBox="1"/>
          <p:nvPr>
            <p:ph idx="1" type="body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5:notes"/>
          <p:cNvSpPr/>
          <p:nvPr>
            <p:ph idx="2" type="sldImg"/>
          </p:nvPr>
        </p:nvSpPr>
        <p:spPr>
          <a:xfrm>
            <a:off x="901700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:notes"/>
          <p:cNvSpPr txBox="1"/>
          <p:nvPr>
            <p:ph idx="1" type="body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6:notes"/>
          <p:cNvSpPr/>
          <p:nvPr>
            <p:ph idx="2" type="sldImg"/>
          </p:nvPr>
        </p:nvSpPr>
        <p:spPr>
          <a:xfrm>
            <a:off x="901700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7:notes"/>
          <p:cNvSpPr txBox="1"/>
          <p:nvPr>
            <p:ph idx="1" type="body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7:notes"/>
          <p:cNvSpPr/>
          <p:nvPr>
            <p:ph idx="2" type="sldImg"/>
          </p:nvPr>
        </p:nvSpPr>
        <p:spPr>
          <a:xfrm>
            <a:off x="901700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:notes"/>
          <p:cNvSpPr txBox="1"/>
          <p:nvPr>
            <p:ph idx="1" type="body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8:notes"/>
          <p:cNvSpPr/>
          <p:nvPr>
            <p:ph idx="2" type="sldImg"/>
          </p:nvPr>
        </p:nvSpPr>
        <p:spPr>
          <a:xfrm>
            <a:off x="901700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9:notes"/>
          <p:cNvSpPr txBox="1"/>
          <p:nvPr>
            <p:ph idx="1" type="body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9:notes"/>
          <p:cNvSpPr/>
          <p:nvPr>
            <p:ph idx="2" type="sldImg"/>
          </p:nvPr>
        </p:nvSpPr>
        <p:spPr>
          <a:xfrm>
            <a:off x="901700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/>
          <p:nvPr>
            <p:ph idx="1" type="body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:notes"/>
          <p:cNvSpPr/>
          <p:nvPr>
            <p:ph idx="2" type="sldImg"/>
          </p:nvPr>
        </p:nvSpPr>
        <p:spPr>
          <a:xfrm>
            <a:off x="901700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0:notes"/>
          <p:cNvSpPr txBox="1"/>
          <p:nvPr>
            <p:ph idx="1" type="body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0:notes"/>
          <p:cNvSpPr/>
          <p:nvPr>
            <p:ph idx="2" type="sldImg"/>
          </p:nvPr>
        </p:nvSpPr>
        <p:spPr>
          <a:xfrm>
            <a:off x="901700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1:notes"/>
          <p:cNvSpPr txBox="1"/>
          <p:nvPr>
            <p:ph idx="1" type="body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1:notes"/>
          <p:cNvSpPr/>
          <p:nvPr>
            <p:ph idx="2" type="sldImg"/>
          </p:nvPr>
        </p:nvSpPr>
        <p:spPr>
          <a:xfrm>
            <a:off x="901700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2:notes"/>
          <p:cNvSpPr txBox="1"/>
          <p:nvPr>
            <p:ph idx="1" type="body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2:notes"/>
          <p:cNvSpPr/>
          <p:nvPr>
            <p:ph idx="2" type="sldImg"/>
          </p:nvPr>
        </p:nvSpPr>
        <p:spPr>
          <a:xfrm>
            <a:off x="901700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3:notes"/>
          <p:cNvSpPr txBox="1"/>
          <p:nvPr>
            <p:ph idx="1" type="body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3:notes"/>
          <p:cNvSpPr/>
          <p:nvPr>
            <p:ph idx="2" type="sldImg"/>
          </p:nvPr>
        </p:nvSpPr>
        <p:spPr>
          <a:xfrm>
            <a:off x="901700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4:notes"/>
          <p:cNvSpPr txBox="1"/>
          <p:nvPr>
            <p:ph idx="1" type="body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4:notes"/>
          <p:cNvSpPr/>
          <p:nvPr>
            <p:ph idx="2" type="sldImg"/>
          </p:nvPr>
        </p:nvSpPr>
        <p:spPr>
          <a:xfrm>
            <a:off x="901700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:notes"/>
          <p:cNvSpPr txBox="1"/>
          <p:nvPr>
            <p:ph idx="1" type="body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5:notes"/>
          <p:cNvSpPr/>
          <p:nvPr>
            <p:ph idx="2" type="sldImg"/>
          </p:nvPr>
        </p:nvSpPr>
        <p:spPr>
          <a:xfrm>
            <a:off x="901700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6:notes"/>
          <p:cNvSpPr txBox="1"/>
          <p:nvPr>
            <p:ph idx="1" type="body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6:notes"/>
          <p:cNvSpPr/>
          <p:nvPr>
            <p:ph idx="2" type="sldImg"/>
          </p:nvPr>
        </p:nvSpPr>
        <p:spPr>
          <a:xfrm>
            <a:off x="901700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7:notes"/>
          <p:cNvSpPr txBox="1"/>
          <p:nvPr>
            <p:ph idx="1" type="body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7:notes"/>
          <p:cNvSpPr/>
          <p:nvPr>
            <p:ph idx="2" type="sldImg"/>
          </p:nvPr>
        </p:nvSpPr>
        <p:spPr>
          <a:xfrm>
            <a:off x="901700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8:notes"/>
          <p:cNvSpPr txBox="1"/>
          <p:nvPr>
            <p:ph idx="1" type="body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8:notes"/>
          <p:cNvSpPr/>
          <p:nvPr>
            <p:ph idx="2" type="sldImg"/>
          </p:nvPr>
        </p:nvSpPr>
        <p:spPr>
          <a:xfrm>
            <a:off x="901700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9:notes"/>
          <p:cNvSpPr txBox="1"/>
          <p:nvPr>
            <p:ph idx="1" type="body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9:notes"/>
          <p:cNvSpPr/>
          <p:nvPr>
            <p:ph idx="2" type="sldImg"/>
          </p:nvPr>
        </p:nvSpPr>
        <p:spPr>
          <a:xfrm>
            <a:off x="901700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 txBox="1"/>
          <p:nvPr>
            <p:ph idx="1" type="body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3:notes"/>
          <p:cNvSpPr/>
          <p:nvPr>
            <p:ph idx="2" type="sldImg"/>
          </p:nvPr>
        </p:nvSpPr>
        <p:spPr>
          <a:xfrm>
            <a:off x="901700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/>
          <p:nvPr>
            <p:ph idx="1" type="body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4:notes"/>
          <p:cNvSpPr/>
          <p:nvPr>
            <p:ph idx="2" type="sldImg"/>
          </p:nvPr>
        </p:nvSpPr>
        <p:spPr>
          <a:xfrm>
            <a:off x="901700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/>
          <p:nvPr>
            <p:ph idx="1" type="body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5:notes"/>
          <p:cNvSpPr/>
          <p:nvPr>
            <p:ph idx="2" type="sldImg"/>
          </p:nvPr>
        </p:nvSpPr>
        <p:spPr>
          <a:xfrm>
            <a:off x="901700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/>
          <p:nvPr>
            <p:ph idx="1" type="body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6:notes"/>
          <p:cNvSpPr/>
          <p:nvPr>
            <p:ph idx="2" type="sldImg"/>
          </p:nvPr>
        </p:nvSpPr>
        <p:spPr>
          <a:xfrm>
            <a:off x="901700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/>
          <p:nvPr>
            <p:ph idx="1" type="body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7:notes"/>
          <p:cNvSpPr/>
          <p:nvPr>
            <p:ph idx="2" type="sldImg"/>
          </p:nvPr>
        </p:nvSpPr>
        <p:spPr>
          <a:xfrm>
            <a:off x="901700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/>
          <p:nvPr>
            <p:ph idx="1" type="body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8:notes"/>
          <p:cNvSpPr/>
          <p:nvPr>
            <p:ph idx="2" type="sldImg"/>
          </p:nvPr>
        </p:nvSpPr>
        <p:spPr>
          <a:xfrm>
            <a:off x="901700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/>
          <p:nvPr>
            <p:ph idx="1" type="body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9:notes"/>
          <p:cNvSpPr/>
          <p:nvPr>
            <p:ph idx="2" type="sldImg"/>
          </p:nvPr>
        </p:nvSpPr>
        <p:spPr>
          <a:xfrm>
            <a:off x="901700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投影片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/>
          <p:nvPr>
            <p:ph type="ctrTitle"/>
          </p:nvPr>
        </p:nvSpPr>
        <p:spPr>
          <a:xfrm>
            <a:off x="822960" y="758952"/>
            <a:ext cx="7543800" cy="356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0">
                <a:solidFill>
                  <a:srgbClr val="262626"/>
                </a:solidFill>
              </a:defRPr>
            </a:lvl1pPr>
            <a:lvl2pPr lvl="1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" name="Google Shape;21;p2"/>
          <p:cNvSpPr txBox="1"/>
          <p:nvPr>
            <p:ph idx="10" type="dt"/>
          </p:nvPr>
        </p:nvSpPr>
        <p:spPr>
          <a:xfrm>
            <a:off x="822325" y="6459537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2765425" y="6459537"/>
            <a:ext cx="3616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7424737" y="6459537"/>
            <a:ext cx="98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標題的圖片" showMasterSp="0" type="picTx">
  <p:cSld name="PICTURE_WITH_CAPTION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type="title"/>
          </p:nvPr>
        </p:nvSpPr>
        <p:spPr>
          <a:xfrm>
            <a:off x="822960" y="5074920"/>
            <a:ext cx="75894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/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3600">
                <a:solidFill>
                  <a:srgbClr val="FFFFFF"/>
                </a:solidFill>
              </a:defRPr>
            </a:lvl1pPr>
            <a:lvl2pPr lvl="1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6"/>
          <p:cNvSpPr/>
          <p:nvPr>
            <p:ph idx="2" type="pic"/>
          </p:nvPr>
        </p:nvSpPr>
        <p:spPr>
          <a:xfrm>
            <a:off x="12" y="0"/>
            <a:ext cx="9144000" cy="4915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457200" spcFirstLastPara="1" rIns="0" wrap="square" tIns="4572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1" type="body"/>
          </p:nvPr>
        </p:nvSpPr>
        <p:spPr>
          <a:xfrm>
            <a:off x="822959" y="5907024"/>
            <a:ext cx="75894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20" name="Google Shape;120;p16"/>
          <p:cNvSpPr txBox="1"/>
          <p:nvPr>
            <p:ph idx="10" type="dt"/>
          </p:nvPr>
        </p:nvSpPr>
        <p:spPr>
          <a:xfrm>
            <a:off x="822325" y="6459537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11" type="ftr"/>
          </p:nvPr>
        </p:nvSpPr>
        <p:spPr>
          <a:xfrm>
            <a:off x="2765425" y="6459537"/>
            <a:ext cx="3616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6"/>
          <p:cNvSpPr txBox="1"/>
          <p:nvPr>
            <p:ph idx="12" type="sldNum"/>
          </p:nvPr>
        </p:nvSpPr>
        <p:spPr>
          <a:xfrm>
            <a:off x="7424737" y="6459537"/>
            <a:ext cx="98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直排標題及文字" showMasterSp="0" type="vertTitleAndTx">
  <p:cSld name="VERTICAL_TITLE_AND_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title"/>
          </p:nvPr>
        </p:nvSpPr>
        <p:spPr>
          <a:xfrm rot="5400000">
            <a:off x="4650900" y="2307629"/>
            <a:ext cx="57573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8"/>
          <p:cNvSpPr txBox="1"/>
          <p:nvPr>
            <p:ph idx="1" type="body"/>
          </p:nvPr>
        </p:nvSpPr>
        <p:spPr>
          <a:xfrm rot="5400000">
            <a:off x="650325" y="393029"/>
            <a:ext cx="57573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/>
          <a:lstStyle>
            <a:lvl1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34" name="Google Shape;134;p18"/>
          <p:cNvSpPr txBox="1"/>
          <p:nvPr>
            <p:ph idx="10" type="dt"/>
          </p:nvPr>
        </p:nvSpPr>
        <p:spPr>
          <a:xfrm>
            <a:off x="822325" y="6459537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8"/>
          <p:cNvSpPr txBox="1"/>
          <p:nvPr>
            <p:ph idx="11" type="ftr"/>
          </p:nvPr>
        </p:nvSpPr>
        <p:spPr>
          <a:xfrm>
            <a:off x="2765425" y="6459537"/>
            <a:ext cx="3616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7424737" y="6459537"/>
            <a:ext cx="98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物件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type="title"/>
          </p:nvPr>
        </p:nvSpPr>
        <p:spPr>
          <a:xfrm>
            <a:off x="822325" y="287337"/>
            <a:ext cx="7543800" cy="144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" type="body"/>
          </p:nvPr>
        </p:nvSpPr>
        <p:spPr>
          <a:xfrm>
            <a:off x="822325" y="1846262"/>
            <a:ext cx="7543800" cy="4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0" type="dt"/>
          </p:nvPr>
        </p:nvSpPr>
        <p:spPr>
          <a:xfrm>
            <a:off x="822325" y="6459537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1" type="ftr"/>
          </p:nvPr>
        </p:nvSpPr>
        <p:spPr>
          <a:xfrm>
            <a:off x="2765425" y="6459537"/>
            <a:ext cx="3616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7424737" y="6459537"/>
            <a:ext cx="98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直排文字" type="vertTx">
  <p:cSld name="VERTICAL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>
            <p:ph type="title"/>
          </p:nvPr>
        </p:nvSpPr>
        <p:spPr>
          <a:xfrm>
            <a:off x="822325" y="287337"/>
            <a:ext cx="7543800" cy="144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" type="body"/>
          </p:nvPr>
        </p:nvSpPr>
        <p:spPr>
          <a:xfrm rot="5400000">
            <a:off x="2582875" y="85712"/>
            <a:ext cx="4022700" cy="7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/>
          <a:lstStyle>
            <a:lvl1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0" type="dt"/>
          </p:nvPr>
        </p:nvSpPr>
        <p:spPr>
          <a:xfrm>
            <a:off x="822325" y="6459537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>
            <a:off x="2765425" y="6459537"/>
            <a:ext cx="3616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7424737" y="6459537"/>
            <a:ext cx="98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只有標題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/>
          <p:nvPr>
            <p:ph type="title"/>
          </p:nvPr>
        </p:nvSpPr>
        <p:spPr>
          <a:xfrm>
            <a:off x="822325" y="287337"/>
            <a:ext cx="7543800" cy="144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822325" y="6459537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2765425" y="6459537"/>
            <a:ext cx="3616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7424737" y="6459537"/>
            <a:ext cx="98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比對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" type="body"/>
          </p:nvPr>
        </p:nvSpPr>
        <p:spPr>
          <a:xfrm>
            <a:off x="822960" y="1846052"/>
            <a:ext cx="37032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7"/>
          <p:cNvSpPr txBox="1"/>
          <p:nvPr>
            <p:ph idx="2" type="body"/>
          </p:nvPr>
        </p:nvSpPr>
        <p:spPr>
          <a:xfrm>
            <a:off x="822960" y="2582334"/>
            <a:ext cx="3703200" cy="32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3" type="body"/>
          </p:nvPr>
        </p:nvSpPr>
        <p:spPr>
          <a:xfrm>
            <a:off x="4663440" y="1846052"/>
            <a:ext cx="37032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7"/>
          <p:cNvSpPr txBox="1"/>
          <p:nvPr>
            <p:ph idx="4" type="body"/>
          </p:nvPr>
        </p:nvSpPr>
        <p:spPr>
          <a:xfrm>
            <a:off x="4663440" y="2582334"/>
            <a:ext cx="3703200" cy="32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0" type="dt"/>
          </p:nvPr>
        </p:nvSpPr>
        <p:spPr>
          <a:xfrm>
            <a:off x="822325" y="6459537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1" type="ftr"/>
          </p:nvPr>
        </p:nvSpPr>
        <p:spPr>
          <a:xfrm>
            <a:off x="2765425" y="6459537"/>
            <a:ext cx="3616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7424737" y="6459537"/>
            <a:ext cx="98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兩項物件" type="twoObj">
  <p:cSld name="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/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822960" y="1845734"/>
            <a:ext cx="37032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2" type="body"/>
          </p:nvPr>
        </p:nvSpPr>
        <p:spPr>
          <a:xfrm>
            <a:off x="4663440" y="1845736"/>
            <a:ext cx="37032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0" type="dt"/>
          </p:nvPr>
        </p:nvSpPr>
        <p:spPr>
          <a:xfrm>
            <a:off x="822325" y="6459537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1" type="ftr"/>
          </p:nvPr>
        </p:nvSpPr>
        <p:spPr>
          <a:xfrm>
            <a:off x="2765425" y="6459537"/>
            <a:ext cx="3616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7424737" y="6459537"/>
            <a:ext cx="98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章節標題" showMasterSp="0" type="secHead">
  <p:cSld name="SECTION_HEAD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/>
          <p:nvPr>
            <p:ph type="title"/>
          </p:nvPr>
        </p:nvSpPr>
        <p:spPr>
          <a:xfrm>
            <a:off x="822960" y="758952"/>
            <a:ext cx="7543800" cy="356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8000">
                <a:solidFill>
                  <a:srgbClr val="262626"/>
                </a:solidFill>
              </a:defRPr>
            </a:lvl1pPr>
            <a:lvl2pPr lvl="1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" type="body"/>
          </p:nvPr>
        </p:nvSpPr>
        <p:spPr>
          <a:xfrm>
            <a:off x="822960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8" name="Google Shape;78;p10"/>
          <p:cNvSpPr txBox="1"/>
          <p:nvPr>
            <p:ph idx="10" type="dt"/>
          </p:nvPr>
        </p:nvSpPr>
        <p:spPr>
          <a:xfrm>
            <a:off x="822325" y="6459537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1" type="ftr"/>
          </p:nvPr>
        </p:nvSpPr>
        <p:spPr>
          <a:xfrm>
            <a:off x="2765425" y="6459537"/>
            <a:ext cx="3616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0"/>
          <p:cNvSpPr txBox="1"/>
          <p:nvPr>
            <p:ph idx="12" type="sldNum"/>
          </p:nvPr>
        </p:nvSpPr>
        <p:spPr>
          <a:xfrm>
            <a:off x="7424737" y="6459537"/>
            <a:ext cx="98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空白" showMasterSp="0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idx="10" type="dt"/>
          </p:nvPr>
        </p:nvSpPr>
        <p:spPr>
          <a:xfrm>
            <a:off x="822325" y="6459537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1" type="ftr"/>
          </p:nvPr>
        </p:nvSpPr>
        <p:spPr>
          <a:xfrm>
            <a:off x="2765425" y="6459537"/>
            <a:ext cx="3616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2" type="sldNum"/>
          </p:nvPr>
        </p:nvSpPr>
        <p:spPr>
          <a:xfrm>
            <a:off x="7424737" y="6459537"/>
            <a:ext cx="98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標題的內容" showMasterSp="0" type="objTx">
  <p:cSld name="OBJECT_WITH_CAPTIO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/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3600">
                <a:solidFill>
                  <a:srgbClr val="FFFFFF"/>
                </a:solidFill>
              </a:defRPr>
            </a:lvl1pPr>
            <a:lvl2pPr lvl="1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4"/>
          <p:cNvSpPr txBox="1"/>
          <p:nvPr>
            <p:ph idx="1" type="body"/>
          </p:nvPr>
        </p:nvSpPr>
        <p:spPr>
          <a:xfrm>
            <a:off x="3460237" y="731520"/>
            <a:ext cx="50094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4" name="Google Shape;104;p14"/>
          <p:cNvSpPr txBox="1"/>
          <p:nvPr>
            <p:ph idx="2" type="body"/>
          </p:nvPr>
        </p:nvSpPr>
        <p:spPr>
          <a:xfrm>
            <a:off x="342900" y="2926080"/>
            <a:ext cx="2400300" cy="3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5" name="Google Shape;105;p14"/>
          <p:cNvSpPr txBox="1"/>
          <p:nvPr>
            <p:ph idx="10" type="dt"/>
          </p:nvPr>
        </p:nvSpPr>
        <p:spPr>
          <a:xfrm>
            <a:off x="349250" y="6459537"/>
            <a:ext cx="196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4"/>
          <p:cNvSpPr txBox="1"/>
          <p:nvPr>
            <p:ph idx="11" type="ftr"/>
          </p:nvPr>
        </p:nvSpPr>
        <p:spPr>
          <a:xfrm>
            <a:off x="3600450" y="6459537"/>
            <a:ext cx="3486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4"/>
          <p:cNvSpPr txBox="1"/>
          <p:nvPr>
            <p:ph idx="12" type="sldNum"/>
          </p:nvPr>
        </p:nvSpPr>
        <p:spPr>
          <a:xfrm>
            <a:off x="7424737" y="6459537"/>
            <a:ext cx="98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b="0" i="0" sz="10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b="0" i="0" sz="10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b="0" i="0" sz="10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b="0" i="0" sz="10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b="0" i="0" sz="10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b="0" i="0" sz="10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b="0" i="0" sz="10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b="0" i="0" sz="10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b="0" i="0" sz="10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6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2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3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3175" y="6400800"/>
            <a:ext cx="9140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6334125"/>
            <a:ext cx="9142500" cy="6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" name="Google Shape;12;p1"/>
          <p:cNvCxnSpPr/>
          <p:nvPr/>
        </p:nvCxnSpPr>
        <p:spPr>
          <a:xfrm>
            <a:off x="906462" y="4343400"/>
            <a:ext cx="74058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3" name="Google Shape;13;p1"/>
          <p:cNvSpPr txBox="1"/>
          <p:nvPr>
            <p:ph type="title"/>
          </p:nvPr>
        </p:nvSpPr>
        <p:spPr>
          <a:xfrm>
            <a:off x="822325" y="287337"/>
            <a:ext cx="7543800" cy="144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822325" y="1846262"/>
            <a:ext cx="7543800" cy="4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0" type="dt"/>
          </p:nvPr>
        </p:nvSpPr>
        <p:spPr>
          <a:xfrm>
            <a:off x="822325" y="6459537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1" type="ftr"/>
          </p:nvPr>
        </p:nvSpPr>
        <p:spPr>
          <a:xfrm>
            <a:off x="2765425" y="6459537"/>
            <a:ext cx="3616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2" type="sldNum"/>
          </p:nvPr>
        </p:nvSpPr>
        <p:spPr>
          <a:xfrm>
            <a:off x="7424737" y="6459537"/>
            <a:ext cx="98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0" y="6334125"/>
            <a:ext cx="91440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" name="Google Shape;27;p3"/>
          <p:cNvSpPr txBox="1"/>
          <p:nvPr>
            <p:ph type="title"/>
          </p:nvPr>
        </p:nvSpPr>
        <p:spPr>
          <a:xfrm>
            <a:off x="822325" y="287337"/>
            <a:ext cx="7543800" cy="144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822325" y="1846262"/>
            <a:ext cx="7543800" cy="4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0" type="dt"/>
          </p:nvPr>
        </p:nvSpPr>
        <p:spPr>
          <a:xfrm>
            <a:off x="822325" y="6459537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1" type="ftr"/>
          </p:nvPr>
        </p:nvSpPr>
        <p:spPr>
          <a:xfrm>
            <a:off x="2765425" y="6459537"/>
            <a:ext cx="3616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12" type="sldNum"/>
          </p:nvPr>
        </p:nvSpPr>
        <p:spPr>
          <a:xfrm>
            <a:off x="7424737" y="6459537"/>
            <a:ext cx="98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" name="Google Shape;32;p3"/>
          <p:cNvCxnSpPr/>
          <p:nvPr/>
        </p:nvCxnSpPr>
        <p:spPr>
          <a:xfrm>
            <a:off x="895350" y="1738312"/>
            <a:ext cx="74754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/>
          <p:nvPr/>
        </p:nvSpPr>
        <p:spPr>
          <a:xfrm>
            <a:off x="3175" y="6400800"/>
            <a:ext cx="9140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" name="Google Shape;68;p9"/>
          <p:cNvSpPr/>
          <p:nvPr/>
        </p:nvSpPr>
        <p:spPr>
          <a:xfrm>
            <a:off x="0" y="6334125"/>
            <a:ext cx="9142500" cy="6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9" name="Google Shape;69;p9"/>
          <p:cNvCxnSpPr/>
          <p:nvPr/>
        </p:nvCxnSpPr>
        <p:spPr>
          <a:xfrm>
            <a:off x="906462" y="4343400"/>
            <a:ext cx="74058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70" name="Google Shape;70;p9"/>
          <p:cNvSpPr txBox="1"/>
          <p:nvPr>
            <p:ph type="title"/>
          </p:nvPr>
        </p:nvSpPr>
        <p:spPr>
          <a:xfrm>
            <a:off x="822325" y="287337"/>
            <a:ext cx="7543800" cy="144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9"/>
          <p:cNvSpPr txBox="1"/>
          <p:nvPr>
            <p:ph idx="1" type="body"/>
          </p:nvPr>
        </p:nvSpPr>
        <p:spPr>
          <a:xfrm>
            <a:off x="822325" y="1846262"/>
            <a:ext cx="7543800" cy="4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10" type="dt"/>
          </p:nvPr>
        </p:nvSpPr>
        <p:spPr>
          <a:xfrm>
            <a:off x="822325" y="6459537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3" name="Google Shape;73;p9"/>
          <p:cNvSpPr txBox="1"/>
          <p:nvPr>
            <p:ph idx="11" type="ftr"/>
          </p:nvPr>
        </p:nvSpPr>
        <p:spPr>
          <a:xfrm>
            <a:off x="2765425" y="6459537"/>
            <a:ext cx="3616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4" name="Google Shape;74;p9"/>
          <p:cNvSpPr txBox="1"/>
          <p:nvPr>
            <p:ph idx="12" type="sldNum"/>
          </p:nvPr>
        </p:nvSpPr>
        <p:spPr>
          <a:xfrm>
            <a:off x="7424737" y="6459537"/>
            <a:ext cx="98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/>
          <p:nvPr/>
        </p:nvSpPr>
        <p:spPr>
          <a:xfrm>
            <a:off x="3175" y="6400800"/>
            <a:ext cx="9140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Google Shape;83;p11"/>
          <p:cNvSpPr/>
          <p:nvPr/>
        </p:nvSpPr>
        <p:spPr>
          <a:xfrm>
            <a:off x="0" y="6334125"/>
            <a:ext cx="9142500" cy="6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11"/>
          <p:cNvSpPr txBox="1"/>
          <p:nvPr>
            <p:ph type="title"/>
          </p:nvPr>
        </p:nvSpPr>
        <p:spPr>
          <a:xfrm>
            <a:off x="822325" y="287337"/>
            <a:ext cx="7543800" cy="144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1"/>
          <p:cNvSpPr txBox="1"/>
          <p:nvPr>
            <p:ph idx="1" type="body"/>
          </p:nvPr>
        </p:nvSpPr>
        <p:spPr>
          <a:xfrm>
            <a:off x="822325" y="1846262"/>
            <a:ext cx="7543800" cy="4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1"/>
          <p:cNvSpPr txBox="1"/>
          <p:nvPr>
            <p:ph idx="10" type="dt"/>
          </p:nvPr>
        </p:nvSpPr>
        <p:spPr>
          <a:xfrm>
            <a:off x="822325" y="6459537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7" name="Google Shape;87;p11"/>
          <p:cNvSpPr txBox="1"/>
          <p:nvPr>
            <p:ph idx="11" type="ftr"/>
          </p:nvPr>
        </p:nvSpPr>
        <p:spPr>
          <a:xfrm>
            <a:off x="2765425" y="6459537"/>
            <a:ext cx="3616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8" name="Google Shape;88;p11"/>
          <p:cNvSpPr txBox="1"/>
          <p:nvPr>
            <p:ph idx="12" type="sldNum"/>
          </p:nvPr>
        </p:nvSpPr>
        <p:spPr>
          <a:xfrm>
            <a:off x="7424737" y="6459537"/>
            <a:ext cx="98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/>
          <p:nvPr/>
        </p:nvSpPr>
        <p:spPr>
          <a:xfrm>
            <a:off x="0" y="0"/>
            <a:ext cx="3038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3030537" y="0"/>
            <a:ext cx="477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13"/>
          <p:cNvSpPr txBox="1"/>
          <p:nvPr>
            <p:ph type="title"/>
          </p:nvPr>
        </p:nvSpPr>
        <p:spPr>
          <a:xfrm>
            <a:off x="822325" y="287337"/>
            <a:ext cx="7543800" cy="144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13"/>
          <p:cNvSpPr txBox="1"/>
          <p:nvPr>
            <p:ph idx="1" type="body"/>
          </p:nvPr>
        </p:nvSpPr>
        <p:spPr>
          <a:xfrm>
            <a:off x="822325" y="1846262"/>
            <a:ext cx="7543800" cy="4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13"/>
          <p:cNvSpPr txBox="1"/>
          <p:nvPr>
            <p:ph idx="10" type="dt"/>
          </p:nvPr>
        </p:nvSpPr>
        <p:spPr>
          <a:xfrm>
            <a:off x="349250" y="6459537"/>
            <a:ext cx="196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11" type="ftr"/>
          </p:nvPr>
        </p:nvSpPr>
        <p:spPr>
          <a:xfrm>
            <a:off x="3600450" y="6459537"/>
            <a:ext cx="3486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12" type="sldNum"/>
          </p:nvPr>
        </p:nvSpPr>
        <p:spPr>
          <a:xfrm>
            <a:off x="7424737" y="6459537"/>
            <a:ext cx="98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b="0" i="0" sz="10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b="0" i="0" sz="10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b="0" i="0" sz="10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b="0" i="0" sz="10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b="0" i="0" sz="10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b="0" i="0" sz="10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b="0" i="0" sz="10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b="0" i="0" sz="10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Times New Roman"/>
              <a:buNone/>
              <a:defRPr b="0" i="0" sz="10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/>
          <p:nvPr/>
        </p:nvSpPr>
        <p:spPr>
          <a:xfrm>
            <a:off x="0" y="4953000"/>
            <a:ext cx="914250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0" y="4914900"/>
            <a:ext cx="9142500" cy="6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15"/>
          <p:cNvSpPr txBox="1"/>
          <p:nvPr>
            <p:ph type="title"/>
          </p:nvPr>
        </p:nvSpPr>
        <p:spPr>
          <a:xfrm>
            <a:off x="822325" y="287337"/>
            <a:ext cx="7543800" cy="144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1" type="body"/>
          </p:nvPr>
        </p:nvSpPr>
        <p:spPr>
          <a:xfrm>
            <a:off x="822325" y="1846262"/>
            <a:ext cx="7543800" cy="4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0" type="dt"/>
          </p:nvPr>
        </p:nvSpPr>
        <p:spPr>
          <a:xfrm>
            <a:off x="822325" y="6459537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4" name="Google Shape;114;p15"/>
          <p:cNvSpPr txBox="1"/>
          <p:nvPr>
            <p:ph idx="11" type="ftr"/>
          </p:nvPr>
        </p:nvSpPr>
        <p:spPr>
          <a:xfrm>
            <a:off x="2765425" y="6459537"/>
            <a:ext cx="3616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5" name="Google Shape;115;p15"/>
          <p:cNvSpPr txBox="1"/>
          <p:nvPr>
            <p:ph idx="12" type="sldNum"/>
          </p:nvPr>
        </p:nvSpPr>
        <p:spPr>
          <a:xfrm>
            <a:off x="7424737" y="6459537"/>
            <a:ext cx="98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/>
          <p:nvPr/>
        </p:nvSpPr>
        <p:spPr>
          <a:xfrm>
            <a:off x="3175" y="6400800"/>
            <a:ext cx="9140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17"/>
          <p:cNvSpPr/>
          <p:nvPr/>
        </p:nvSpPr>
        <p:spPr>
          <a:xfrm>
            <a:off x="0" y="6334125"/>
            <a:ext cx="9142500" cy="6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17"/>
          <p:cNvSpPr txBox="1"/>
          <p:nvPr>
            <p:ph type="title"/>
          </p:nvPr>
        </p:nvSpPr>
        <p:spPr>
          <a:xfrm>
            <a:off x="822325" y="287337"/>
            <a:ext cx="7543800" cy="144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17"/>
          <p:cNvSpPr txBox="1"/>
          <p:nvPr>
            <p:ph idx="1" type="body"/>
          </p:nvPr>
        </p:nvSpPr>
        <p:spPr>
          <a:xfrm>
            <a:off x="822325" y="1846262"/>
            <a:ext cx="7543800" cy="4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17"/>
          <p:cNvSpPr txBox="1"/>
          <p:nvPr>
            <p:ph idx="10" type="dt"/>
          </p:nvPr>
        </p:nvSpPr>
        <p:spPr>
          <a:xfrm>
            <a:off x="822325" y="6459537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9" name="Google Shape;129;p17"/>
          <p:cNvSpPr txBox="1"/>
          <p:nvPr>
            <p:ph idx="11" type="ftr"/>
          </p:nvPr>
        </p:nvSpPr>
        <p:spPr>
          <a:xfrm>
            <a:off x="2765425" y="6459537"/>
            <a:ext cx="3616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0" name="Google Shape;130;p17"/>
          <p:cNvSpPr txBox="1"/>
          <p:nvPr>
            <p:ph idx="12" type="sldNum"/>
          </p:nvPr>
        </p:nvSpPr>
        <p:spPr>
          <a:xfrm>
            <a:off x="7424737" y="6459537"/>
            <a:ext cx="98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imes New Roman"/>
              <a:buNone/>
              <a:defRPr b="0" i="0" sz="10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kdpstea@apps.kdps.tp.edu.tw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>
            <p:ph type="ctrTitle"/>
          </p:nvPr>
        </p:nvSpPr>
        <p:spPr>
          <a:xfrm>
            <a:off x="266700" y="0"/>
            <a:ext cx="8424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BiauKai"/>
              <a:buNone/>
            </a:pPr>
            <a:r>
              <a:rPr b="0" i="0" lang="en-US" sz="4000" u="none">
                <a:solidFill>
                  <a:srgbClr val="262626"/>
                </a:solidFill>
                <a:latin typeface="BiauKai"/>
                <a:ea typeface="BiauKai"/>
                <a:cs typeface="BiauKai"/>
                <a:sym typeface="BiauKai"/>
              </a:rPr>
              <a:t>臺北市北投區關渡國民小學教師會</a:t>
            </a:r>
            <a:endParaRPr/>
          </a:p>
        </p:txBody>
      </p:sp>
      <p:sp>
        <p:nvSpPr>
          <p:cNvPr id="143" name="Google Shape;143;p19"/>
          <p:cNvSpPr txBox="1"/>
          <p:nvPr>
            <p:ph idx="1" type="subTitle"/>
          </p:nvPr>
        </p:nvSpPr>
        <p:spPr>
          <a:xfrm>
            <a:off x="266700" y="1341437"/>
            <a:ext cx="8713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0" i="0" lang="en-US" sz="4000" u="none">
                <a:solidFill>
                  <a:srgbClr val="644030"/>
                </a:solidFill>
                <a:latin typeface="BiauKai"/>
                <a:ea typeface="BiauKai"/>
                <a:cs typeface="BiauKai"/>
                <a:sym typeface="BiauKai"/>
              </a:rPr>
              <a:t>107學年度第23、24屆理事交接會議</a:t>
            </a:r>
            <a:r>
              <a:rPr b="0" i="0" lang="en-US" sz="2000" u="none">
                <a:solidFill>
                  <a:srgbClr val="644030"/>
                </a:solidFill>
                <a:latin typeface="BiauKai"/>
                <a:ea typeface="BiauKai"/>
                <a:cs typeface="BiauKai"/>
                <a:sym typeface="BiauKai"/>
              </a:rPr>
              <a:t>107/06/12</a:t>
            </a:r>
            <a:endParaRPr/>
          </a:p>
        </p:txBody>
      </p:sp>
      <p:pic>
        <p:nvPicPr>
          <p:cNvPr id="144" name="Google Shape;14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8375" y="2276475"/>
            <a:ext cx="7021512" cy="394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/>
          <p:nvPr>
            <p:ph type="title"/>
          </p:nvPr>
        </p:nvSpPr>
        <p:spPr>
          <a:xfrm>
            <a:off x="822325" y="287337"/>
            <a:ext cx="7543800" cy="144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b="0" i="0" lang="en-US" sz="48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理事會組織架構與職掌</a:t>
            </a:r>
            <a:br>
              <a:rPr b="0" i="0" lang="en-US" sz="48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8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業務報告與交接(6/5)~4</a:t>
            </a:r>
            <a:endParaRPr/>
          </a:p>
        </p:txBody>
      </p:sp>
      <p:sp>
        <p:nvSpPr>
          <p:cNvPr id="204" name="Google Shape;204;p28"/>
          <p:cNvSpPr txBox="1"/>
          <p:nvPr>
            <p:ph idx="1" type="body"/>
          </p:nvPr>
        </p:nvSpPr>
        <p:spPr>
          <a:xfrm>
            <a:off x="822325" y="1846262"/>
            <a:ext cx="7543800" cy="4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04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五. 活動組：兩位理事 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（一）策劃執行各項聯誼活動相關事宜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（二）各項活動場地佈置收拾【含會員大會及教師會辦公室】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（三）擔任司儀、節目主持人、照相等工作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（四）市教師會或教育機構舉辦之相關活動報名或宣導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（五）若以必要時，得支援其他各組工作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（六）發送會員生日卡片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六. 總務組：一位理事 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（一）年費收取及收據製發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（二）年度預算編列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（三）會務各項支出收入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（四）物料採買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（五）帳冊整理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（六）清點、保管、維修各項財產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（七）代辦市教師會交辦之優惠專案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（八）協助發送市教師會會訊、刊物、廣告單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/>
          <p:nvPr>
            <p:ph type="title"/>
          </p:nvPr>
        </p:nvSpPr>
        <p:spPr>
          <a:xfrm>
            <a:off x="822325" y="287337"/>
            <a:ext cx="7543800" cy="144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b="0" i="0" lang="en-US" sz="48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(三)、會長業務報告與交接</a:t>
            </a:r>
            <a:br>
              <a:rPr b="0" i="0" lang="en-US" sz="48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210" name="Google Shape;210;p29"/>
          <p:cNvSpPr txBox="1"/>
          <p:nvPr>
            <p:ph idx="1" type="body"/>
          </p:nvPr>
        </p:nvSpPr>
        <p:spPr>
          <a:xfrm>
            <a:off x="822325" y="1846262"/>
            <a:ext cx="7543800" cy="4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904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 txBox="1"/>
          <p:nvPr>
            <p:ph type="title"/>
          </p:nvPr>
        </p:nvSpPr>
        <p:spPr>
          <a:xfrm>
            <a:off x="825500" y="188912"/>
            <a:ext cx="7543800" cy="796800"/>
          </a:xfrm>
          <a:prstGeom prst="rect">
            <a:avLst/>
          </a:prstGeom>
          <a:noFill/>
          <a:ln cap="flat" cmpd="sng" w="28575">
            <a:solidFill>
              <a:srgbClr val="FF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b="0" i="0" lang="en-US" sz="48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會長業務報告與交接~1</a:t>
            </a:r>
            <a:endParaRPr/>
          </a:p>
        </p:txBody>
      </p:sp>
      <p:sp>
        <p:nvSpPr>
          <p:cNvPr id="216" name="Google Shape;216;p30"/>
          <p:cNvSpPr txBox="1"/>
          <p:nvPr>
            <p:ph idx="1" type="body"/>
          </p:nvPr>
        </p:nvSpPr>
        <p:spPr>
          <a:xfrm>
            <a:off x="825500" y="1268412"/>
            <a:ext cx="7543800" cy="4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04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1、教師會辦公室鑰匙</a:t>
            </a:r>
            <a:endParaRPr/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2、教師會晨會報告帳、密</a:t>
            </a:r>
            <a:endParaRPr/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      kdpstea、kdps28912847</a:t>
            </a:r>
            <a:endParaRPr/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3、教師會網頁google帳密</a:t>
            </a:r>
            <a:endParaRPr/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kdpstea@apps.kdps.tp.edu.tw</a:t>
            </a:r>
            <a:endParaRPr/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      kdps28912847</a:t>
            </a:r>
            <a:endParaRPr/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4、隔週五開理事會(排課需先告知)</a:t>
            </a:r>
            <a:endParaRPr/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5、參加每週一234節行政會報(排課需先告知)~</a:t>
            </a:r>
            <a:r>
              <a:rPr b="0" i="0" lang="en-US" sz="2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報告資料填入公用區</a:t>
            </a:r>
            <a:endParaRPr/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6、參加教師組織行政專業知能研習</a:t>
            </a:r>
            <a:endParaRPr/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7、參加教評會(下午四點)</a:t>
            </a:r>
            <a:endParaRPr/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8、教務處編餘節數、鐘點節數和配合校務發展減課人員確定</a:t>
            </a:r>
            <a:endParaRPr/>
          </a:p>
          <a:p>
            <a:pPr indent="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b="0" i="0" sz="200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b="0" i="0" sz="200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/>
          <p:nvPr>
            <p:ph idx="1" type="body"/>
          </p:nvPr>
        </p:nvSpPr>
        <p:spPr>
          <a:xfrm>
            <a:off x="801687" y="908050"/>
            <a:ext cx="7543800" cy="4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04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9、教師法修正追蹤:1、教評會教師比例降低2、強制教師兼任行政</a:t>
            </a:r>
            <a:endParaRPr/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10、編班會議提醒同仁爾後納入編班打包的學生盡量要經二級輔導</a:t>
            </a:r>
            <a:endParaRPr/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11、醫藝共學~藝術課程深耕(與北藝大合作案)~</a:t>
            </a:r>
            <a:r>
              <a:rPr b="1" i="0" lang="en-US" sz="24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隨時要準備報告</a:t>
            </a:r>
            <a:endParaRPr/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12、持續督促行政以身作則，校內研習不缺席。</a:t>
            </a:r>
            <a:endParaRPr/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13、參加樹賢老師小數關懷小組</a:t>
            </a:r>
            <a:endParaRPr/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14、</a:t>
            </a:r>
            <a:r>
              <a:rPr b="0" i="0" lang="en-US" sz="20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本會勞健保及團險服務甚得退休會員好評，請電洽</a:t>
            </a:r>
            <a:endParaRPr/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      02-25960780#111 魏秘書。</a:t>
            </a:r>
            <a:endParaRPr/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15、</a:t>
            </a: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請行政業務減量，減少週三學年會和領域會議的討論議題，</a:t>
            </a:r>
            <a:endParaRPr/>
          </a:p>
          <a:p>
            <a:pPr indent="-90487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              給學年老師多一點自主討論的時間。</a:t>
            </a:r>
            <a:endParaRPr/>
          </a:p>
          <a:p>
            <a:pPr indent="-90487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16、請行政同仁加強校園校門出入人員管制，升旗典禮勿走動。</a:t>
            </a:r>
            <a:endParaRPr/>
          </a:p>
          <a:p>
            <a:pPr indent="-90487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17、建議運動會或其他，盡量以</a:t>
            </a:r>
            <a:r>
              <a:rPr b="0" i="0" lang="en-US" sz="2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環保材料</a:t>
            </a: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製作為主。(無塑運動會)</a:t>
            </a:r>
            <a:endParaRPr/>
          </a:p>
          <a:p>
            <a:pPr indent="-90487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            預演或排演或其他大型室外活動，請考量</a:t>
            </a:r>
            <a:r>
              <a:rPr b="0" i="0" lang="en-US" sz="2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空汙霾害問題。</a:t>
            </a:r>
            <a:endParaRPr/>
          </a:p>
          <a:p>
            <a:pPr indent="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b="0" i="0" sz="2000" u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b="0" i="0" sz="2000" u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31"/>
          <p:cNvSpPr txBox="1"/>
          <p:nvPr>
            <p:ph type="title"/>
          </p:nvPr>
        </p:nvSpPr>
        <p:spPr>
          <a:xfrm>
            <a:off x="825500" y="115887"/>
            <a:ext cx="7543800" cy="693600"/>
          </a:xfrm>
          <a:prstGeom prst="rect">
            <a:avLst/>
          </a:prstGeom>
          <a:noFill/>
          <a:ln cap="flat" cmpd="sng" w="28575">
            <a:solidFill>
              <a:srgbClr val="FF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300"/>
              <a:buFont typeface="Calibri"/>
              <a:buNone/>
            </a:pPr>
            <a:r>
              <a:rPr b="0" i="0" lang="en-US" sz="43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會長業務報告與交接~2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/>
          <p:nvPr>
            <p:ph type="title"/>
          </p:nvPr>
        </p:nvSpPr>
        <p:spPr>
          <a:xfrm>
            <a:off x="1979612" y="92075"/>
            <a:ext cx="75438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iauKai"/>
              <a:buNone/>
            </a:pPr>
            <a:r>
              <a:rPr b="1" i="0" lang="en-US" sz="4800" u="none">
                <a:solidFill>
                  <a:schemeClr val="dk2"/>
                </a:solidFill>
                <a:latin typeface="BiauKai"/>
                <a:ea typeface="BiauKai"/>
                <a:cs typeface="BiauKai"/>
                <a:sym typeface="BiauKai"/>
              </a:rPr>
              <a:t>(四)、重大議案交接</a:t>
            </a:r>
            <a:endParaRPr/>
          </a:p>
        </p:txBody>
      </p:sp>
      <p:graphicFrame>
        <p:nvGraphicFramePr>
          <p:cNvPr id="228" name="Google Shape;228;p32"/>
          <p:cNvGraphicFramePr/>
          <p:nvPr/>
        </p:nvGraphicFramePr>
        <p:xfrm>
          <a:off x="250825" y="45069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{360076C9-A3B1-41B8-8008-1B11D9B6A493}</a:tableStyleId>
              </a:tblPr>
              <a:tblGrid>
                <a:gridCol w="8496300"/>
              </a:tblGrid>
              <a:tr h="1828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70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b="1" i="0" sz="2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just">
                        <a:lnSpc>
                          <a:spcPct val="70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兼任本校職務及擔任其他職務，應減少授課時數，由本校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70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b="1" i="0" sz="2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just">
                        <a:lnSpc>
                          <a:spcPct val="70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b="1" i="0" sz="2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just">
                        <a:lnSpc>
                          <a:spcPct val="70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400"/>
                        <a:buFont typeface="Calibri"/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教師會和學校協商後訂定之</a:t>
                      </a:r>
                      <a:r>
                        <a:rPr b="1" i="0" lang="en-US" sz="2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。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70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b="1" i="0" sz="24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just">
                        <a:lnSpc>
                          <a:spcPct val="53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200"/>
                        <a:buFont typeface="Calibri"/>
                        <a:buNone/>
                      </a:pPr>
                      <a:r>
                        <a:rPr b="1" i="0" lang="en-US" sz="3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b="1" i="0" lang="en-US" sz="20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臺北市北投區關渡國民小學教師職務延聘及授課時數編配辦法102年)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000" u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29" name="Google Shape;229;p32"/>
          <p:cNvSpPr txBox="1"/>
          <p:nvPr/>
        </p:nvSpPr>
        <p:spPr>
          <a:xfrm>
            <a:off x="323850" y="1827212"/>
            <a:ext cx="8496300" cy="13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1、</a:t>
            </a:r>
            <a:r>
              <a:rPr b="0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會員提案通過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(1)職務延聘積分，為鼓勵級任轉換跑道，研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習時數計算不分科。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iauKai"/>
              <a:buNone/>
            </a:pPr>
            <a:r>
              <a:rPr b="1" i="0" lang="en-US" sz="2400" u="non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               (2)行政教師積分前兩年加3分</a:t>
            </a:r>
            <a:r>
              <a:rPr b="1" i="0" lang="en-US" sz="3200" u="non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 </a:t>
            </a:r>
            <a:endParaRPr/>
          </a:p>
        </p:txBody>
      </p:sp>
      <p:sp>
        <p:nvSpPr>
          <p:cNvPr id="230" name="Google Shape;230;p32"/>
          <p:cNvSpPr txBox="1"/>
          <p:nvPr/>
        </p:nvSpPr>
        <p:spPr>
          <a:xfrm>
            <a:off x="2776537" y="3803650"/>
            <a:ext cx="3878400" cy="462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教師會和學校協商後訂定之</a:t>
            </a:r>
            <a:endParaRPr/>
          </a:p>
        </p:txBody>
      </p:sp>
      <p:sp>
        <p:nvSpPr>
          <p:cNvPr id="231" name="Google Shape;231;p32"/>
          <p:cNvSpPr/>
          <p:nvPr/>
        </p:nvSpPr>
        <p:spPr>
          <a:xfrm rot="-5400000">
            <a:off x="4247375" y="3155062"/>
            <a:ext cx="504900" cy="433500"/>
          </a:xfrm>
          <a:prstGeom prst="rightArrow">
            <a:avLst>
              <a:gd fmla="val 12343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A75F0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/>
          <p:nvPr>
            <p:ph type="title"/>
          </p:nvPr>
        </p:nvSpPr>
        <p:spPr>
          <a:xfrm>
            <a:off x="822325" y="287337"/>
            <a:ext cx="7543800" cy="144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3"/>
          <p:cNvSpPr txBox="1"/>
          <p:nvPr>
            <p:ph idx="1" type="body"/>
          </p:nvPr>
        </p:nvSpPr>
        <p:spPr>
          <a:xfrm>
            <a:off x="822325" y="1846262"/>
            <a:ext cx="7543800" cy="4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2、</a:t>
            </a:r>
            <a:r>
              <a:rPr b="0" i="0" lang="en-US" sz="2400" u="non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教師會會費建議明年調至900元</a:t>
            </a:r>
            <a:endParaRPr b="0" i="0" sz="2400" u="none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0487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t/>
            </a:r>
            <a:endParaRPr b="0" i="0" sz="2400" u="none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3"/>
          <p:cNvSpPr txBox="1"/>
          <p:nvPr/>
        </p:nvSpPr>
        <p:spPr>
          <a:xfrm>
            <a:off x="2700337" y="2333625"/>
            <a:ext cx="5327700" cy="25860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會長教安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經市教師會大會討論，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本會下年度會費將有2個重要的變動: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一、全教總會費調漲50元，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二、工會入會費的減免2000元，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如有疑問，請不吝來電0933618780、25960780~106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謝謝!!市教師會黃帥宏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4"/>
          <p:cNvPicPr preferRelativeResize="0"/>
          <p:nvPr/>
        </p:nvPicPr>
        <p:blipFill rotWithShape="1">
          <a:blip r:embed="rId3">
            <a:alphaModFix/>
          </a:blip>
          <a:srcRect b="14561" l="26673" r="27948" t="23423"/>
          <a:stretch/>
        </p:blipFill>
        <p:spPr>
          <a:xfrm>
            <a:off x="755650" y="0"/>
            <a:ext cx="7920036" cy="6858000"/>
          </a:xfrm>
          <a:prstGeom prst="rect">
            <a:avLst/>
          </a:prstGeom>
          <a:noFill/>
          <a:ln cap="flat" cmpd="sng" w="31750">
            <a:solidFill>
              <a:srgbClr val="FF00FF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5"/>
          <p:cNvPicPr preferRelativeResize="0"/>
          <p:nvPr/>
        </p:nvPicPr>
        <p:blipFill rotWithShape="1">
          <a:blip r:embed="rId3">
            <a:alphaModFix/>
          </a:blip>
          <a:srcRect b="-3149" l="22887" r="26908" t="8854"/>
          <a:stretch/>
        </p:blipFill>
        <p:spPr>
          <a:xfrm>
            <a:off x="2041525" y="0"/>
            <a:ext cx="4978401" cy="7015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6"/>
          <p:cNvSpPr txBox="1"/>
          <p:nvPr>
            <p:ph type="title"/>
          </p:nvPr>
        </p:nvSpPr>
        <p:spPr>
          <a:xfrm>
            <a:off x="822325" y="287337"/>
            <a:ext cx="7543800" cy="144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為何要加入全教總(全國教師總聯合會)？</a:t>
            </a:r>
            <a:r>
              <a:rPr b="0" i="0" lang="en-US" sz="48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28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(200       250元)</a:t>
            </a:r>
            <a:endParaRPr/>
          </a:p>
        </p:txBody>
      </p:sp>
      <p:sp>
        <p:nvSpPr>
          <p:cNvPr id="254" name="Google Shape;254;p36"/>
          <p:cNvSpPr txBox="1"/>
          <p:nvPr>
            <p:ph idx="1" type="body"/>
          </p:nvPr>
        </p:nvSpPr>
        <p:spPr>
          <a:xfrm>
            <a:off x="454025" y="2133600"/>
            <a:ext cx="8280300" cy="4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77800" lvl="0" marL="904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Char char=" "/>
            </a:pPr>
            <a:r>
              <a:rPr b="0" i="0" lang="en-US" sz="2800" u="non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目前全教總 和全教會是合體經營</a:t>
            </a:r>
            <a:endParaRPr/>
          </a:p>
          <a:p>
            <a:pPr indent="-1778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Char char=" "/>
            </a:pPr>
            <a:r>
              <a:rPr b="0" i="0" lang="en-US" sz="2800" u="non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擁有 </a:t>
            </a:r>
            <a:r>
              <a:rPr b="1" i="0" lang="en-US" sz="28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中央教師申評會 </a:t>
            </a:r>
            <a:r>
              <a:rPr b="0" i="0" lang="en-US" sz="2800" u="non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和</a:t>
            </a:r>
            <a:r>
              <a:rPr b="1" i="0" lang="en-US" sz="28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退撫基金監理委員會</a:t>
            </a:r>
            <a:endParaRPr/>
          </a:p>
          <a:p>
            <a:pPr indent="-1778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Char char=" "/>
            </a:pPr>
            <a:r>
              <a:rPr b="0" i="0" lang="en-US" sz="2800" u="non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的代表派出權，是所有教師組織所獨有的。</a:t>
            </a:r>
            <a:endParaRPr/>
          </a:p>
        </p:txBody>
      </p:sp>
      <p:sp>
        <p:nvSpPr>
          <p:cNvPr id="255" name="Google Shape;255;p36"/>
          <p:cNvSpPr/>
          <p:nvPr/>
        </p:nvSpPr>
        <p:spPr>
          <a:xfrm>
            <a:off x="1547812" y="1268412"/>
            <a:ext cx="503100" cy="360300"/>
          </a:xfrm>
          <a:prstGeom prst="rightArrow">
            <a:avLst>
              <a:gd fmla="val 13866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A75F0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7"/>
          <p:cNvSpPr txBox="1"/>
          <p:nvPr>
            <p:ph type="title"/>
          </p:nvPr>
        </p:nvSpPr>
        <p:spPr>
          <a:xfrm>
            <a:off x="822325" y="287337"/>
            <a:ext cx="7543800" cy="144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7"/>
          <p:cNvSpPr txBox="1"/>
          <p:nvPr>
            <p:ph idx="1" type="body"/>
          </p:nvPr>
        </p:nvSpPr>
        <p:spPr>
          <a:xfrm>
            <a:off x="107950" y="1846262"/>
            <a:ext cx="9036000" cy="4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77800" lvl="0" marL="904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Char char=" "/>
            </a:pPr>
            <a:r>
              <a:rPr b="0" i="0" lang="en-US" sz="2800" u="non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工會年資因留職停薪(育嬰假、延長病假)而中斷，</a:t>
            </a:r>
            <a:endParaRPr/>
          </a:p>
          <a:p>
            <a:pPr indent="-1778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Char char=" "/>
            </a:pPr>
            <a:r>
              <a:rPr b="0" i="0" lang="en-US" sz="2800" u="non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可以補繳500元/年方式保留會員資格</a:t>
            </a:r>
            <a:endParaRPr/>
          </a:p>
          <a:p>
            <a:pPr indent="-1778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Char char=" "/>
            </a:pPr>
            <a:r>
              <a:rPr b="0" i="0" lang="en-US" sz="2800" u="non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(見第21屆第14次會議紀錄說明)~  若瑋、采峰</a:t>
            </a:r>
            <a:endParaRPr/>
          </a:p>
          <a:p>
            <a:pPr indent="-1778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Char char=" "/>
            </a:pPr>
            <a:r>
              <a:rPr b="0" i="0" lang="en-US" sz="2800" u="non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~今年只要繳800元，重新加入教師會就可以，不用再補繳</a:t>
            </a:r>
            <a:endParaRPr/>
          </a:p>
          <a:p>
            <a:pPr indent="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t/>
            </a:r>
            <a:endParaRPr b="0" i="0" sz="2800" u="none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>
            <p:ph type="title"/>
          </p:nvPr>
        </p:nvSpPr>
        <p:spPr>
          <a:xfrm>
            <a:off x="822325" y="287337"/>
            <a:ext cx="7543800" cy="144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iauKai"/>
              <a:buNone/>
            </a:pPr>
            <a:r>
              <a:rPr b="1" i="0" lang="en-US" sz="4800" u="none">
                <a:solidFill>
                  <a:schemeClr val="dk2"/>
                </a:solidFill>
                <a:latin typeface="BiauKai"/>
                <a:ea typeface="BiauKai"/>
                <a:cs typeface="BiauKai"/>
                <a:sym typeface="BiauKai"/>
              </a:rPr>
              <a:t>(一)、主席報告</a:t>
            </a:r>
            <a:br>
              <a:rPr b="1" i="0" lang="en-US" sz="4800" u="none">
                <a:solidFill>
                  <a:schemeClr val="dk2"/>
                </a:solidFill>
                <a:latin typeface="BiauKai"/>
                <a:ea typeface="BiauKai"/>
                <a:cs typeface="BiauKai"/>
                <a:sym typeface="BiauKai"/>
              </a:rPr>
            </a:br>
            <a:endParaRPr/>
          </a:p>
        </p:txBody>
      </p:sp>
      <p:sp>
        <p:nvSpPr>
          <p:cNvPr id="150" name="Google Shape;150;p20"/>
          <p:cNvSpPr txBox="1"/>
          <p:nvPr>
            <p:ph idx="1" type="body"/>
          </p:nvPr>
        </p:nvSpPr>
        <p:spPr>
          <a:xfrm>
            <a:off x="822325" y="1846262"/>
            <a:ext cx="7782000" cy="4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904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8"/>
          <p:cNvSpPr txBox="1"/>
          <p:nvPr>
            <p:ph type="title"/>
          </p:nvPr>
        </p:nvSpPr>
        <p:spPr>
          <a:xfrm>
            <a:off x="822325" y="287337"/>
            <a:ext cx="7543800" cy="144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b="0" i="0" lang="en-US" sz="48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校務會議辦法</a:t>
            </a:r>
            <a:endParaRPr/>
          </a:p>
        </p:txBody>
      </p:sp>
      <p:sp>
        <p:nvSpPr>
          <p:cNvPr id="267" name="Google Shape;267;p38"/>
          <p:cNvSpPr txBox="1"/>
          <p:nvPr>
            <p:ph idx="1" type="body"/>
          </p:nvPr>
        </p:nvSpPr>
        <p:spPr>
          <a:xfrm>
            <a:off x="179387" y="1846262"/>
            <a:ext cx="8640900" cy="4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04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第六條 校務會議應有三分之二以上代表出席，始能開會。</a:t>
            </a:r>
            <a:endParaRPr/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第九條 相關之處室主任有提案之義務，家長會或教師會得提案，本校教職員 </a:t>
            </a:r>
            <a:endParaRPr/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             工及家長經校務會議代表四分之一以上連署者，亦得提案。</a:t>
            </a:r>
            <a:endParaRPr/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第十條 校務會議之議案，經出席代表三分之二以上通過後，使得做成決議。</a:t>
            </a:r>
            <a:endParaRPr/>
          </a:p>
          <a:p>
            <a:pPr indent="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b="0" i="0" sz="200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9"/>
          <p:cNvSpPr txBox="1"/>
          <p:nvPr>
            <p:ph type="title"/>
          </p:nvPr>
        </p:nvSpPr>
        <p:spPr>
          <a:xfrm>
            <a:off x="822325" y="287337"/>
            <a:ext cx="7543800" cy="144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300"/>
              <a:buFont typeface="BiauKai"/>
              <a:buNone/>
            </a:pPr>
            <a:br>
              <a:rPr b="0" i="0" lang="en-US" sz="4300" u="none">
                <a:solidFill>
                  <a:srgbClr val="404040"/>
                </a:solidFill>
                <a:latin typeface="BiauKai"/>
                <a:ea typeface="BiauKai"/>
                <a:cs typeface="BiauKai"/>
                <a:sym typeface="BiauKai"/>
              </a:rPr>
            </a:br>
            <a:r>
              <a:rPr b="1" i="0" lang="en-US" sz="4800" u="none">
                <a:solidFill>
                  <a:schemeClr val="dk2"/>
                </a:solidFill>
                <a:latin typeface="BiauKai"/>
                <a:ea typeface="BiauKai"/>
                <a:cs typeface="BiauKai"/>
                <a:sym typeface="BiauKai"/>
              </a:rPr>
              <a:t>(五)預計會員大會提案討論</a:t>
            </a:r>
            <a:endParaRPr/>
          </a:p>
        </p:txBody>
      </p:sp>
      <p:sp>
        <p:nvSpPr>
          <p:cNvPr id="273" name="Google Shape;273;p39"/>
          <p:cNvSpPr txBox="1"/>
          <p:nvPr>
            <p:ph idx="1" type="body"/>
          </p:nvPr>
        </p:nvSpPr>
        <p:spPr>
          <a:xfrm>
            <a:off x="822325" y="1846262"/>
            <a:ext cx="8070900" cy="4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04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1" i="0" lang="en-US" sz="2000" u="non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(1)職務延聘積分，為鼓勵級任轉換跑道，研習時數計算不分科。       </a:t>
            </a:r>
            <a:endParaRPr/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1" i="0" lang="en-US" sz="2000" u="non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(2)行政教師積分前兩年加3分</a:t>
            </a:r>
            <a:endParaRPr/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1" i="0" lang="en-US" sz="2000" u="non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(3)選舉小樹關懷小組代表1位 </a:t>
            </a:r>
            <a:endParaRPr/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1" i="0" lang="en-US" sz="2000" u="non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(4)上繳市教師會由200元增至250元，今年不足額50元由教師會支出</a:t>
            </a:r>
            <a:endParaRPr/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1" i="0" lang="en-US" sz="2000" u="non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(5)明年會費900元</a:t>
            </a:r>
            <a:endParaRPr/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1" i="0" lang="en-US" sz="2000" u="non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(6)&lt;校務發展暨編餘節數配置&gt;委員會代表，選出四位:低中高科各一位</a:t>
            </a:r>
            <a:endParaRPr/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1" i="0" lang="en-US" sz="2000" u="none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rPr>
              <a:t>(7)教室配置案</a:t>
            </a:r>
            <a:endParaRPr/>
          </a:p>
          <a:p>
            <a:pPr indent="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b="1" i="0" sz="2000" u="none">
              <a:solidFill>
                <a:srgbClr val="FF0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0"/>
          <p:cNvSpPr txBox="1"/>
          <p:nvPr>
            <p:ph type="title"/>
          </p:nvPr>
        </p:nvSpPr>
        <p:spPr>
          <a:xfrm>
            <a:off x="809625" y="260350"/>
            <a:ext cx="8010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b="0" i="0" lang="en-US" sz="48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107學年度小樹關懷小組名單</a:t>
            </a:r>
            <a:endParaRPr/>
          </a:p>
        </p:txBody>
      </p:sp>
      <p:sp>
        <p:nvSpPr>
          <p:cNvPr id="279" name="Google Shape;279;p40"/>
          <p:cNvSpPr txBox="1"/>
          <p:nvPr>
            <p:ph idx="1" type="body"/>
          </p:nvPr>
        </p:nvSpPr>
        <p:spPr>
          <a:xfrm>
            <a:off x="822325" y="1846262"/>
            <a:ext cx="7543800" cy="4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107學年度關渡國小小樹關懷小組:9人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召  集  人:林校長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當然委員:四處主任、會計、家長會代表1人(高家代表列席)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教師會推派代表 1人: 順興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教  師   遴選代表1人: 吟竹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教  師   遴選備取1人:  信弘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任期: 一年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開會: 每月召開一次會議，若有課務由教務處協助處理</a:t>
            </a:r>
            <a:endParaRPr/>
          </a:p>
          <a:p>
            <a:pPr indent="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b="0" i="0" sz="200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1"/>
          <p:cNvSpPr txBox="1"/>
          <p:nvPr>
            <p:ph type="title"/>
          </p:nvPr>
        </p:nvSpPr>
        <p:spPr>
          <a:xfrm>
            <a:off x="822325" y="287337"/>
            <a:ext cx="8213700" cy="144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iauKai"/>
              <a:buNone/>
            </a:pPr>
            <a:r>
              <a:rPr b="1" i="0" lang="en-US" sz="4800" u="none">
                <a:solidFill>
                  <a:schemeClr val="dk2"/>
                </a:solidFill>
                <a:latin typeface="BiauKai"/>
                <a:ea typeface="BiauKai"/>
                <a:cs typeface="BiauKai"/>
                <a:sym typeface="BiauKai"/>
              </a:rPr>
              <a:t>(六)、今年配課編餘節數說明</a:t>
            </a:r>
            <a:endParaRPr/>
          </a:p>
        </p:txBody>
      </p:sp>
      <p:sp>
        <p:nvSpPr>
          <p:cNvPr id="285" name="Google Shape;285;p41"/>
          <p:cNvSpPr txBox="1"/>
          <p:nvPr>
            <p:ph idx="1" type="body"/>
          </p:nvPr>
        </p:nvSpPr>
        <p:spPr>
          <a:xfrm>
            <a:off x="822325" y="1846262"/>
            <a:ext cx="7543800" cy="4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904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2"/>
          <p:cNvSpPr txBox="1"/>
          <p:nvPr>
            <p:ph type="title"/>
          </p:nvPr>
        </p:nvSpPr>
        <p:spPr>
          <a:xfrm>
            <a:off x="822325" y="598487"/>
            <a:ext cx="81645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300"/>
              <a:buFont typeface="Calibri"/>
              <a:buNone/>
            </a:pPr>
            <a:r>
              <a:rPr b="0" i="0" lang="en-US" sz="43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《有關課務編配~千凱主任》0614</a:t>
            </a:r>
            <a:br>
              <a:rPr b="0" i="0" lang="en-US" sz="43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291" name="Google Shape;291;p42"/>
          <p:cNvSpPr txBox="1"/>
          <p:nvPr>
            <p:ph idx="1" type="body"/>
          </p:nvPr>
        </p:nvSpPr>
        <p:spPr>
          <a:xfrm>
            <a:off x="201612" y="993775"/>
            <a:ext cx="8785200" cy="4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04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國教科表示「配合新生增班需求會給本校的『懸缺代理/部補代理/外加鐘點』，最快需等到六月底才能定案。」</a:t>
            </a:r>
            <a:endParaRPr/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為不耽誤後續備課進度，教務處先暫時以「多1位導師、多1節外加鐘點」的保守方式來預估。</a:t>
            </a:r>
            <a:endParaRPr/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說明：</a:t>
            </a:r>
            <a:endParaRPr/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一、預估有44節實減空間。</a:t>
            </a:r>
            <a:endParaRPr/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二、未來的教師會的9節減課空間「9實減」。</a:t>
            </a:r>
            <a:endParaRPr/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三、尚有1體育團隊未減，可再納入。</a:t>
            </a:r>
            <a:endParaRPr/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四、內含2節教輔，將簽以代課費支應。</a:t>
            </a:r>
            <a:endParaRPr/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五、全教產可減3節，來源待確認。</a:t>
            </a:r>
            <a:endParaRPr/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六、預估剩下3節，擬提供教學輔三處室各一，待議。</a:t>
            </a:r>
            <a:endParaRPr/>
          </a:p>
          <a:p>
            <a:pPr indent="-12700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七、閩語支援14節，現已給6學年+2科主任，剩餘6節擬提供給各學年一位教師，為勞協助學年老師及學年召集人進行「關渡時間」課程的修訂的辛勞。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" name="Google Shape;296;p43"/>
          <p:cNvGraphicFramePr/>
          <p:nvPr/>
        </p:nvGraphicFramePr>
        <p:xfrm>
          <a:off x="107950" y="1889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{360076C9-A3B1-41B8-8008-1B11D9B6A493}</a:tableStyleId>
              </a:tblPr>
              <a:tblGrid>
                <a:gridCol w="973125"/>
                <a:gridCol w="685800"/>
                <a:gridCol w="944550"/>
                <a:gridCol w="963600"/>
                <a:gridCol w="1360475"/>
              </a:tblGrid>
              <a:tr h="247650">
                <a:tc gridSpan="5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108學年度 學生總學習時數  (45班)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 hMerge="1"/>
                <a:tc hMerge="1"/>
                <a:tc hMerge="1"/>
                <a:tc hMerge="1"/>
              </a:tr>
              <a:tr h="182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　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節數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班級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小計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備註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導師時間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　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　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　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　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六年級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192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　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五年級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224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　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四年級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203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　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三年級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203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　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二年級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207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　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一年級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207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　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　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　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　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　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　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　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　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　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　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</a:tr>
              <a:tr h="276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合計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　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　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1,236 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　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4"/>
          <p:cNvSpPr txBox="1"/>
          <p:nvPr>
            <p:ph type="title"/>
          </p:nvPr>
        </p:nvSpPr>
        <p:spPr>
          <a:xfrm>
            <a:off x="822325" y="287337"/>
            <a:ext cx="7543800" cy="144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02" name="Google Shape;302;p44"/>
          <p:cNvGraphicFramePr/>
          <p:nvPr/>
        </p:nvGraphicFramePr>
        <p:xfrm>
          <a:off x="179387" y="1158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{360076C9-A3B1-41B8-8008-1B11D9B6A493}</a:tableStyleId>
              </a:tblPr>
              <a:tblGrid>
                <a:gridCol w="1489075"/>
                <a:gridCol w="1216025"/>
                <a:gridCol w="1673225"/>
                <a:gridCol w="1706550"/>
                <a:gridCol w="2411400"/>
              </a:tblGrid>
              <a:tr h="427025">
                <a:tc gridSpan="5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108學年度 教師總授課時數  (45班)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 hMerge="1"/>
                <a:tc hMerge="1"/>
                <a:tc hMerge="1"/>
                <a:tc hMerge="1"/>
              </a:tr>
              <a:tr h="304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　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人數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節數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小計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備註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</a:tr>
              <a:tr h="304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級任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675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　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</a:tr>
              <a:tr h="609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科任(含系管、兼輔)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FF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418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音3美3體3英6自3 社0母3系統師1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</a:tr>
              <a:tr h="304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組長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　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</a:tr>
              <a:tr h="304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主任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　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</a:tr>
              <a:tr h="304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專輔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　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</a:tr>
              <a:tr h="487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b="0" i="0" lang="en-US" sz="24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編制員額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FF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　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1,159 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　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</a:tr>
              <a:tr h="669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教育部補助款</a:t>
                      </a:r>
                      <a:br>
                        <a:rPr b="0" i="0" lang="en-US" sz="1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外加l代理教師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n-US" sz="14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教育部</a:t>
                      </a:r>
                      <a:br>
                        <a:rPr b="0" i="0" lang="en-US" sz="14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i="0" lang="en-US" sz="14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(外加代理教師4名</a:t>
                      </a:r>
                      <a:br>
                        <a:rPr b="0" i="0" lang="en-US" sz="14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i="0" lang="en-US" sz="14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但係指含2名海洋教師)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</a:tr>
              <a:tr h="788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教育部補助款</a:t>
                      </a:r>
                      <a:br>
                        <a:rPr b="0" i="0" lang="en-US" sz="1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外加鐘點節數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　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n-US" sz="14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教育部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</a:tr>
              <a:tr h="788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b="0" i="0" lang="en-US" sz="24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小計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　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　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1,280 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n-US" sz="14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　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</a:tr>
              <a:tr h="527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Calibri"/>
                        <a:buNone/>
                      </a:pPr>
                      <a:r>
                        <a:rPr b="0" i="0" lang="en-US" sz="2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減課節數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　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　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FF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</a:t>
                      </a:r>
                      <a:r>
                        <a:rPr b="0" i="0" lang="en-US" sz="3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　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5"/>
          <p:cNvSpPr txBox="1"/>
          <p:nvPr>
            <p:ph type="title"/>
          </p:nvPr>
        </p:nvSpPr>
        <p:spPr>
          <a:xfrm>
            <a:off x="822325" y="287337"/>
            <a:ext cx="7543800" cy="144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08" name="Google Shape;308;p45"/>
          <p:cNvGraphicFramePr/>
          <p:nvPr/>
        </p:nvGraphicFramePr>
        <p:xfrm>
          <a:off x="1547812" y="2873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{360076C9-A3B1-41B8-8008-1B11D9B6A493}</a:tableStyleId>
              </a:tblPr>
              <a:tblGrid>
                <a:gridCol w="1181100"/>
                <a:gridCol w="835025"/>
                <a:gridCol w="1146175"/>
                <a:gridCol w="1169975"/>
                <a:gridCol w="1644650"/>
              </a:tblGrid>
              <a:tr h="317500">
                <a:tc gridSpan="5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n-US" sz="14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108學年度(45班版)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 hMerge="1"/>
                <a:tc hMerge="1"/>
                <a:tc hMerge="1"/>
                <a:tc hMerge="1"/>
              </a:tr>
              <a:tr h="328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級任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n-US" sz="1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　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n-US" sz="1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　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</a:tr>
              <a:tr h="330200">
                <a:tc rowSpan="8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科任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 rowSpan="8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音樂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</a:tr>
              <a:tr h="328600">
                <a:tc vMerge="1"/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美勞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</a:tr>
              <a:tr h="328600">
                <a:tc vMerge="1"/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體育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</a:tr>
              <a:tr h="328600">
                <a:tc vMerge="1"/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英語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</a:tr>
              <a:tr h="330200">
                <a:tc vMerge="1"/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自然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</a:tr>
              <a:tr h="328600">
                <a:tc vMerge="1"/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社會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</a:tr>
              <a:tr h="328600">
                <a:tc vMerge="1"/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母語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</a:tr>
              <a:tr h="328600">
                <a:tc vMerge="1"/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系統師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</a:tr>
              <a:tr h="330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組長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n-US" sz="1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　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組長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</a:tr>
              <a:tr h="328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主任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n-US" sz="1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　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主任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</a:tr>
              <a:tr h="328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專輔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n-US" sz="1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　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專輔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</a:tr>
              <a:tr h="328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編制員額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　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編制員額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</a:tr>
              <a:tr h="330200"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外加教師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n-US" sz="14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　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海洋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</a:tr>
              <a:tr h="328600">
                <a:tc vMerge="1"/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自然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</a:tr>
              <a:tr h="328600">
                <a:tc vMerge="1"/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社會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6"/>
          <p:cNvSpPr txBox="1"/>
          <p:nvPr>
            <p:ph type="title"/>
          </p:nvPr>
        </p:nvSpPr>
        <p:spPr>
          <a:xfrm>
            <a:off x="822325" y="287337"/>
            <a:ext cx="7543800" cy="144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14" name="Google Shape;314;p46"/>
          <p:cNvGraphicFramePr/>
          <p:nvPr/>
        </p:nvGraphicFramePr>
        <p:xfrm>
          <a:off x="971550" y="1844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{360076C9-A3B1-41B8-8008-1B11D9B6A493}</a:tableStyleId>
              </a:tblPr>
              <a:tblGrid>
                <a:gridCol w="1858950"/>
                <a:gridCol w="762000"/>
                <a:gridCol w="763575"/>
                <a:gridCol w="763575"/>
                <a:gridCol w="763575"/>
                <a:gridCol w="762000"/>
                <a:gridCol w="763575"/>
                <a:gridCol w="763575"/>
              </a:tblGrid>
              <a:tr h="1147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實減需求列舉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 gridSpan="7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10系管師+8學年+8領召+3體育+3音樂+9教師會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877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實減需求數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</a:tr>
              <a:tr h="768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實減尚餘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(教學輔各1)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音樂3優先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　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</a:tr>
              <a:tr h="1311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閩語支援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14節：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 gridSpan="6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6學年+2科主任+6學年另找  (擬提供給各學年一位教師，慰勞協助學年老師及學年召集人進行「關渡時間」課程的修訂的辛勞。待議。)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DE7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7"/>
          <p:cNvSpPr txBox="1"/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BiauKai"/>
              <a:buNone/>
            </a:pPr>
            <a:r>
              <a:rPr b="1" i="0" lang="en-US" sz="4300" u="none">
                <a:solidFill>
                  <a:schemeClr val="dk2"/>
                </a:solidFill>
                <a:latin typeface="BiauKai"/>
                <a:ea typeface="BiauKai"/>
                <a:cs typeface="BiauKai"/>
                <a:sym typeface="BiauKai"/>
              </a:rPr>
              <a:t>(七)、散會</a:t>
            </a:r>
            <a:br>
              <a:rPr b="1" i="0" lang="en-US" sz="4300" u="none">
                <a:solidFill>
                  <a:schemeClr val="dk2"/>
                </a:solidFill>
                <a:latin typeface="BiauKai"/>
                <a:ea typeface="BiauKai"/>
                <a:cs typeface="BiauKai"/>
                <a:sym typeface="BiauKai"/>
              </a:rPr>
            </a:br>
            <a:endParaRPr/>
          </a:p>
        </p:txBody>
      </p:sp>
      <p:sp>
        <p:nvSpPr>
          <p:cNvPr id="320" name="Google Shape;320;p47"/>
          <p:cNvSpPr txBox="1"/>
          <p:nvPr/>
        </p:nvSpPr>
        <p:spPr>
          <a:xfrm>
            <a:off x="611187" y="2492375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>
            <p:ph type="title"/>
          </p:nvPr>
        </p:nvSpPr>
        <p:spPr>
          <a:xfrm>
            <a:off x="2627312" y="1290637"/>
            <a:ext cx="7772400" cy="7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BiauKai"/>
              <a:buNone/>
            </a:pPr>
            <a:r>
              <a:rPr b="1" i="0" lang="en-US" sz="4300" u="none">
                <a:solidFill>
                  <a:schemeClr val="dk2"/>
                </a:solidFill>
                <a:latin typeface="BiauKai"/>
                <a:ea typeface="BiauKai"/>
                <a:cs typeface="BiauKai"/>
                <a:sym typeface="BiauKai"/>
              </a:rPr>
              <a:t>工作報告</a:t>
            </a:r>
            <a:br>
              <a:rPr b="1" i="0" lang="en-US" sz="4300" u="none">
                <a:solidFill>
                  <a:schemeClr val="dk2"/>
                </a:solidFill>
                <a:latin typeface="BiauKai"/>
                <a:ea typeface="BiauKai"/>
                <a:cs typeface="BiauKai"/>
                <a:sym typeface="BiauKai"/>
              </a:rPr>
            </a:br>
            <a:endParaRPr/>
          </a:p>
        </p:txBody>
      </p:sp>
      <p:sp>
        <p:nvSpPr>
          <p:cNvPr id="156" name="Google Shape;156;p21"/>
          <p:cNvSpPr txBox="1"/>
          <p:nvPr>
            <p:ph idx="1" type="body"/>
          </p:nvPr>
        </p:nvSpPr>
        <p:spPr>
          <a:xfrm>
            <a:off x="250825" y="3194050"/>
            <a:ext cx="4176600" cy="3043200"/>
          </a:xfrm>
          <a:prstGeom prst="rect">
            <a:avLst/>
          </a:prstGeom>
          <a:noFill/>
          <a:ln cap="flat" cmpd="sng" w="952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90487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Noto Sans Symbols"/>
              <a:buNone/>
            </a:pPr>
            <a:r>
              <a:t/>
            </a:r>
            <a:endParaRPr b="0" i="0" sz="2500" u="none">
              <a:solidFill>
                <a:srgbClr val="262626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-158750" lvl="0" marL="90487" marR="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Noto Sans Symbols"/>
              <a:buChar char="◆"/>
            </a:pPr>
            <a:r>
              <a:rPr b="0" i="0" lang="en-US" sz="2500" u="none">
                <a:solidFill>
                  <a:srgbClr val="262626"/>
                </a:solidFill>
                <a:latin typeface="BiauKai"/>
                <a:ea typeface="BiauKai"/>
                <a:cs typeface="BiauKai"/>
                <a:sym typeface="BiauKai"/>
              </a:rPr>
              <a:t>會  長：順興</a:t>
            </a:r>
            <a:endParaRPr/>
          </a:p>
          <a:p>
            <a:pPr indent="-158750" lvl="0" marL="90487" marR="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Noto Sans Symbols"/>
              <a:buChar char="◆"/>
            </a:pPr>
            <a:r>
              <a:rPr b="0" i="0" lang="en-US" sz="2500" u="none">
                <a:solidFill>
                  <a:srgbClr val="262626"/>
                </a:solidFill>
                <a:latin typeface="BiauKai"/>
                <a:ea typeface="BiauKai"/>
                <a:cs typeface="BiauKai"/>
                <a:sym typeface="BiauKai"/>
              </a:rPr>
              <a:t>副會長：信益</a:t>
            </a:r>
            <a:endParaRPr/>
          </a:p>
          <a:p>
            <a:pPr indent="-158750" lvl="0" marL="90487" marR="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Noto Sans Symbols"/>
              <a:buChar char="◆"/>
            </a:pPr>
            <a:r>
              <a:rPr b="0" i="0" lang="en-US" sz="2500" u="none">
                <a:solidFill>
                  <a:srgbClr val="262626"/>
                </a:solidFill>
                <a:latin typeface="BiauKai"/>
                <a:ea typeface="BiauKai"/>
                <a:cs typeface="BiauKai"/>
                <a:sym typeface="BiauKai"/>
              </a:rPr>
              <a:t>秘書組：德佳、梅芳</a:t>
            </a:r>
            <a:endParaRPr/>
          </a:p>
          <a:p>
            <a:pPr indent="-158750" lvl="0" marL="90487" marR="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Noto Sans Symbols"/>
              <a:buChar char="◆"/>
            </a:pPr>
            <a:r>
              <a:rPr b="0" i="0" lang="en-US" sz="2500" u="none">
                <a:solidFill>
                  <a:srgbClr val="262626"/>
                </a:solidFill>
                <a:latin typeface="BiauKai"/>
                <a:ea typeface="BiauKai"/>
                <a:cs typeface="BiauKai"/>
                <a:sym typeface="BiauKai"/>
              </a:rPr>
              <a:t>研修組：士仁、佩蓉</a:t>
            </a:r>
            <a:endParaRPr/>
          </a:p>
          <a:p>
            <a:pPr indent="-158750" lvl="0" marL="90487" marR="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Noto Sans Symbols"/>
              <a:buChar char="◆"/>
            </a:pPr>
            <a:r>
              <a:rPr b="0" i="0" lang="en-US" sz="2500" u="none">
                <a:solidFill>
                  <a:srgbClr val="262626"/>
                </a:solidFill>
                <a:latin typeface="BiauKai"/>
                <a:ea typeface="BiauKai"/>
                <a:cs typeface="BiauKai"/>
                <a:sym typeface="BiauKai"/>
              </a:rPr>
              <a:t>活動組：盈岑、信弘</a:t>
            </a:r>
            <a:endParaRPr/>
          </a:p>
          <a:p>
            <a:pPr indent="-158750" lvl="0" marL="90487" marR="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Noto Sans Symbols"/>
              <a:buChar char="◆"/>
            </a:pPr>
            <a:r>
              <a:rPr b="0" i="0" lang="en-US" sz="2500" u="none">
                <a:solidFill>
                  <a:srgbClr val="262626"/>
                </a:solidFill>
                <a:latin typeface="BiauKai"/>
                <a:ea typeface="BiauKai"/>
                <a:cs typeface="BiauKai"/>
                <a:sym typeface="BiauKai"/>
              </a:rPr>
              <a:t>總務組：淑明</a:t>
            </a:r>
            <a:endParaRPr/>
          </a:p>
        </p:txBody>
      </p:sp>
      <p:sp>
        <p:nvSpPr>
          <p:cNvPr id="157" name="Google Shape;157;p21"/>
          <p:cNvSpPr txBox="1"/>
          <p:nvPr/>
        </p:nvSpPr>
        <p:spPr>
          <a:xfrm>
            <a:off x="130175" y="1757362"/>
            <a:ext cx="42258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BiauKai"/>
              <a:buNone/>
            </a:pPr>
            <a:r>
              <a:rPr b="1" i="0" lang="en-US" sz="3700" u="none">
                <a:solidFill>
                  <a:schemeClr val="dk2"/>
                </a:solidFill>
                <a:latin typeface="BiauKai"/>
                <a:ea typeface="BiauKai"/>
                <a:cs typeface="BiauKai"/>
                <a:sym typeface="BiauKai"/>
              </a:rPr>
              <a:t>(二)、第23屆理事   </a:t>
            </a:r>
            <a:endParaRPr/>
          </a:p>
        </p:txBody>
      </p:sp>
      <p:sp>
        <p:nvSpPr>
          <p:cNvPr id="158" name="Google Shape;158;p21"/>
          <p:cNvSpPr txBox="1"/>
          <p:nvPr/>
        </p:nvSpPr>
        <p:spPr>
          <a:xfrm>
            <a:off x="457200" y="138112"/>
            <a:ext cx="7499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iauKai"/>
              <a:buNone/>
            </a:pPr>
            <a:r>
              <a:rPr b="0" i="0" lang="en-US" sz="2400" u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107學年度期末教師會會員大會</a:t>
            </a:r>
            <a:endParaRPr/>
          </a:p>
        </p:txBody>
      </p:sp>
      <p:sp>
        <p:nvSpPr>
          <p:cNvPr id="159" name="Google Shape;159;p21"/>
          <p:cNvSpPr txBox="1"/>
          <p:nvPr/>
        </p:nvSpPr>
        <p:spPr>
          <a:xfrm>
            <a:off x="239712" y="2617787"/>
            <a:ext cx="4187700" cy="4620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iauKai"/>
              <a:buNone/>
            </a:pPr>
            <a:r>
              <a:rPr b="0" i="0" lang="en-US" sz="2400" u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監事:昌昇、木村、俊明(主席)</a:t>
            </a:r>
            <a:endParaRPr/>
          </a:p>
        </p:txBody>
      </p:sp>
      <p:sp>
        <p:nvSpPr>
          <p:cNvPr id="160" name="Google Shape;160;p21"/>
          <p:cNvSpPr txBox="1"/>
          <p:nvPr/>
        </p:nvSpPr>
        <p:spPr>
          <a:xfrm>
            <a:off x="5621337" y="1928812"/>
            <a:ext cx="2724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iauKai"/>
              <a:buNone/>
            </a:pPr>
            <a:r>
              <a:rPr b="1" i="0" lang="en-US" sz="3600" u="none">
                <a:solidFill>
                  <a:schemeClr val="dk2"/>
                </a:solidFill>
                <a:latin typeface="BiauKai"/>
                <a:ea typeface="BiauKai"/>
                <a:cs typeface="BiauKai"/>
                <a:sym typeface="BiauKai"/>
              </a:rPr>
              <a:t>第24屆理事 </a:t>
            </a:r>
            <a:endParaRPr/>
          </a:p>
        </p:txBody>
      </p:sp>
      <p:sp>
        <p:nvSpPr>
          <p:cNvPr id="161" name="Google Shape;161;p21"/>
          <p:cNvSpPr txBox="1"/>
          <p:nvPr/>
        </p:nvSpPr>
        <p:spPr>
          <a:xfrm>
            <a:off x="4822825" y="2592387"/>
            <a:ext cx="4213200" cy="4620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iauKai"/>
              <a:buNone/>
            </a:pPr>
            <a:r>
              <a:rPr b="0" i="0" lang="en-US" sz="2400" u="none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監事:昌昇、信弘、盈岑(主席)</a:t>
            </a:r>
            <a:endParaRPr/>
          </a:p>
        </p:txBody>
      </p:sp>
      <p:sp>
        <p:nvSpPr>
          <p:cNvPr id="162" name="Google Shape;162;p21"/>
          <p:cNvSpPr txBox="1"/>
          <p:nvPr/>
        </p:nvSpPr>
        <p:spPr>
          <a:xfrm>
            <a:off x="4822825" y="3130550"/>
            <a:ext cx="4213200" cy="3075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90487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Noto Sans Symbols"/>
              <a:buNone/>
            </a:pPr>
            <a:r>
              <a:t/>
            </a:r>
            <a:endParaRPr b="0" i="0" sz="2500" u="none">
              <a:solidFill>
                <a:srgbClr val="262626"/>
              </a:solidFill>
              <a:latin typeface="BiauKai"/>
              <a:ea typeface="BiauKai"/>
              <a:cs typeface="BiauKai"/>
              <a:sym typeface="BiauKai"/>
            </a:endParaRPr>
          </a:p>
          <a:p>
            <a:pPr indent="-158750" lvl="0" marL="90487" marR="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Noto Sans Symbols"/>
              <a:buChar char="◆"/>
            </a:pPr>
            <a:r>
              <a:rPr b="0" i="0" lang="en-US" sz="2500" u="none">
                <a:solidFill>
                  <a:srgbClr val="262626"/>
                </a:solidFill>
                <a:latin typeface="BiauKai"/>
                <a:ea typeface="BiauKai"/>
                <a:cs typeface="BiauKai"/>
                <a:sym typeface="BiauKai"/>
              </a:rPr>
              <a:t>會  長：俊明</a:t>
            </a:r>
            <a:endParaRPr/>
          </a:p>
          <a:p>
            <a:pPr indent="-158750" lvl="0" marL="90487" marR="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Noto Sans Symbols"/>
              <a:buChar char="◆"/>
            </a:pPr>
            <a:r>
              <a:rPr b="0" i="0" lang="en-US" sz="2500" u="none">
                <a:solidFill>
                  <a:srgbClr val="262626"/>
                </a:solidFill>
                <a:latin typeface="BiauKai"/>
                <a:ea typeface="BiauKai"/>
                <a:cs typeface="BiauKai"/>
                <a:sym typeface="BiauKai"/>
              </a:rPr>
              <a:t>副會長：朝榮</a:t>
            </a:r>
            <a:endParaRPr/>
          </a:p>
          <a:p>
            <a:pPr indent="-158750" lvl="0" marL="90487" marR="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Noto Sans Symbols"/>
              <a:buChar char="◆"/>
            </a:pPr>
            <a:r>
              <a:rPr b="0" i="0" lang="en-US" sz="2500" u="none">
                <a:solidFill>
                  <a:srgbClr val="262626"/>
                </a:solidFill>
                <a:latin typeface="BiauKai"/>
                <a:ea typeface="BiauKai"/>
                <a:cs typeface="BiauKai"/>
                <a:sym typeface="BiauKai"/>
              </a:rPr>
              <a:t>秘書組：明珊、慧雯</a:t>
            </a:r>
            <a:endParaRPr/>
          </a:p>
          <a:p>
            <a:pPr indent="-158750" lvl="0" marL="90487" marR="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Noto Sans Symbols"/>
              <a:buChar char="◆"/>
            </a:pPr>
            <a:r>
              <a:rPr b="0" i="0" lang="en-US" sz="2500" u="none">
                <a:solidFill>
                  <a:srgbClr val="262626"/>
                </a:solidFill>
                <a:latin typeface="BiauKai"/>
                <a:ea typeface="BiauKai"/>
                <a:cs typeface="BiauKai"/>
                <a:sym typeface="BiauKai"/>
              </a:rPr>
              <a:t>研修組：俊淵、妙娟</a:t>
            </a:r>
            <a:endParaRPr/>
          </a:p>
          <a:p>
            <a:pPr indent="-158750" lvl="0" marL="90487" marR="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Noto Sans Symbols"/>
              <a:buChar char="◆"/>
            </a:pPr>
            <a:r>
              <a:rPr b="0" i="0" lang="en-US" sz="2500" u="none">
                <a:solidFill>
                  <a:srgbClr val="262626"/>
                </a:solidFill>
                <a:latin typeface="BiauKai"/>
                <a:ea typeface="BiauKai"/>
                <a:cs typeface="BiauKai"/>
                <a:sym typeface="BiauKai"/>
              </a:rPr>
              <a:t>活動組：吟竹、順興</a:t>
            </a:r>
            <a:endParaRPr/>
          </a:p>
          <a:p>
            <a:pPr indent="-158750" lvl="0" marL="90487" marR="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Noto Sans Symbols"/>
              <a:buChar char="◆"/>
            </a:pPr>
            <a:r>
              <a:rPr b="0" i="0" lang="en-US" sz="2500" u="none">
                <a:solidFill>
                  <a:srgbClr val="262626"/>
                </a:solidFill>
                <a:latin typeface="BiauKai"/>
                <a:ea typeface="BiauKai"/>
                <a:cs typeface="BiauKai"/>
                <a:sym typeface="BiauKai"/>
              </a:rPr>
              <a:t>總務組：建榮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/>
          <p:nvPr>
            <p:ph type="title"/>
          </p:nvPr>
        </p:nvSpPr>
        <p:spPr>
          <a:xfrm>
            <a:off x="250825" y="287337"/>
            <a:ext cx="4537200" cy="144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b="0" i="0" lang="en-US" sz="48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第24屆選舉結果</a:t>
            </a:r>
            <a:endParaRPr/>
          </a:p>
        </p:txBody>
      </p:sp>
      <p:pic>
        <p:nvPicPr>
          <p:cNvPr id="168" name="Google Shape;168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0121" l="0" r="0" t="0"/>
          <a:stretch/>
        </p:blipFill>
        <p:spPr>
          <a:xfrm>
            <a:off x="4787900" y="115887"/>
            <a:ext cx="4248300" cy="6034200"/>
          </a:xfrm>
          <a:prstGeom prst="rect">
            <a:avLst/>
          </a:prstGeom>
          <a:noFill/>
          <a:ln cap="flat" cmpd="sng" w="31750">
            <a:solidFill>
              <a:schemeClr val="accent1"/>
            </a:solidFill>
            <a:prstDash val="solid"/>
            <a:miter lim="524288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/>
          <p:nvPr>
            <p:ph type="title"/>
          </p:nvPr>
        </p:nvSpPr>
        <p:spPr>
          <a:xfrm>
            <a:off x="822325" y="287337"/>
            <a:ext cx="7543800" cy="144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iauKai"/>
              <a:buNone/>
            </a:pPr>
            <a:r>
              <a:rPr b="1" i="0" lang="en-US" sz="4800" u="none">
                <a:solidFill>
                  <a:schemeClr val="dk2"/>
                </a:solidFill>
                <a:latin typeface="BiauKai"/>
                <a:ea typeface="BiauKai"/>
                <a:cs typeface="BiauKai"/>
                <a:sym typeface="BiauKai"/>
              </a:rPr>
              <a:t>(二)、各組報告</a:t>
            </a:r>
            <a:br>
              <a:rPr b="1" i="0" lang="en-US" sz="4800" u="none">
                <a:solidFill>
                  <a:schemeClr val="dk2"/>
                </a:solidFill>
                <a:latin typeface="BiauKai"/>
                <a:ea typeface="BiauKai"/>
                <a:cs typeface="BiauKai"/>
                <a:sym typeface="BiauKai"/>
              </a:rPr>
            </a:br>
            <a:endParaRPr/>
          </a:p>
        </p:txBody>
      </p:sp>
      <p:sp>
        <p:nvSpPr>
          <p:cNvPr id="174" name="Google Shape;174;p23"/>
          <p:cNvSpPr txBox="1"/>
          <p:nvPr>
            <p:ph idx="1" type="body"/>
          </p:nvPr>
        </p:nvSpPr>
        <p:spPr>
          <a:xfrm>
            <a:off x="822325" y="1846262"/>
            <a:ext cx="7543800" cy="4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904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/>
          <p:nvPr>
            <p:ph type="title"/>
          </p:nvPr>
        </p:nvSpPr>
        <p:spPr>
          <a:xfrm>
            <a:off x="822325" y="287337"/>
            <a:ext cx="7543800" cy="144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b="0" i="0" lang="en-US" sz="48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理事會組織架構</a:t>
            </a:r>
            <a:br>
              <a:rPr b="0" i="0" lang="en-US" sz="48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8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業務報告與交接(6/5)~職掌1</a:t>
            </a:r>
            <a:endParaRPr/>
          </a:p>
        </p:txBody>
      </p:sp>
      <p:sp>
        <p:nvSpPr>
          <p:cNvPr id="180" name="Google Shape;180;p24"/>
          <p:cNvSpPr txBox="1"/>
          <p:nvPr>
            <p:ph idx="1" type="body"/>
          </p:nvPr>
        </p:nvSpPr>
        <p:spPr>
          <a:xfrm>
            <a:off x="822325" y="1846262"/>
            <a:ext cx="7543800" cy="4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04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一. 理事長兼任協商組：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（一）會員大會主席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（二）督導各組工作計畫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（三）綜理理事會有關會務決議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（四）代表本會對外協商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（五）擬定年度活動計畫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（六）會員意見彙整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（七）監督校務會議通過法案是否落實執行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二. 副理事長兼任公關組（發言人）： 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（一）理事長職務代理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（二）協助推動各項會務工作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（三）各組工作聯絡協調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（四）聯繫各級教師會組織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（五）加強和學校、家長會溝通互動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（六）拓展對外關係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（七）代表本會對外發言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/>
          <p:nvPr>
            <p:ph type="title"/>
          </p:nvPr>
        </p:nvSpPr>
        <p:spPr>
          <a:xfrm>
            <a:off x="822325" y="287337"/>
            <a:ext cx="7543800" cy="144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b="0" i="0" lang="en-US" sz="48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理事會組織架構與職掌</a:t>
            </a:r>
            <a:br>
              <a:rPr b="0" i="0" lang="en-US" sz="48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8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業務報告與交接(6/5)~2</a:t>
            </a:r>
            <a:endParaRPr/>
          </a:p>
        </p:txBody>
      </p:sp>
      <p:sp>
        <p:nvSpPr>
          <p:cNvPr id="186" name="Google Shape;186;p25"/>
          <p:cNvSpPr txBox="1"/>
          <p:nvPr>
            <p:ph idx="1" type="body"/>
          </p:nvPr>
        </p:nvSpPr>
        <p:spPr>
          <a:xfrm>
            <a:off x="822325" y="1846262"/>
            <a:ext cx="7543800" cy="4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04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三. 研修組（含編輯）：兩位理事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（一）教育資訊蒐集及法規研究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（二）教學研究及教學資源提供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（三）選派理事或會員參加研習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（四）會訊編輯、採訪、出版並教師會會訊及他校會訊存檔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（五）問卷調查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（六）議題蒐集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（七）策劃進修活動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（八）網頁維護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/>
          <p:nvPr>
            <p:ph type="title"/>
          </p:nvPr>
        </p:nvSpPr>
        <p:spPr>
          <a:xfrm>
            <a:off x="822325" y="287337"/>
            <a:ext cx="7543800" cy="144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6"/>
          <p:cNvSpPr txBox="1"/>
          <p:nvPr>
            <p:ph idx="1" type="body"/>
          </p:nvPr>
        </p:nvSpPr>
        <p:spPr>
          <a:xfrm>
            <a:off x="822325" y="1846262"/>
            <a:ext cx="7543800" cy="4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04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四. 祕書組（含文宣）：兩位理事 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（一）文件傳真收發整理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（二）會議記錄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（三）資料管理與建檔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（四）電腦文書處理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（五）各項海報製作張貼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（六）製發開會通知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（七）定輪值表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（八）會員連署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（九）會員大會及理事會會議資料印製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（十）學年會議記錄打印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（十一）會務大事紀</a:t>
            </a:r>
            <a:endParaRPr/>
          </a:p>
          <a:p>
            <a:pPr indent="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b="0" i="0" sz="200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/>
          <p:nvPr>
            <p:ph type="title"/>
          </p:nvPr>
        </p:nvSpPr>
        <p:spPr>
          <a:xfrm>
            <a:off x="822325" y="287337"/>
            <a:ext cx="7543800" cy="144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b="0" i="0" lang="en-US" sz="48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理事會組織架構與職掌</a:t>
            </a:r>
            <a:br>
              <a:rPr b="0" i="0" lang="en-US" sz="48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8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業務報告與交接(6/5)~3</a:t>
            </a:r>
            <a:endParaRPr/>
          </a:p>
        </p:txBody>
      </p:sp>
      <p:sp>
        <p:nvSpPr>
          <p:cNvPr id="198" name="Google Shape;198;p27"/>
          <p:cNvSpPr txBox="1"/>
          <p:nvPr>
            <p:ph idx="1" type="body"/>
          </p:nvPr>
        </p:nvSpPr>
        <p:spPr>
          <a:xfrm>
            <a:off x="822325" y="1846262"/>
            <a:ext cx="7543800" cy="4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04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四. 祕書組（含文宣）：兩位理事 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（一）文件傳真收發整理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（二）會議記錄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（三）資料管理與建檔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（四）電腦文書處理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（五）各項海報製作張貼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（六）製發開會通知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（七）定輪值表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（八）會員連署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（九）會員大會及理事會會議資料印製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（十）學年會議記錄打印</a:t>
            </a:r>
            <a:b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（十一）會務大事紀</a:t>
            </a:r>
            <a:endParaRPr/>
          </a:p>
          <a:p>
            <a:pPr indent="0" lvl="0" marL="90487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b="0" i="0" sz="200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回顧">
  <a:themeElements>
    <a:clrScheme name="回顧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5_回顧">
  <a:themeElements>
    <a:clrScheme name="回顧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回顧">
  <a:themeElements>
    <a:clrScheme name="回顧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回顧">
  <a:themeElements>
    <a:clrScheme name="回顧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回顧">
  <a:themeElements>
    <a:clrScheme name="回顧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6_回顧">
  <a:themeElements>
    <a:clrScheme name="回顧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4_回顧">
  <a:themeElements>
    <a:clrScheme name="回顧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