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52CF6-317B-4125-93AF-7ADFE8C11CCC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48F43-BD4B-4271-969C-D23C838B6B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14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58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8BA9890B-0453-4C25-A9C8-8A1E40E7385E}" type="slidenum">
              <a:rPr lang="zh-TW" altLang="en-US" sz="1200" smtClean="0"/>
              <a:pPr/>
              <a:t>1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438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7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5B1790A-5948-48F7-9192-BDB5EEBCEF04}" type="slidenum">
              <a:rPr lang="zh-TW" altLang="en-US" sz="1200" smtClean="0"/>
              <a:pPr/>
              <a:t>2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9514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58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8BA9890B-0453-4C25-A9C8-8A1E40E7385E}" type="slidenum">
              <a:rPr lang="zh-TW" altLang="en-US" sz="1200" smtClean="0"/>
              <a:pPr/>
              <a:t>3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8442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7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5B1790A-5948-48F7-9192-BDB5EEBCEF04}" type="slidenum">
              <a:rPr lang="zh-TW" altLang="en-US" sz="1200" smtClean="0"/>
              <a:pPr/>
              <a:t>4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799051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58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8BA9890B-0453-4C25-A9C8-8A1E40E7385E}" type="slidenum">
              <a:rPr lang="zh-TW" altLang="en-US" sz="1200" smtClean="0"/>
              <a:pPr/>
              <a:t>5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25872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58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8BA9890B-0453-4C25-A9C8-8A1E40E7385E}" type="slidenum">
              <a:rPr lang="zh-TW" altLang="en-US" sz="1200" smtClean="0"/>
              <a:pPr/>
              <a:t>6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06103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58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8BA9890B-0453-4C25-A9C8-8A1E40E7385E}" type="slidenum">
              <a:rPr lang="zh-TW" altLang="en-US" sz="1200" smtClean="0"/>
              <a:pPr/>
              <a:t>7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06343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7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40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9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18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3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079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47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23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19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91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29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001A1-2E03-4BFF-ACD3-5CDB3BBE50A1}" type="datetimeFigureOut">
              <a:rPr lang="zh-TW" altLang="en-US" smtClean="0"/>
              <a:t>2017/12/27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BBD63-AE04-49B9-AE8E-38146B9C7C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16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如何做出雪花片片飄落的動畫？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4803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4804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4806" name="文字方塊 2"/>
          <p:cNvSpPr txBox="1">
            <a:spLocks noChangeArrowheads="1"/>
          </p:cNvSpPr>
          <p:nvPr/>
        </p:nvSpPr>
        <p:spPr bwMode="auto">
          <a:xfrm>
            <a:off x="3666009" y="2005831"/>
            <a:ext cx="4657948" cy="327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dirty="0" smtClean="0">
                <a:solidFill>
                  <a:srgbClr val="FF0000"/>
                </a:solidFill>
              </a:rPr>
              <a:t>如何畫出雪花？</a:t>
            </a:r>
            <a:endParaRPr lang="en-US" altLang="zh-TW" sz="2953" dirty="0" smtClean="0">
              <a:solidFill>
                <a:srgbClr val="FF0000"/>
              </a:solidFill>
            </a:endParaRPr>
          </a:p>
          <a:p>
            <a:endParaRPr lang="en-US" altLang="zh-TW" sz="2953" dirty="0">
              <a:solidFill>
                <a:srgbClr val="FF0000"/>
              </a:solidFill>
            </a:endParaRPr>
          </a:p>
          <a:p>
            <a:r>
              <a:rPr lang="zh-TW" altLang="en-US" sz="2953" dirty="0" smtClean="0">
                <a:solidFill>
                  <a:srgbClr val="FF0000"/>
                </a:solidFill>
              </a:rPr>
              <a:t>如何讓雪花隨機出現？</a:t>
            </a:r>
            <a:endParaRPr lang="en-US" altLang="zh-TW" sz="2953" dirty="0">
              <a:solidFill>
                <a:srgbClr val="FF0000"/>
              </a:solidFill>
            </a:endParaRPr>
          </a:p>
          <a:p>
            <a:endParaRPr lang="en-US" altLang="zh-TW" sz="2953" dirty="0">
              <a:solidFill>
                <a:srgbClr val="FF0000"/>
              </a:solidFill>
            </a:endParaRPr>
          </a:p>
          <a:p>
            <a:r>
              <a:rPr lang="zh-TW" altLang="en-US" sz="2953" dirty="0" smtClean="0">
                <a:solidFill>
                  <a:srgbClr val="FF0000"/>
                </a:solidFill>
              </a:rPr>
              <a:t>如何讓雪花移動？</a:t>
            </a:r>
            <a:endParaRPr lang="en-US" altLang="zh-TW" sz="2953" dirty="0" smtClean="0">
              <a:solidFill>
                <a:srgbClr val="FF0000"/>
              </a:solidFill>
            </a:endParaRPr>
          </a:p>
          <a:p>
            <a:endParaRPr lang="en-US" altLang="zh-TW" sz="2953" dirty="0">
              <a:solidFill>
                <a:srgbClr val="FF0000"/>
              </a:solidFill>
            </a:endParaRPr>
          </a:p>
          <a:p>
            <a:r>
              <a:rPr lang="zh-TW" altLang="en-US" sz="2953" dirty="0" smtClean="0">
                <a:solidFill>
                  <a:srgbClr val="FF0000"/>
                </a:solidFill>
              </a:rPr>
              <a:t>如何做出很多雪花？</a:t>
            </a:r>
            <a:endParaRPr lang="zh-TW" altLang="en-US" sz="2953" dirty="0">
              <a:solidFill>
                <a:srgbClr val="FF0000"/>
              </a:solidFill>
            </a:endParaRPr>
          </a:p>
        </p:txBody>
      </p:sp>
      <p:pic>
        <p:nvPicPr>
          <p:cNvPr id="20480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31" y="2992830"/>
            <a:ext cx="1741289" cy="12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499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事件迴圈 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event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loop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685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6852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6853" name="文字方塊 2"/>
          <p:cNvSpPr txBox="1">
            <a:spLocks noChangeArrowheads="1"/>
          </p:cNvSpPr>
          <p:nvPr/>
        </p:nvSpPr>
        <p:spPr bwMode="auto">
          <a:xfrm>
            <a:off x="3666009" y="2005832"/>
            <a:ext cx="465794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zh-TW" altLang="en-US" sz="2953">
              <a:solidFill>
                <a:schemeClr val="tx1"/>
              </a:solidFill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1284868" y="187756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處理事件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4667139" y="187756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根據事件種類</a:t>
            </a:r>
            <a:endParaRPr lang="en-US" altLang="zh-TW" dirty="0" smtClean="0"/>
          </a:p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更新資料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8095437" y="1940727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更新畫面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向右箭號 2"/>
          <p:cNvSpPr/>
          <p:nvPr/>
        </p:nvSpPr>
        <p:spPr>
          <a:xfrm>
            <a:off x="3520862" y="2552585"/>
            <a:ext cx="1146277" cy="4100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6920947" y="2552584"/>
            <a:ext cx="1146277" cy="41001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4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如何畫出雪花？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4803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4804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4806" name="文字方塊 2"/>
          <p:cNvSpPr txBox="1">
            <a:spLocks noChangeArrowheads="1"/>
          </p:cNvSpPr>
          <p:nvPr/>
        </p:nvSpPr>
        <p:spPr bwMode="auto">
          <a:xfrm>
            <a:off x="719328" y="2005831"/>
            <a:ext cx="11472671" cy="372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dirty="0" smtClean="0">
                <a:solidFill>
                  <a:schemeClr val="tx1"/>
                </a:solidFill>
              </a:rPr>
              <a:t>或許可以畫個小圓形</a:t>
            </a:r>
            <a:endParaRPr lang="en-US" altLang="zh-TW" sz="2953" dirty="0" smtClean="0">
              <a:solidFill>
                <a:schemeClr val="tx1"/>
              </a:solidFill>
            </a:endParaRPr>
          </a:p>
          <a:p>
            <a:endParaRPr lang="en-US" altLang="zh-TW" sz="2953" dirty="0">
              <a:solidFill>
                <a:srgbClr val="FF0000"/>
              </a:solidFill>
            </a:endParaRPr>
          </a:p>
          <a:p>
            <a:r>
              <a:rPr lang="en-US" altLang="zh-TW" sz="2953" dirty="0" err="1" smtClean="0">
                <a:solidFill>
                  <a:schemeClr val="accent2"/>
                </a:solidFill>
              </a:rPr>
              <a:t>pygame.draw.circle</a:t>
            </a:r>
            <a:r>
              <a:rPr lang="en-US" altLang="zh-TW" sz="2953" dirty="0" smtClean="0">
                <a:solidFill>
                  <a:schemeClr val="accent2"/>
                </a:solidFill>
              </a:rPr>
              <a:t>(</a:t>
            </a:r>
            <a:r>
              <a:rPr lang="zh-TW" altLang="en-US" sz="2953" dirty="0" smtClean="0">
                <a:solidFill>
                  <a:schemeClr val="accent2"/>
                </a:solidFill>
              </a:rPr>
              <a:t>視窗</a:t>
            </a:r>
            <a:r>
              <a:rPr lang="en-US" altLang="zh-TW" sz="2953" dirty="0" smtClean="0">
                <a:solidFill>
                  <a:schemeClr val="accent2"/>
                </a:solidFill>
              </a:rPr>
              <a:t>,</a:t>
            </a:r>
            <a:r>
              <a:rPr lang="zh-TW" altLang="en-US" sz="2953" dirty="0" smtClean="0">
                <a:solidFill>
                  <a:schemeClr val="accent2"/>
                </a:solidFill>
              </a:rPr>
              <a:t> 顏色</a:t>
            </a:r>
            <a:r>
              <a:rPr lang="en-US" altLang="zh-TW" sz="2953" dirty="0" smtClean="0">
                <a:solidFill>
                  <a:schemeClr val="accent2"/>
                </a:solidFill>
              </a:rPr>
              <a:t>, </a:t>
            </a:r>
            <a:r>
              <a:rPr lang="zh-TW" altLang="en-US" sz="2953" dirty="0" smtClean="0">
                <a:solidFill>
                  <a:schemeClr val="accent2"/>
                </a:solidFill>
              </a:rPr>
              <a:t>座標</a:t>
            </a:r>
            <a:r>
              <a:rPr lang="en-US" altLang="zh-TW" sz="2953" dirty="0" smtClean="0">
                <a:solidFill>
                  <a:schemeClr val="accent2"/>
                </a:solidFill>
              </a:rPr>
              <a:t>, </a:t>
            </a:r>
            <a:r>
              <a:rPr lang="zh-TW" altLang="en-US" sz="2953" dirty="0" smtClean="0">
                <a:solidFill>
                  <a:schemeClr val="accent2"/>
                </a:solidFill>
              </a:rPr>
              <a:t>半徑</a:t>
            </a:r>
            <a:r>
              <a:rPr lang="en-US" altLang="zh-TW" sz="2953" dirty="0" smtClean="0">
                <a:solidFill>
                  <a:schemeClr val="accent2"/>
                </a:solidFill>
              </a:rPr>
              <a:t> )</a:t>
            </a:r>
          </a:p>
          <a:p>
            <a:endParaRPr lang="en-US" altLang="zh-TW" sz="2953" dirty="0" smtClean="0">
              <a:solidFill>
                <a:schemeClr val="accent2"/>
              </a:solidFill>
            </a:endParaRPr>
          </a:p>
          <a:p>
            <a:r>
              <a:rPr lang="en-US" altLang="zh-TW" sz="2953" dirty="0" err="1" smtClean="0">
                <a:solidFill>
                  <a:schemeClr val="accent2"/>
                </a:solidFill>
              </a:rPr>
              <a:t>pygame.draw.circle</a:t>
            </a:r>
            <a:r>
              <a:rPr lang="en-US" altLang="zh-TW" sz="2953" dirty="0" smtClean="0">
                <a:solidFill>
                  <a:schemeClr val="accent2"/>
                </a:solidFill>
              </a:rPr>
              <a:t>(screen,</a:t>
            </a:r>
            <a:r>
              <a:rPr lang="zh-TW" altLang="en-US" sz="2953" dirty="0" smtClean="0">
                <a:solidFill>
                  <a:schemeClr val="accent2"/>
                </a:solidFill>
              </a:rPr>
              <a:t> </a:t>
            </a:r>
            <a:r>
              <a:rPr lang="en-US" altLang="zh-TW" sz="2953" dirty="0" smtClean="0">
                <a:solidFill>
                  <a:schemeClr val="accent2"/>
                </a:solidFill>
              </a:rPr>
              <a:t>(255,255,255), (100,100), 2 </a:t>
            </a:r>
            <a:r>
              <a:rPr lang="en-US" altLang="zh-TW" sz="2953" dirty="0">
                <a:solidFill>
                  <a:schemeClr val="accent2"/>
                </a:solidFill>
              </a:rPr>
              <a:t>)</a:t>
            </a:r>
          </a:p>
          <a:p>
            <a:endParaRPr lang="en-US" altLang="zh-TW" sz="2953" dirty="0">
              <a:solidFill>
                <a:srgbClr val="FF0000"/>
              </a:solidFill>
            </a:endParaRPr>
          </a:p>
          <a:p>
            <a:endParaRPr lang="en-US" altLang="zh-TW" sz="2953" dirty="0">
              <a:solidFill>
                <a:srgbClr val="FF0000"/>
              </a:solidFill>
            </a:endParaRPr>
          </a:p>
          <a:p>
            <a:endParaRPr lang="zh-TW" altLang="en-US" sz="2953" dirty="0">
              <a:solidFill>
                <a:srgbClr val="FF0000"/>
              </a:solidFill>
            </a:endParaRPr>
          </a:p>
        </p:txBody>
      </p:sp>
      <p:pic>
        <p:nvPicPr>
          <p:cNvPr id="20480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511" y="381744"/>
            <a:ext cx="1741289" cy="12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93" y="5077968"/>
            <a:ext cx="2724150" cy="167640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443478" y="5587419"/>
            <a:ext cx="6919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要學會如何讀文件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b="1" dirty="0" smtClean="0">
                <a:solidFill>
                  <a:srgbClr val="FF0000"/>
                </a:solidFill>
              </a:rPr>
              <a:t>自己看出指令的用途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&amp;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參數的作用及資料型態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0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3375" dirty="0" err="1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Pygame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 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模組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685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6852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6853" name="文字方塊 2"/>
          <p:cNvSpPr txBox="1">
            <a:spLocks noChangeArrowheads="1"/>
          </p:cNvSpPr>
          <p:nvPr/>
        </p:nvSpPr>
        <p:spPr bwMode="auto">
          <a:xfrm>
            <a:off x="3666009" y="2005832"/>
            <a:ext cx="4657948" cy="54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zh-TW" altLang="en-US" sz="2953">
              <a:solidFill>
                <a:schemeClr val="tx1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4667139" y="1877568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err="1" smtClean="0"/>
              <a:t>Pygame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1308243" y="4334256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display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667139" y="4334256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event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8464947" y="4334256"/>
            <a:ext cx="2235994" cy="16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/>
              <a:t>draw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cxnSp>
        <p:nvCxnSpPr>
          <p:cNvPr id="5" name="直線接點 4"/>
          <p:cNvCxnSpPr>
            <a:stCxn id="9" idx="2"/>
            <a:endCxn id="11" idx="0"/>
          </p:cNvCxnSpPr>
          <p:nvPr/>
        </p:nvCxnSpPr>
        <p:spPr>
          <a:xfrm flipH="1">
            <a:off x="2426240" y="3511296"/>
            <a:ext cx="3358896" cy="822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>
            <a:stCxn id="9" idx="2"/>
            <a:endCxn id="12" idx="0"/>
          </p:cNvCxnSpPr>
          <p:nvPr/>
        </p:nvCxnSpPr>
        <p:spPr>
          <a:xfrm>
            <a:off x="5785136" y="3511296"/>
            <a:ext cx="0" cy="822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stCxn id="9" idx="2"/>
            <a:endCxn id="13" idx="0"/>
          </p:cNvCxnSpPr>
          <p:nvPr/>
        </p:nvCxnSpPr>
        <p:spPr>
          <a:xfrm>
            <a:off x="5785136" y="3511296"/>
            <a:ext cx="3797808" cy="822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26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如何隨機出現雪花？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4803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4804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4806" name="文字方塊 2"/>
          <p:cNvSpPr txBox="1">
            <a:spLocks noChangeArrowheads="1"/>
          </p:cNvSpPr>
          <p:nvPr/>
        </p:nvSpPr>
        <p:spPr bwMode="auto">
          <a:xfrm>
            <a:off x="3666008" y="2005831"/>
            <a:ext cx="6941032" cy="281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en-US" altLang="zh-TW" sz="2953" dirty="0" smtClean="0">
                <a:solidFill>
                  <a:srgbClr val="FF0000"/>
                </a:solidFill>
              </a:rPr>
              <a:t>random </a:t>
            </a:r>
            <a:r>
              <a:rPr lang="zh-TW" altLang="en-US" sz="2953" dirty="0" smtClean="0">
                <a:solidFill>
                  <a:srgbClr val="FF0000"/>
                </a:solidFill>
              </a:rPr>
              <a:t>模組</a:t>
            </a:r>
            <a:endParaRPr lang="en-US" altLang="zh-TW" sz="2953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利用</a:t>
            </a:r>
            <a:r>
              <a:rPr lang="en-US" altLang="zh-TW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random</a:t>
            </a: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隨機產生</a:t>
            </a:r>
            <a:r>
              <a:rPr lang="en-US" altLang="zh-TW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x, y</a:t>
            </a: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座標</a:t>
            </a:r>
            <a:endParaRPr lang="en-US" altLang="zh-TW" sz="2953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à"/>
            </a:pPr>
            <a:endParaRPr lang="en-US" altLang="zh-TW" sz="2953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zh-TW" sz="2953" dirty="0" smtClean="0">
                <a:solidFill>
                  <a:schemeClr val="accent2"/>
                </a:solidFill>
              </a:rPr>
              <a:t>x = </a:t>
            </a:r>
            <a:r>
              <a:rPr lang="en-US" altLang="zh-TW" sz="2953" dirty="0" err="1" smtClean="0">
                <a:solidFill>
                  <a:schemeClr val="accent2"/>
                </a:solidFill>
              </a:rPr>
              <a:t>random.random.randrange</a:t>
            </a:r>
            <a:r>
              <a:rPr lang="en-US" altLang="zh-TW" sz="2953" dirty="0" smtClean="0">
                <a:solidFill>
                  <a:schemeClr val="accent2"/>
                </a:solidFill>
              </a:rPr>
              <a:t>(0, 400)</a:t>
            </a:r>
            <a:endParaRPr lang="en-US" altLang="zh-TW" sz="2953" dirty="0">
              <a:solidFill>
                <a:schemeClr val="accent2"/>
              </a:solidFill>
            </a:endParaRPr>
          </a:p>
          <a:p>
            <a:r>
              <a:rPr lang="en-US" altLang="zh-TW" sz="2953" dirty="0" smtClean="0">
                <a:solidFill>
                  <a:schemeClr val="accent2"/>
                </a:solidFill>
              </a:rPr>
              <a:t>y </a:t>
            </a:r>
            <a:r>
              <a:rPr lang="en-US" altLang="zh-TW" sz="2953" dirty="0">
                <a:solidFill>
                  <a:schemeClr val="accent2"/>
                </a:solidFill>
              </a:rPr>
              <a:t>= </a:t>
            </a:r>
            <a:r>
              <a:rPr lang="en-US" altLang="zh-TW" sz="2953" dirty="0" err="1">
                <a:solidFill>
                  <a:schemeClr val="accent2"/>
                </a:solidFill>
              </a:rPr>
              <a:t>random.random.randrange</a:t>
            </a:r>
            <a:r>
              <a:rPr lang="en-US" altLang="zh-TW" sz="2953" dirty="0">
                <a:solidFill>
                  <a:schemeClr val="accent2"/>
                </a:solidFill>
              </a:rPr>
              <a:t>(0, 400)</a:t>
            </a:r>
          </a:p>
          <a:p>
            <a:endParaRPr lang="zh-TW" altLang="en-US" sz="2953" dirty="0">
              <a:solidFill>
                <a:schemeClr val="accent2"/>
              </a:solidFill>
            </a:endParaRPr>
          </a:p>
        </p:txBody>
      </p:sp>
      <p:pic>
        <p:nvPicPr>
          <p:cNvPr id="20480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31" y="2992830"/>
            <a:ext cx="1741289" cy="12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90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如何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移動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雪花？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4803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4804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4806" name="文字方塊 2"/>
          <p:cNvSpPr txBox="1">
            <a:spLocks noChangeArrowheads="1"/>
          </p:cNvSpPr>
          <p:nvPr/>
        </p:nvSpPr>
        <p:spPr bwMode="auto">
          <a:xfrm>
            <a:off x="3666008" y="2005831"/>
            <a:ext cx="6941032" cy="281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在每次更新畫面時移動</a:t>
            </a:r>
            <a:r>
              <a:rPr lang="en-US" altLang="zh-TW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 y</a:t>
            </a: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座標</a:t>
            </a:r>
            <a:endParaRPr lang="en-US" altLang="zh-TW" sz="2953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à"/>
            </a:pPr>
            <a:endParaRPr lang="en-US" altLang="zh-TW" sz="2953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zh-TW" sz="2953" dirty="0" smtClean="0">
                <a:solidFill>
                  <a:schemeClr val="accent2"/>
                </a:solidFill>
              </a:rPr>
              <a:t>y </a:t>
            </a:r>
            <a:r>
              <a:rPr lang="en-US" altLang="zh-TW" sz="2953" dirty="0">
                <a:solidFill>
                  <a:schemeClr val="accent2"/>
                </a:solidFill>
              </a:rPr>
              <a:t>= </a:t>
            </a:r>
            <a:r>
              <a:rPr lang="en-US" altLang="zh-TW" sz="2953" dirty="0" smtClean="0">
                <a:solidFill>
                  <a:schemeClr val="accent2"/>
                </a:solidFill>
              </a:rPr>
              <a:t>y+1</a:t>
            </a:r>
          </a:p>
          <a:p>
            <a:endParaRPr lang="en-US" altLang="zh-TW" sz="2953" dirty="0">
              <a:solidFill>
                <a:schemeClr val="accent2"/>
              </a:solidFill>
            </a:endParaRPr>
          </a:p>
          <a:p>
            <a:r>
              <a:rPr lang="en-US" altLang="zh-TW" sz="2953" dirty="0" smtClean="0">
                <a:solidFill>
                  <a:schemeClr val="tx1"/>
                </a:solidFill>
              </a:rPr>
              <a:t>(</a:t>
            </a:r>
            <a:r>
              <a:rPr lang="zh-TW" altLang="en-US" sz="2953" dirty="0" smtClean="0">
                <a:solidFill>
                  <a:schemeClr val="tx1"/>
                </a:solidFill>
              </a:rPr>
              <a:t>可以試試不同位移大小 </a:t>
            </a:r>
            <a:r>
              <a:rPr lang="en-US" altLang="zh-TW" sz="2953" dirty="0" smtClean="0">
                <a:solidFill>
                  <a:schemeClr val="tx1"/>
                </a:solidFill>
              </a:rPr>
              <a:t>&amp;</a:t>
            </a:r>
            <a:r>
              <a:rPr lang="zh-TW" altLang="en-US" sz="2953" dirty="0" smtClean="0">
                <a:solidFill>
                  <a:schemeClr val="tx1"/>
                </a:solidFill>
              </a:rPr>
              <a:t> 畫面更新頻率</a:t>
            </a:r>
            <a:r>
              <a:rPr lang="en-US" altLang="zh-TW" sz="2953" dirty="0" smtClean="0">
                <a:solidFill>
                  <a:schemeClr val="tx1"/>
                </a:solidFill>
              </a:rPr>
              <a:t>)</a:t>
            </a:r>
            <a:endParaRPr lang="en-US" altLang="zh-TW" sz="2953" dirty="0">
              <a:solidFill>
                <a:schemeClr val="tx1"/>
              </a:solidFill>
            </a:endParaRPr>
          </a:p>
          <a:p>
            <a:endParaRPr lang="zh-TW" altLang="en-US" sz="2953" dirty="0">
              <a:solidFill>
                <a:schemeClr val="accent2"/>
              </a:solidFill>
            </a:endParaRPr>
          </a:p>
        </p:txBody>
      </p:sp>
      <p:pic>
        <p:nvPicPr>
          <p:cNvPr id="20480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31" y="2992830"/>
            <a:ext cx="1741289" cy="12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60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如何做出很</a:t>
            </a:r>
            <a:r>
              <a:rPr lang="zh-TW" altLang="en-US" sz="3375" dirty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多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雪花？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4803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4804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204806" name="文字方塊 2"/>
          <p:cNvSpPr txBox="1">
            <a:spLocks noChangeArrowheads="1"/>
          </p:cNvSpPr>
          <p:nvPr/>
        </p:nvSpPr>
        <p:spPr bwMode="auto">
          <a:xfrm>
            <a:off x="3666008" y="2005831"/>
            <a:ext cx="7745704" cy="418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也就是，如何紀錄很多雪花的座標</a:t>
            </a:r>
            <a:endParaRPr lang="en-US" altLang="zh-TW" sz="2953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zh-TW" altLang="en-US" sz="2953" dirty="0" smtClean="0">
                <a:solidFill>
                  <a:schemeClr val="tx1"/>
                </a:solidFill>
              </a:rPr>
              <a:t>如果有</a:t>
            </a:r>
            <a:r>
              <a:rPr lang="en-US" altLang="zh-TW" sz="2953" dirty="0" smtClean="0">
                <a:solidFill>
                  <a:schemeClr val="tx1"/>
                </a:solidFill>
              </a:rPr>
              <a:t>50</a:t>
            </a:r>
            <a:r>
              <a:rPr lang="zh-TW" altLang="en-US" sz="2953" dirty="0" smtClean="0">
                <a:solidFill>
                  <a:schemeClr val="tx1"/>
                </a:solidFill>
              </a:rPr>
              <a:t>個雪花</a:t>
            </a:r>
            <a:r>
              <a:rPr lang="en-US" altLang="zh-TW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(x1,y1),(x2,y2),(x3,y3)……?</a:t>
            </a:r>
          </a:p>
          <a:p>
            <a:endParaRPr lang="en-US" altLang="zh-TW" sz="2953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應使用</a:t>
            </a:r>
            <a:r>
              <a:rPr lang="en-US" altLang="zh-TW" sz="2953" dirty="0" smtClean="0">
                <a:solidFill>
                  <a:srgbClr val="FF0000"/>
                </a:solidFill>
                <a:sym typeface="Wingdings" panose="05000000000000000000" pitchFamily="2" charset="2"/>
              </a:rPr>
              <a:t>list</a:t>
            </a: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儲存所有</a:t>
            </a:r>
            <a:r>
              <a:rPr lang="en-US" altLang="zh-TW" sz="2953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x,y</a:t>
            </a: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座標</a:t>
            </a:r>
            <a:endParaRPr lang="en-US" altLang="zh-TW" sz="2953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zh-TW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Ex.</a:t>
            </a: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zh-TW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50</a:t>
            </a:r>
            <a:r>
              <a:rPr lang="zh-TW" altLang="en-US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片雪花</a:t>
            </a:r>
            <a:endParaRPr lang="en-US" altLang="zh-TW" sz="2953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zh-TW" sz="2953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snow_list</a:t>
            </a:r>
            <a:r>
              <a:rPr lang="en-US" altLang="zh-TW" sz="2953" dirty="0" smtClean="0">
                <a:solidFill>
                  <a:schemeClr val="tx1"/>
                </a:solidFill>
                <a:sym typeface="Wingdings" panose="05000000000000000000" pitchFamily="2" charset="2"/>
              </a:rPr>
              <a:t> = []</a:t>
            </a:r>
          </a:p>
          <a:p>
            <a:r>
              <a:rPr lang="zh-TW" altLang="en-US" sz="2953" dirty="0" smtClean="0">
                <a:solidFill>
                  <a:schemeClr val="tx1"/>
                </a:solidFill>
              </a:rPr>
              <a:t>用</a:t>
            </a:r>
            <a:r>
              <a:rPr lang="en-US" altLang="zh-TW" sz="2953" dirty="0" smtClean="0">
                <a:solidFill>
                  <a:schemeClr val="tx1"/>
                </a:solidFill>
              </a:rPr>
              <a:t>for</a:t>
            </a:r>
            <a:r>
              <a:rPr lang="zh-TW" altLang="en-US" sz="2953" dirty="0" smtClean="0">
                <a:solidFill>
                  <a:schemeClr val="tx1"/>
                </a:solidFill>
              </a:rPr>
              <a:t>迴圈加入</a:t>
            </a:r>
            <a:r>
              <a:rPr lang="en-US" altLang="zh-TW" sz="2953" dirty="0" smtClean="0">
                <a:solidFill>
                  <a:schemeClr val="tx1"/>
                </a:solidFill>
              </a:rPr>
              <a:t>50</a:t>
            </a:r>
            <a:r>
              <a:rPr lang="zh-TW" altLang="en-US" sz="2953" dirty="0" smtClean="0">
                <a:solidFill>
                  <a:schemeClr val="tx1"/>
                </a:solidFill>
              </a:rPr>
              <a:t>組</a:t>
            </a:r>
            <a:r>
              <a:rPr lang="en-US" altLang="zh-TW" sz="2953" dirty="0" err="1" smtClean="0">
                <a:solidFill>
                  <a:schemeClr val="tx1"/>
                </a:solidFill>
              </a:rPr>
              <a:t>x,y</a:t>
            </a:r>
            <a:r>
              <a:rPr lang="zh-TW" altLang="en-US" sz="2953" dirty="0" smtClean="0">
                <a:solidFill>
                  <a:schemeClr val="tx1"/>
                </a:solidFill>
              </a:rPr>
              <a:t>座標</a:t>
            </a:r>
            <a:endParaRPr lang="en-US" altLang="zh-TW" sz="2953" dirty="0" smtClean="0">
              <a:solidFill>
                <a:schemeClr val="tx1"/>
              </a:solidFill>
            </a:endParaRPr>
          </a:p>
          <a:p>
            <a:endParaRPr lang="en-US" altLang="zh-TW" sz="2953" dirty="0">
              <a:solidFill>
                <a:schemeClr val="accent2"/>
              </a:solidFill>
            </a:endParaRPr>
          </a:p>
          <a:p>
            <a:endParaRPr lang="zh-TW" altLang="en-US" sz="2953" dirty="0">
              <a:solidFill>
                <a:schemeClr val="accent2"/>
              </a:solidFill>
            </a:endParaRPr>
          </a:p>
        </p:txBody>
      </p:sp>
      <p:pic>
        <p:nvPicPr>
          <p:cNvPr id="20480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31" y="2992830"/>
            <a:ext cx="1741289" cy="129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0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45107"/>
              </p:ext>
            </p:extLst>
          </p:nvPr>
        </p:nvGraphicFramePr>
        <p:xfrm>
          <a:off x="2270227" y="869406"/>
          <a:ext cx="8128000" cy="72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72214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[x1, y1]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[x2, y2]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[x3, y3]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[x4, y4]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[x5, y5]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62000" y="939666"/>
            <a:ext cx="1670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 smtClean="0"/>
              <a:t>snow_list</a:t>
            </a:r>
            <a:endParaRPr lang="zh-TW" altLang="en-US" sz="2400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2874836" y="1732311"/>
            <a:ext cx="80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0</a:t>
            </a:r>
            <a:endParaRPr lang="zh-TW" altLang="en-US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4380548" y="1732311"/>
            <a:ext cx="80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1</a:t>
            </a:r>
            <a:endParaRPr lang="zh-TW" altLang="en-US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5931891" y="1732311"/>
            <a:ext cx="80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2</a:t>
            </a:r>
            <a:endParaRPr lang="zh-TW" altLang="en-US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7612012" y="1738396"/>
            <a:ext cx="80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3</a:t>
            </a:r>
            <a:endParaRPr lang="zh-TW" altLang="en-US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9271953" y="1732311"/>
            <a:ext cx="80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4</a:t>
            </a:r>
            <a:endParaRPr lang="zh-TW" altLang="en-US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90016" y="2682240"/>
            <a:ext cx="91866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如何設定第三片雪花的</a:t>
            </a:r>
            <a:r>
              <a:rPr lang="en-US" altLang="zh-TW" sz="2800" b="1" dirty="0" err="1" smtClean="0">
                <a:solidFill>
                  <a:srgbClr val="FF0000"/>
                </a:solidFill>
              </a:rPr>
              <a:t>x,y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座標？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endParaRPr lang="en-US" altLang="zh-TW" sz="2800" b="1" dirty="0">
              <a:solidFill>
                <a:srgbClr val="FF0000"/>
              </a:solidFill>
            </a:endParaRPr>
          </a:p>
          <a:p>
            <a:r>
              <a:rPr lang="en-US" altLang="zh-TW" sz="2800" b="1" dirty="0" err="1" smtClean="0"/>
              <a:t>snow_list</a:t>
            </a:r>
            <a:r>
              <a:rPr lang="en-US" altLang="zh-TW" sz="2800" b="1" dirty="0" smtClean="0"/>
              <a:t>[2][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0</a:t>
            </a:r>
            <a:r>
              <a:rPr lang="en-US" altLang="zh-TW" sz="2800" b="1" dirty="0" smtClean="0"/>
              <a:t>] = x</a:t>
            </a:r>
          </a:p>
          <a:p>
            <a:endParaRPr lang="en-US" altLang="zh-TW" sz="2800" b="1" dirty="0" smtClean="0"/>
          </a:p>
          <a:p>
            <a:r>
              <a:rPr lang="en-US" altLang="zh-TW" sz="2800" b="1" dirty="0" err="1"/>
              <a:t>snow_list</a:t>
            </a:r>
            <a:r>
              <a:rPr lang="en-US" altLang="zh-TW" sz="2800" b="1" dirty="0"/>
              <a:t>[2</a:t>
            </a:r>
            <a:r>
              <a:rPr lang="en-US" altLang="zh-TW" sz="2800" b="1" dirty="0" smtClean="0"/>
              <a:t>][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</a:t>
            </a:r>
            <a:r>
              <a:rPr lang="en-US" altLang="zh-TW" sz="2800" b="1" dirty="0" smtClean="0"/>
              <a:t>] </a:t>
            </a:r>
            <a:r>
              <a:rPr lang="en-US" altLang="zh-TW" sz="2800" b="1" dirty="0"/>
              <a:t>= </a:t>
            </a:r>
            <a:r>
              <a:rPr lang="en-US" altLang="zh-TW" sz="2800" b="1" dirty="0" smtClean="0"/>
              <a:t>y</a:t>
            </a:r>
            <a:endParaRPr lang="en-US" altLang="zh-TW" sz="2800" b="1" dirty="0"/>
          </a:p>
          <a:p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62000" y="146304"/>
            <a:ext cx="485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solidFill>
                  <a:srgbClr val="C00000"/>
                </a:solidFill>
              </a:rPr>
              <a:t>List in the list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87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395</Words>
  <Application>Microsoft Office PowerPoint</Application>
  <PresentationFormat>寬螢幕</PresentationFormat>
  <Paragraphs>106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9" baseType="lpstr">
      <vt:lpstr>Gill Sans</vt:lpstr>
      <vt:lpstr>Helvetica Light</vt:lpstr>
      <vt:lpstr>MS PGothic</vt:lpstr>
      <vt:lpstr>ヒラギノ角ゴ ProN W3</vt:lpstr>
      <vt:lpstr>新細明體</vt:lpstr>
      <vt:lpstr>Arial</vt:lpstr>
      <vt:lpstr>Calibri</vt:lpstr>
      <vt:lpstr>Calibri Light</vt:lpstr>
      <vt:lpstr>Trebuchet MS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27</cp:revision>
  <dcterms:created xsi:type="dcterms:W3CDTF">2017-12-19T16:34:05Z</dcterms:created>
  <dcterms:modified xsi:type="dcterms:W3CDTF">2017-12-27T00:20:48Z</dcterms:modified>
</cp:coreProperties>
</file>