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8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D52CF6-317B-4125-93AF-7ADFE8C11CCC}" type="datetimeFigureOut">
              <a:rPr lang="zh-TW" altLang="en-US" smtClean="0"/>
              <a:t>2017/12/27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48F43-BD4B-4271-969C-D23C838B6B0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8147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82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帶入</a:t>
            </a:r>
            <a:r>
              <a:rPr lang="en-US" altLang="zh-TW" smtClean="0"/>
              <a:t>Debug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Type error </a:t>
            </a:r>
            <a:r>
              <a:rPr lang="en-US" altLang="zh-TW" smtClean="0">
                <a:sym typeface="Wingdings" panose="05000000000000000000" pitchFamily="2" charset="2"/>
              </a:rPr>
              <a:t> Type </a:t>
            </a:r>
            <a:r>
              <a:rPr lang="zh-TW" altLang="en-US" smtClean="0">
                <a:sym typeface="Wingdings" panose="05000000000000000000" pitchFamily="2" charset="2"/>
              </a:rPr>
              <a:t>強制轉換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module (math module)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IDLE color</a:t>
            </a:r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算術運算元 **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0582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fld id="{8BA9890B-0453-4C25-A9C8-8A1E40E7385E}" type="slidenum">
              <a:rPr lang="zh-TW" altLang="en-US" sz="1200" smtClean="0"/>
              <a:pPr/>
              <a:t>1</a:t>
            </a:fld>
            <a:endParaRPr lang="zh-TW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24389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78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帶入</a:t>
            </a:r>
            <a:r>
              <a:rPr lang="en-US" altLang="zh-TW" smtClean="0"/>
              <a:t>Debug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Type error </a:t>
            </a:r>
            <a:r>
              <a:rPr lang="en-US" altLang="zh-TW" smtClean="0">
                <a:sym typeface="Wingdings" panose="05000000000000000000" pitchFamily="2" charset="2"/>
              </a:rPr>
              <a:t> Type </a:t>
            </a:r>
            <a:r>
              <a:rPr lang="zh-TW" altLang="en-US" smtClean="0">
                <a:sym typeface="Wingdings" panose="05000000000000000000" pitchFamily="2" charset="2"/>
              </a:rPr>
              <a:t>強制轉換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module (math module)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IDLE color</a:t>
            </a:r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算術運算元 **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0787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fld id="{B5B1790A-5948-48F7-9192-BDB5EEBCEF04}" type="slidenum">
              <a:rPr lang="zh-TW" altLang="en-US" sz="1200" smtClean="0"/>
              <a:pPr/>
              <a:t>2</a:t>
            </a:fld>
            <a:endParaRPr lang="zh-TW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4095143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82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帶入</a:t>
            </a:r>
            <a:r>
              <a:rPr lang="en-US" altLang="zh-TW" smtClean="0"/>
              <a:t>Debug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Type error </a:t>
            </a:r>
            <a:r>
              <a:rPr lang="en-US" altLang="zh-TW" smtClean="0">
                <a:sym typeface="Wingdings" panose="05000000000000000000" pitchFamily="2" charset="2"/>
              </a:rPr>
              <a:t> Type </a:t>
            </a:r>
            <a:r>
              <a:rPr lang="zh-TW" altLang="en-US" smtClean="0">
                <a:sym typeface="Wingdings" panose="05000000000000000000" pitchFamily="2" charset="2"/>
              </a:rPr>
              <a:t>強制轉換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module (math module)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IDLE color</a:t>
            </a:r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算術運算元 **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0582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fld id="{8BA9890B-0453-4C25-A9C8-8A1E40E7385E}" type="slidenum">
              <a:rPr lang="zh-TW" altLang="en-US" sz="1200" smtClean="0"/>
              <a:pPr/>
              <a:t>3</a:t>
            </a:fld>
            <a:endParaRPr lang="zh-TW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484428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78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帶入</a:t>
            </a:r>
            <a:r>
              <a:rPr lang="en-US" altLang="zh-TW" smtClean="0"/>
              <a:t>Debug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Type error </a:t>
            </a:r>
            <a:r>
              <a:rPr lang="en-US" altLang="zh-TW" smtClean="0">
                <a:sym typeface="Wingdings" panose="05000000000000000000" pitchFamily="2" charset="2"/>
              </a:rPr>
              <a:t> Type </a:t>
            </a:r>
            <a:r>
              <a:rPr lang="zh-TW" altLang="en-US" smtClean="0">
                <a:sym typeface="Wingdings" panose="05000000000000000000" pitchFamily="2" charset="2"/>
              </a:rPr>
              <a:t>強制轉換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module (math module)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IDLE color</a:t>
            </a:r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算術運算元 **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0787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fld id="{B5B1790A-5948-48F7-9192-BDB5EEBCEF04}" type="slidenum">
              <a:rPr lang="zh-TW" altLang="en-US" sz="1200" smtClean="0"/>
              <a:pPr/>
              <a:t>4</a:t>
            </a:fld>
            <a:endParaRPr lang="zh-TW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799051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82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帶入</a:t>
            </a:r>
            <a:r>
              <a:rPr lang="en-US" altLang="zh-TW" smtClean="0"/>
              <a:t>Debug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Type error </a:t>
            </a:r>
            <a:r>
              <a:rPr lang="en-US" altLang="zh-TW" smtClean="0">
                <a:sym typeface="Wingdings" panose="05000000000000000000" pitchFamily="2" charset="2"/>
              </a:rPr>
              <a:t> Type </a:t>
            </a:r>
            <a:r>
              <a:rPr lang="zh-TW" altLang="en-US" smtClean="0">
                <a:sym typeface="Wingdings" panose="05000000000000000000" pitchFamily="2" charset="2"/>
              </a:rPr>
              <a:t>強制轉換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module (math module)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IDLE color</a:t>
            </a:r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算術運算元 **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0582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fld id="{8BA9890B-0453-4C25-A9C8-8A1E40E7385E}" type="slidenum">
              <a:rPr lang="zh-TW" altLang="en-US" sz="1200" smtClean="0"/>
              <a:pPr/>
              <a:t>5</a:t>
            </a:fld>
            <a:endParaRPr lang="zh-TW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9258720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82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帶入</a:t>
            </a:r>
            <a:r>
              <a:rPr lang="en-US" altLang="zh-TW" smtClean="0"/>
              <a:t>Debug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Type error </a:t>
            </a:r>
            <a:r>
              <a:rPr lang="en-US" altLang="zh-TW" smtClean="0">
                <a:sym typeface="Wingdings" panose="05000000000000000000" pitchFamily="2" charset="2"/>
              </a:rPr>
              <a:t> Type </a:t>
            </a:r>
            <a:r>
              <a:rPr lang="zh-TW" altLang="en-US" smtClean="0">
                <a:sym typeface="Wingdings" panose="05000000000000000000" pitchFamily="2" charset="2"/>
              </a:rPr>
              <a:t>強制轉換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module (math module)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IDLE color</a:t>
            </a:r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算術運算元 **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0582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fld id="{8BA9890B-0453-4C25-A9C8-8A1E40E7385E}" type="slidenum">
              <a:rPr lang="zh-TW" altLang="en-US" sz="1200" smtClean="0"/>
              <a:pPr/>
              <a:t>6</a:t>
            </a:fld>
            <a:endParaRPr lang="zh-TW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8061035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827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帶入</a:t>
            </a:r>
            <a:r>
              <a:rPr lang="en-US" altLang="zh-TW" smtClean="0"/>
              <a:t>Debug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Type error </a:t>
            </a:r>
            <a:r>
              <a:rPr lang="en-US" altLang="zh-TW" smtClean="0">
                <a:sym typeface="Wingdings" panose="05000000000000000000" pitchFamily="2" charset="2"/>
              </a:rPr>
              <a:t> Type </a:t>
            </a:r>
            <a:r>
              <a:rPr lang="zh-TW" altLang="en-US" smtClean="0">
                <a:sym typeface="Wingdings" panose="05000000000000000000" pitchFamily="2" charset="2"/>
              </a:rPr>
              <a:t>強制轉換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module (math module)</a:t>
            </a:r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IDLE color</a:t>
            </a:r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算術運算元 **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0582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fld id="{8BA9890B-0453-4C25-A9C8-8A1E40E7385E}" type="slidenum">
              <a:rPr lang="zh-TW" altLang="en-US" sz="1200" smtClean="0"/>
              <a:pPr/>
              <a:t>7</a:t>
            </a:fld>
            <a:endParaRPr lang="zh-TW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063430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1A1-2E03-4BFF-ACD3-5CDB3BBE50A1}" type="datetimeFigureOut">
              <a:rPr lang="zh-TW" altLang="en-US" smtClean="0"/>
              <a:t>2017/12/27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BBD63-AE04-49B9-AE8E-38146B9C7C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7786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1A1-2E03-4BFF-ACD3-5CDB3BBE50A1}" type="datetimeFigureOut">
              <a:rPr lang="zh-TW" altLang="en-US" smtClean="0"/>
              <a:t>2017/12/27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BBD63-AE04-49B9-AE8E-38146B9C7C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2408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1A1-2E03-4BFF-ACD3-5CDB3BBE50A1}" type="datetimeFigureOut">
              <a:rPr lang="zh-TW" altLang="en-US" smtClean="0"/>
              <a:t>2017/12/27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BBD63-AE04-49B9-AE8E-38146B9C7C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791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1A1-2E03-4BFF-ACD3-5CDB3BBE50A1}" type="datetimeFigureOut">
              <a:rPr lang="zh-TW" altLang="en-US" smtClean="0"/>
              <a:t>2017/12/27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BBD63-AE04-49B9-AE8E-38146B9C7C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8181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1A1-2E03-4BFF-ACD3-5CDB3BBE50A1}" type="datetimeFigureOut">
              <a:rPr lang="zh-TW" altLang="en-US" smtClean="0"/>
              <a:t>2017/12/27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BBD63-AE04-49B9-AE8E-38146B9C7C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138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1A1-2E03-4BFF-ACD3-5CDB3BBE50A1}" type="datetimeFigureOut">
              <a:rPr lang="zh-TW" altLang="en-US" smtClean="0"/>
              <a:t>2017/12/27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BBD63-AE04-49B9-AE8E-38146B9C7C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0797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1A1-2E03-4BFF-ACD3-5CDB3BBE50A1}" type="datetimeFigureOut">
              <a:rPr lang="zh-TW" altLang="en-US" smtClean="0"/>
              <a:t>2017/12/27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BBD63-AE04-49B9-AE8E-38146B9C7C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7474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1A1-2E03-4BFF-ACD3-5CDB3BBE50A1}" type="datetimeFigureOut">
              <a:rPr lang="zh-TW" altLang="en-US" smtClean="0"/>
              <a:t>2017/12/27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BBD63-AE04-49B9-AE8E-38146B9C7C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2230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1A1-2E03-4BFF-ACD3-5CDB3BBE50A1}" type="datetimeFigureOut">
              <a:rPr lang="zh-TW" altLang="en-US" smtClean="0"/>
              <a:t>2017/12/27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BBD63-AE04-49B9-AE8E-38146B9C7C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5191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1A1-2E03-4BFF-ACD3-5CDB3BBE50A1}" type="datetimeFigureOut">
              <a:rPr lang="zh-TW" altLang="en-US" smtClean="0"/>
              <a:t>2017/12/27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BBD63-AE04-49B9-AE8E-38146B9C7C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3910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001A1-2E03-4BFF-ACD3-5CDB3BBE50A1}" type="datetimeFigureOut">
              <a:rPr lang="zh-TW" altLang="en-US" smtClean="0"/>
              <a:t>2017/12/27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BBD63-AE04-49B9-AE8E-38146B9C7C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3293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001A1-2E03-4BFF-ACD3-5CDB3BBE50A1}" type="datetimeFigureOut">
              <a:rPr lang="zh-TW" altLang="en-US" smtClean="0"/>
              <a:t>2017/12/27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BBD63-AE04-49B9-AE8E-38146B9C7C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5166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1"/>
          <p:cNvSpPr>
            <a:spLocks/>
          </p:cNvSpPr>
          <p:nvPr/>
        </p:nvSpPr>
        <p:spPr bwMode="auto">
          <a:xfrm>
            <a:off x="2197076" y="776883"/>
            <a:ext cx="7176120" cy="50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TW" altLang="en-US" sz="3375" dirty="0" smtClean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如何做出雪花片片飄落的動畫？</a:t>
            </a:r>
            <a:endParaRPr lang="en-US" altLang="zh-TW" sz="3375" dirty="0">
              <a:solidFill>
                <a:srgbClr val="A40800"/>
              </a:solidFill>
              <a:latin typeface="Trebuchet MS" panose="020B0603020202020204" pitchFamily="34" charset="0"/>
              <a:ea typeface="MS PGothic" panose="020B0600070205080204" pitchFamily="34" charset="-128"/>
              <a:sym typeface="Trebuchet MS" panose="020B0603020202020204" pitchFamily="34" charset="0"/>
            </a:endParaRPr>
          </a:p>
        </p:txBody>
      </p:sp>
      <p:sp>
        <p:nvSpPr>
          <p:cNvPr id="204803" name="Rectangle 2"/>
          <p:cNvSpPr>
            <a:spLocks/>
          </p:cNvSpPr>
          <p:nvPr/>
        </p:nvSpPr>
        <p:spPr bwMode="auto">
          <a:xfrm>
            <a:off x="2845594" y="1250156"/>
            <a:ext cx="6491883" cy="267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zh-TW" sz="1687">
              <a:solidFill>
                <a:srgbClr val="4D4D4D"/>
              </a:solidFill>
              <a:latin typeface="Helvetica Light" pitchFamily="-84" charset="0"/>
              <a:ea typeface="MS PGothic" panose="020B0600070205080204" pitchFamily="34" charset="-128"/>
              <a:sym typeface="Helvetica Light" pitchFamily="-84" charset="0"/>
            </a:endParaRPr>
          </a:p>
        </p:txBody>
      </p:sp>
      <p:sp>
        <p:nvSpPr>
          <p:cNvPr id="204804" name="Rectangle 3"/>
          <p:cNvSpPr>
            <a:spLocks noChangeArrowheads="1"/>
          </p:cNvSpPr>
          <p:nvPr/>
        </p:nvSpPr>
        <p:spPr bwMode="auto">
          <a:xfrm>
            <a:off x="1524000" y="-111546"/>
            <a:ext cx="65" cy="544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89269" anchor="ctr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endParaRPr lang="en-US" altLang="zh-TW" sz="2953"/>
          </a:p>
        </p:txBody>
      </p:sp>
      <p:sp>
        <p:nvSpPr>
          <p:cNvPr id="204806" name="文字方塊 2"/>
          <p:cNvSpPr txBox="1">
            <a:spLocks noChangeArrowheads="1"/>
          </p:cNvSpPr>
          <p:nvPr/>
        </p:nvSpPr>
        <p:spPr bwMode="auto">
          <a:xfrm>
            <a:off x="3666009" y="2005831"/>
            <a:ext cx="4657948" cy="3273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r>
              <a:rPr lang="zh-TW" altLang="en-US" sz="2953" dirty="0" smtClean="0">
                <a:solidFill>
                  <a:srgbClr val="FF0000"/>
                </a:solidFill>
              </a:rPr>
              <a:t>如何畫出雪花？</a:t>
            </a:r>
            <a:endParaRPr lang="en-US" altLang="zh-TW" sz="2953" dirty="0" smtClean="0">
              <a:solidFill>
                <a:srgbClr val="FF0000"/>
              </a:solidFill>
            </a:endParaRPr>
          </a:p>
          <a:p>
            <a:endParaRPr lang="en-US" altLang="zh-TW" sz="2953" dirty="0">
              <a:solidFill>
                <a:srgbClr val="FF0000"/>
              </a:solidFill>
            </a:endParaRPr>
          </a:p>
          <a:p>
            <a:r>
              <a:rPr lang="zh-TW" altLang="en-US" sz="2953" dirty="0" smtClean="0">
                <a:solidFill>
                  <a:srgbClr val="FF0000"/>
                </a:solidFill>
              </a:rPr>
              <a:t>如何讓雪花隨機出現？</a:t>
            </a:r>
            <a:endParaRPr lang="en-US" altLang="zh-TW" sz="2953" dirty="0">
              <a:solidFill>
                <a:srgbClr val="FF0000"/>
              </a:solidFill>
            </a:endParaRPr>
          </a:p>
          <a:p>
            <a:endParaRPr lang="en-US" altLang="zh-TW" sz="2953" dirty="0">
              <a:solidFill>
                <a:srgbClr val="FF0000"/>
              </a:solidFill>
            </a:endParaRPr>
          </a:p>
          <a:p>
            <a:r>
              <a:rPr lang="zh-TW" altLang="en-US" sz="2953" dirty="0" smtClean="0">
                <a:solidFill>
                  <a:srgbClr val="FF0000"/>
                </a:solidFill>
              </a:rPr>
              <a:t>如何讓雪花移動？</a:t>
            </a:r>
            <a:endParaRPr lang="en-US" altLang="zh-TW" sz="2953" dirty="0" smtClean="0">
              <a:solidFill>
                <a:srgbClr val="FF0000"/>
              </a:solidFill>
            </a:endParaRPr>
          </a:p>
          <a:p>
            <a:endParaRPr lang="en-US" altLang="zh-TW" sz="2953" dirty="0">
              <a:solidFill>
                <a:srgbClr val="FF0000"/>
              </a:solidFill>
            </a:endParaRPr>
          </a:p>
          <a:p>
            <a:r>
              <a:rPr lang="zh-TW" altLang="en-US" sz="2953" dirty="0" smtClean="0">
                <a:solidFill>
                  <a:srgbClr val="FF0000"/>
                </a:solidFill>
              </a:rPr>
              <a:t>如何做出很多雪花？</a:t>
            </a:r>
            <a:endParaRPr lang="zh-TW" altLang="en-US" sz="2953" dirty="0">
              <a:solidFill>
                <a:srgbClr val="FF0000"/>
              </a:solidFill>
            </a:endParaRPr>
          </a:p>
        </p:txBody>
      </p:sp>
      <p:pic>
        <p:nvPicPr>
          <p:cNvPr id="204807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431" y="2992830"/>
            <a:ext cx="1741289" cy="1299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4990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1"/>
          <p:cNvSpPr>
            <a:spLocks/>
          </p:cNvSpPr>
          <p:nvPr/>
        </p:nvSpPr>
        <p:spPr bwMode="auto">
          <a:xfrm>
            <a:off x="2197076" y="776883"/>
            <a:ext cx="7176120" cy="50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TW" altLang="en-US" sz="3375" dirty="0" smtClean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事件迴圈 </a:t>
            </a:r>
            <a:r>
              <a:rPr lang="en-US" altLang="zh-TW" sz="3375" dirty="0" smtClean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event</a:t>
            </a:r>
            <a:r>
              <a:rPr lang="zh-TW" altLang="en-US" sz="3375" dirty="0" smtClean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 </a:t>
            </a:r>
            <a:r>
              <a:rPr lang="en-US" altLang="zh-TW" sz="3375" dirty="0" smtClean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loop</a:t>
            </a:r>
            <a:endParaRPr lang="en-US" altLang="zh-TW" sz="3375" dirty="0">
              <a:solidFill>
                <a:srgbClr val="A40800"/>
              </a:solidFill>
              <a:latin typeface="Trebuchet MS" panose="020B0603020202020204" pitchFamily="34" charset="0"/>
              <a:ea typeface="MS PGothic" panose="020B0600070205080204" pitchFamily="34" charset="-128"/>
              <a:sym typeface="Trebuchet MS" panose="020B0603020202020204" pitchFamily="34" charset="0"/>
            </a:endParaRPr>
          </a:p>
        </p:txBody>
      </p:sp>
      <p:sp>
        <p:nvSpPr>
          <p:cNvPr id="206851" name="Rectangle 2"/>
          <p:cNvSpPr>
            <a:spLocks/>
          </p:cNvSpPr>
          <p:nvPr/>
        </p:nvSpPr>
        <p:spPr bwMode="auto">
          <a:xfrm>
            <a:off x="2845594" y="1250156"/>
            <a:ext cx="6491883" cy="267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zh-TW" sz="1687">
              <a:solidFill>
                <a:srgbClr val="4D4D4D"/>
              </a:solidFill>
              <a:latin typeface="Helvetica Light" pitchFamily="-84" charset="0"/>
              <a:ea typeface="MS PGothic" panose="020B0600070205080204" pitchFamily="34" charset="-128"/>
              <a:sym typeface="Helvetica Light" pitchFamily="-84" charset="0"/>
            </a:endParaRPr>
          </a:p>
        </p:txBody>
      </p:sp>
      <p:sp>
        <p:nvSpPr>
          <p:cNvPr id="206852" name="Rectangle 3"/>
          <p:cNvSpPr>
            <a:spLocks noChangeArrowheads="1"/>
          </p:cNvSpPr>
          <p:nvPr/>
        </p:nvSpPr>
        <p:spPr bwMode="auto">
          <a:xfrm>
            <a:off x="1524000" y="-111546"/>
            <a:ext cx="65" cy="544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89269" anchor="ctr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endParaRPr lang="en-US" altLang="zh-TW" sz="2953"/>
          </a:p>
        </p:txBody>
      </p:sp>
      <p:sp>
        <p:nvSpPr>
          <p:cNvPr id="206853" name="文字方塊 2"/>
          <p:cNvSpPr txBox="1">
            <a:spLocks noChangeArrowheads="1"/>
          </p:cNvSpPr>
          <p:nvPr/>
        </p:nvSpPr>
        <p:spPr bwMode="auto">
          <a:xfrm>
            <a:off x="3666009" y="2005832"/>
            <a:ext cx="4657948" cy="546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endParaRPr lang="zh-TW" altLang="en-US" sz="2953">
              <a:solidFill>
                <a:schemeClr val="tx1"/>
              </a:solidFill>
            </a:endParaRPr>
          </a:p>
        </p:txBody>
      </p:sp>
      <p:sp>
        <p:nvSpPr>
          <p:cNvPr id="2" name="圓角矩形 1"/>
          <p:cNvSpPr/>
          <p:nvPr/>
        </p:nvSpPr>
        <p:spPr>
          <a:xfrm>
            <a:off x="1284868" y="1877568"/>
            <a:ext cx="2235994" cy="16337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處理事件</a:t>
            </a:r>
            <a:endParaRPr lang="zh-TW" altLang="en-US" dirty="0"/>
          </a:p>
        </p:txBody>
      </p:sp>
      <p:sp>
        <p:nvSpPr>
          <p:cNvPr id="9" name="圓角矩形 8"/>
          <p:cNvSpPr/>
          <p:nvPr/>
        </p:nvSpPr>
        <p:spPr>
          <a:xfrm>
            <a:off x="4667139" y="1877568"/>
            <a:ext cx="2235994" cy="16337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根據事件種類</a:t>
            </a:r>
            <a:endParaRPr lang="en-US" altLang="zh-TW" dirty="0" smtClean="0"/>
          </a:p>
          <a:p>
            <a:pPr algn="ctr"/>
            <a:r>
              <a:rPr lang="zh-TW" altLang="en-US" dirty="0" smtClean="0">
                <a:solidFill>
                  <a:srgbClr val="FF0000"/>
                </a:solidFill>
              </a:rPr>
              <a:t>更新資料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8095437" y="1940727"/>
            <a:ext cx="2235994" cy="16337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>
                <a:solidFill>
                  <a:srgbClr val="FF0000"/>
                </a:solidFill>
              </a:rPr>
              <a:t>更新畫面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向右箭號 2"/>
          <p:cNvSpPr/>
          <p:nvPr/>
        </p:nvSpPr>
        <p:spPr>
          <a:xfrm>
            <a:off x="3520862" y="2552585"/>
            <a:ext cx="1146277" cy="41001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向右箭號 13"/>
          <p:cNvSpPr/>
          <p:nvPr/>
        </p:nvSpPr>
        <p:spPr>
          <a:xfrm>
            <a:off x="6920947" y="2552584"/>
            <a:ext cx="1146277" cy="41001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243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1"/>
          <p:cNvSpPr>
            <a:spLocks/>
          </p:cNvSpPr>
          <p:nvPr/>
        </p:nvSpPr>
        <p:spPr bwMode="auto">
          <a:xfrm>
            <a:off x="2197076" y="776883"/>
            <a:ext cx="7176120" cy="50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TW" altLang="en-US" sz="3375" dirty="0" smtClean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如何畫出雪花？</a:t>
            </a:r>
            <a:endParaRPr lang="en-US" altLang="zh-TW" sz="3375" dirty="0">
              <a:solidFill>
                <a:srgbClr val="A40800"/>
              </a:solidFill>
              <a:latin typeface="Trebuchet MS" panose="020B0603020202020204" pitchFamily="34" charset="0"/>
              <a:ea typeface="MS PGothic" panose="020B0600070205080204" pitchFamily="34" charset="-128"/>
              <a:sym typeface="Trebuchet MS" panose="020B0603020202020204" pitchFamily="34" charset="0"/>
            </a:endParaRPr>
          </a:p>
        </p:txBody>
      </p:sp>
      <p:sp>
        <p:nvSpPr>
          <p:cNvPr id="204803" name="Rectangle 2"/>
          <p:cNvSpPr>
            <a:spLocks/>
          </p:cNvSpPr>
          <p:nvPr/>
        </p:nvSpPr>
        <p:spPr bwMode="auto">
          <a:xfrm>
            <a:off x="2845594" y="1250156"/>
            <a:ext cx="6491883" cy="267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zh-TW" sz="1687">
              <a:solidFill>
                <a:srgbClr val="4D4D4D"/>
              </a:solidFill>
              <a:latin typeface="Helvetica Light" pitchFamily="-84" charset="0"/>
              <a:ea typeface="MS PGothic" panose="020B0600070205080204" pitchFamily="34" charset="-128"/>
              <a:sym typeface="Helvetica Light" pitchFamily="-84" charset="0"/>
            </a:endParaRPr>
          </a:p>
        </p:txBody>
      </p:sp>
      <p:sp>
        <p:nvSpPr>
          <p:cNvPr id="204804" name="Rectangle 3"/>
          <p:cNvSpPr>
            <a:spLocks noChangeArrowheads="1"/>
          </p:cNvSpPr>
          <p:nvPr/>
        </p:nvSpPr>
        <p:spPr bwMode="auto">
          <a:xfrm>
            <a:off x="1524000" y="-111546"/>
            <a:ext cx="65" cy="544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89269" anchor="ctr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endParaRPr lang="en-US" altLang="zh-TW" sz="2953"/>
          </a:p>
        </p:txBody>
      </p:sp>
      <p:sp>
        <p:nvSpPr>
          <p:cNvPr id="204806" name="文字方塊 2"/>
          <p:cNvSpPr txBox="1">
            <a:spLocks noChangeArrowheads="1"/>
          </p:cNvSpPr>
          <p:nvPr/>
        </p:nvSpPr>
        <p:spPr bwMode="auto">
          <a:xfrm>
            <a:off x="719328" y="2005831"/>
            <a:ext cx="11472671" cy="372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r>
              <a:rPr lang="zh-TW" altLang="en-US" sz="2953" dirty="0" smtClean="0">
                <a:solidFill>
                  <a:schemeClr val="tx1"/>
                </a:solidFill>
              </a:rPr>
              <a:t>或許可以畫個小圓形</a:t>
            </a:r>
            <a:endParaRPr lang="en-US" altLang="zh-TW" sz="2953" dirty="0" smtClean="0">
              <a:solidFill>
                <a:schemeClr val="tx1"/>
              </a:solidFill>
            </a:endParaRPr>
          </a:p>
          <a:p>
            <a:endParaRPr lang="en-US" altLang="zh-TW" sz="2953" dirty="0">
              <a:solidFill>
                <a:srgbClr val="FF0000"/>
              </a:solidFill>
            </a:endParaRPr>
          </a:p>
          <a:p>
            <a:r>
              <a:rPr lang="en-US" altLang="zh-TW" sz="2953" dirty="0" err="1" smtClean="0">
                <a:solidFill>
                  <a:schemeClr val="accent2"/>
                </a:solidFill>
              </a:rPr>
              <a:t>pygame.draw.circle</a:t>
            </a:r>
            <a:r>
              <a:rPr lang="en-US" altLang="zh-TW" sz="2953" dirty="0" smtClean="0">
                <a:solidFill>
                  <a:schemeClr val="accent2"/>
                </a:solidFill>
              </a:rPr>
              <a:t>(</a:t>
            </a:r>
            <a:r>
              <a:rPr lang="zh-TW" altLang="en-US" sz="2953" dirty="0" smtClean="0">
                <a:solidFill>
                  <a:schemeClr val="accent2"/>
                </a:solidFill>
              </a:rPr>
              <a:t>視窗</a:t>
            </a:r>
            <a:r>
              <a:rPr lang="en-US" altLang="zh-TW" sz="2953" dirty="0" smtClean="0">
                <a:solidFill>
                  <a:schemeClr val="accent2"/>
                </a:solidFill>
              </a:rPr>
              <a:t>,</a:t>
            </a:r>
            <a:r>
              <a:rPr lang="zh-TW" altLang="en-US" sz="2953" dirty="0" smtClean="0">
                <a:solidFill>
                  <a:schemeClr val="accent2"/>
                </a:solidFill>
              </a:rPr>
              <a:t> 顏色</a:t>
            </a:r>
            <a:r>
              <a:rPr lang="en-US" altLang="zh-TW" sz="2953" dirty="0" smtClean="0">
                <a:solidFill>
                  <a:schemeClr val="accent2"/>
                </a:solidFill>
              </a:rPr>
              <a:t>, </a:t>
            </a:r>
            <a:r>
              <a:rPr lang="zh-TW" altLang="en-US" sz="2953" dirty="0" smtClean="0">
                <a:solidFill>
                  <a:schemeClr val="accent2"/>
                </a:solidFill>
              </a:rPr>
              <a:t>座標</a:t>
            </a:r>
            <a:r>
              <a:rPr lang="en-US" altLang="zh-TW" sz="2953" dirty="0" smtClean="0">
                <a:solidFill>
                  <a:schemeClr val="accent2"/>
                </a:solidFill>
              </a:rPr>
              <a:t>, </a:t>
            </a:r>
            <a:r>
              <a:rPr lang="zh-TW" altLang="en-US" sz="2953" dirty="0" smtClean="0">
                <a:solidFill>
                  <a:schemeClr val="accent2"/>
                </a:solidFill>
              </a:rPr>
              <a:t>半徑</a:t>
            </a:r>
            <a:r>
              <a:rPr lang="en-US" altLang="zh-TW" sz="2953" dirty="0" smtClean="0">
                <a:solidFill>
                  <a:schemeClr val="accent2"/>
                </a:solidFill>
              </a:rPr>
              <a:t> )</a:t>
            </a:r>
          </a:p>
          <a:p>
            <a:endParaRPr lang="en-US" altLang="zh-TW" sz="2953" dirty="0" smtClean="0">
              <a:solidFill>
                <a:schemeClr val="accent2"/>
              </a:solidFill>
            </a:endParaRPr>
          </a:p>
          <a:p>
            <a:r>
              <a:rPr lang="en-US" altLang="zh-TW" sz="2953" dirty="0" err="1" smtClean="0">
                <a:solidFill>
                  <a:schemeClr val="accent2"/>
                </a:solidFill>
              </a:rPr>
              <a:t>pygame.draw.circle</a:t>
            </a:r>
            <a:r>
              <a:rPr lang="en-US" altLang="zh-TW" sz="2953" dirty="0" smtClean="0">
                <a:solidFill>
                  <a:schemeClr val="accent2"/>
                </a:solidFill>
              </a:rPr>
              <a:t>(screen,</a:t>
            </a:r>
            <a:r>
              <a:rPr lang="zh-TW" altLang="en-US" sz="2953" dirty="0" smtClean="0">
                <a:solidFill>
                  <a:schemeClr val="accent2"/>
                </a:solidFill>
              </a:rPr>
              <a:t> </a:t>
            </a:r>
            <a:r>
              <a:rPr lang="en-US" altLang="zh-TW" sz="2953" dirty="0" smtClean="0">
                <a:solidFill>
                  <a:schemeClr val="accent2"/>
                </a:solidFill>
              </a:rPr>
              <a:t>(255,255,255), (100,100), 2 </a:t>
            </a:r>
            <a:r>
              <a:rPr lang="en-US" altLang="zh-TW" sz="2953" dirty="0">
                <a:solidFill>
                  <a:schemeClr val="accent2"/>
                </a:solidFill>
              </a:rPr>
              <a:t>)</a:t>
            </a:r>
          </a:p>
          <a:p>
            <a:endParaRPr lang="en-US" altLang="zh-TW" sz="2953" dirty="0">
              <a:solidFill>
                <a:srgbClr val="FF0000"/>
              </a:solidFill>
            </a:endParaRPr>
          </a:p>
          <a:p>
            <a:endParaRPr lang="en-US" altLang="zh-TW" sz="2953" dirty="0">
              <a:solidFill>
                <a:srgbClr val="FF0000"/>
              </a:solidFill>
            </a:endParaRPr>
          </a:p>
          <a:p>
            <a:endParaRPr lang="zh-TW" altLang="en-US" sz="2953" dirty="0">
              <a:solidFill>
                <a:srgbClr val="FF0000"/>
              </a:solidFill>
            </a:endParaRPr>
          </a:p>
        </p:txBody>
      </p:sp>
      <p:pic>
        <p:nvPicPr>
          <p:cNvPr id="204807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511" y="381744"/>
            <a:ext cx="1741289" cy="1299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493" y="5077968"/>
            <a:ext cx="2724150" cy="1676400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3443478" y="5587419"/>
            <a:ext cx="69197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 smtClean="0">
                <a:solidFill>
                  <a:srgbClr val="FF0000"/>
                </a:solidFill>
              </a:rPr>
              <a:t>要學會如何讀文件</a:t>
            </a:r>
            <a:endParaRPr lang="en-US" altLang="zh-TW" sz="2400" b="1" dirty="0" smtClean="0">
              <a:solidFill>
                <a:srgbClr val="FF0000"/>
              </a:solidFill>
            </a:endParaRPr>
          </a:p>
          <a:p>
            <a:r>
              <a:rPr lang="zh-TW" altLang="en-US" sz="2400" b="1" dirty="0" smtClean="0">
                <a:solidFill>
                  <a:srgbClr val="FF0000"/>
                </a:solidFill>
              </a:rPr>
              <a:t>自己看出指令的用途 </a:t>
            </a:r>
            <a:r>
              <a:rPr lang="en-US" altLang="zh-TW" sz="2400" b="1" dirty="0" smtClean="0">
                <a:solidFill>
                  <a:srgbClr val="FF0000"/>
                </a:solidFill>
              </a:rPr>
              <a:t>&amp;</a:t>
            </a:r>
            <a:r>
              <a:rPr lang="zh-TW" altLang="en-US" sz="2400" b="1" dirty="0" smtClean="0">
                <a:solidFill>
                  <a:srgbClr val="FF0000"/>
                </a:solidFill>
              </a:rPr>
              <a:t> 參數的作用及資料型態</a:t>
            </a:r>
            <a:endParaRPr lang="zh-TW" alt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702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1"/>
          <p:cNvSpPr>
            <a:spLocks/>
          </p:cNvSpPr>
          <p:nvPr/>
        </p:nvSpPr>
        <p:spPr bwMode="auto">
          <a:xfrm>
            <a:off x="2197076" y="776883"/>
            <a:ext cx="7176120" cy="50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zh-TW" sz="3375" dirty="0" err="1" smtClean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Pygame</a:t>
            </a:r>
            <a:r>
              <a:rPr lang="en-US" altLang="zh-TW" sz="3375" dirty="0" smtClean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 </a:t>
            </a:r>
            <a:r>
              <a:rPr lang="zh-TW" altLang="en-US" sz="3375" dirty="0" smtClean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模組</a:t>
            </a:r>
            <a:endParaRPr lang="en-US" altLang="zh-TW" sz="3375" dirty="0">
              <a:solidFill>
                <a:srgbClr val="A40800"/>
              </a:solidFill>
              <a:latin typeface="Trebuchet MS" panose="020B0603020202020204" pitchFamily="34" charset="0"/>
              <a:ea typeface="MS PGothic" panose="020B0600070205080204" pitchFamily="34" charset="-128"/>
              <a:sym typeface="Trebuchet MS" panose="020B0603020202020204" pitchFamily="34" charset="0"/>
            </a:endParaRPr>
          </a:p>
        </p:txBody>
      </p:sp>
      <p:sp>
        <p:nvSpPr>
          <p:cNvPr id="206851" name="Rectangle 2"/>
          <p:cNvSpPr>
            <a:spLocks/>
          </p:cNvSpPr>
          <p:nvPr/>
        </p:nvSpPr>
        <p:spPr bwMode="auto">
          <a:xfrm>
            <a:off x="2845594" y="1250156"/>
            <a:ext cx="6491883" cy="267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zh-TW" sz="1687">
              <a:solidFill>
                <a:srgbClr val="4D4D4D"/>
              </a:solidFill>
              <a:latin typeface="Helvetica Light" pitchFamily="-84" charset="0"/>
              <a:ea typeface="MS PGothic" panose="020B0600070205080204" pitchFamily="34" charset="-128"/>
              <a:sym typeface="Helvetica Light" pitchFamily="-84" charset="0"/>
            </a:endParaRPr>
          </a:p>
        </p:txBody>
      </p:sp>
      <p:sp>
        <p:nvSpPr>
          <p:cNvPr id="206852" name="Rectangle 3"/>
          <p:cNvSpPr>
            <a:spLocks noChangeArrowheads="1"/>
          </p:cNvSpPr>
          <p:nvPr/>
        </p:nvSpPr>
        <p:spPr bwMode="auto">
          <a:xfrm>
            <a:off x="1524000" y="-111546"/>
            <a:ext cx="65" cy="544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89269" anchor="ctr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endParaRPr lang="en-US" altLang="zh-TW" sz="2953"/>
          </a:p>
        </p:txBody>
      </p:sp>
      <p:sp>
        <p:nvSpPr>
          <p:cNvPr id="206853" name="文字方塊 2"/>
          <p:cNvSpPr txBox="1">
            <a:spLocks noChangeArrowheads="1"/>
          </p:cNvSpPr>
          <p:nvPr/>
        </p:nvSpPr>
        <p:spPr bwMode="auto">
          <a:xfrm>
            <a:off x="3666009" y="2005832"/>
            <a:ext cx="4657948" cy="546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endParaRPr lang="zh-TW" altLang="en-US" sz="2953">
              <a:solidFill>
                <a:schemeClr val="tx1"/>
              </a:solidFill>
            </a:endParaRPr>
          </a:p>
        </p:txBody>
      </p:sp>
      <p:sp>
        <p:nvSpPr>
          <p:cNvPr id="9" name="圓角矩形 8"/>
          <p:cNvSpPr/>
          <p:nvPr/>
        </p:nvSpPr>
        <p:spPr>
          <a:xfrm>
            <a:off x="4667139" y="1877568"/>
            <a:ext cx="2235994" cy="16337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000" dirty="0" err="1" smtClean="0"/>
              <a:t>Pygame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  <p:sp>
        <p:nvSpPr>
          <p:cNvPr id="11" name="圓角矩形 10"/>
          <p:cNvSpPr/>
          <p:nvPr/>
        </p:nvSpPr>
        <p:spPr>
          <a:xfrm>
            <a:off x="1308243" y="4334256"/>
            <a:ext cx="2235994" cy="16337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000" dirty="0" smtClean="0"/>
              <a:t>display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  <p:sp>
        <p:nvSpPr>
          <p:cNvPr id="12" name="圓角矩形 11"/>
          <p:cNvSpPr/>
          <p:nvPr/>
        </p:nvSpPr>
        <p:spPr>
          <a:xfrm>
            <a:off x="4667139" y="4334256"/>
            <a:ext cx="2235994" cy="16337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000" dirty="0" smtClean="0"/>
              <a:t>event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  <p:sp>
        <p:nvSpPr>
          <p:cNvPr id="13" name="圓角矩形 12"/>
          <p:cNvSpPr/>
          <p:nvPr/>
        </p:nvSpPr>
        <p:spPr>
          <a:xfrm>
            <a:off x="8464947" y="4334256"/>
            <a:ext cx="2235994" cy="16337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4000" dirty="0" smtClean="0"/>
              <a:t>draw</a:t>
            </a:r>
            <a:endParaRPr lang="zh-TW" altLang="en-US" sz="4000" dirty="0">
              <a:solidFill>
                <a:srgbClr val="FF0000"/>
              </a:solidFill>
            </a:endParaRPr>
          </a:p>
        </p:txBody>
      </p:sp>
      <p:cxnSp>
        <p:nvCxnSpPr>
          <p:cNvPr id="5" name="直線接點 4"/>
          <p:cNvCxnSpPr>
            <a:stCxn id="9" idx="2"/>
            <a:endCxn id="11" idx="0"/>
          </p:cNvCxnSpPr>
          <p:nvPr/>
        </p:nvCxnSpPr>
        <p:spPr>
          <a:xfrm flipH="1">
            <a:off x="2426240" y="3511296"/>
            <a:ext cx="3358896" cy="8229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>
            <a:stCxn id="9" idx="2"/>
            <a:endCxn id="12" idx="0"/>
          </p:cNvCxnSpPr>
          <p:nvPr/>
        </p:nvCxnSpPr>
        <p:spPr>
          <a:xfrm>
            <a:off x="5785136" y="3511296"/>
            <a:ext cx="0" cy="8229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/>
          <p:cNvCxnSpPr>
            <a:stCxn id="9" idx="2"/>
            <a:endCxn id="13" idx="0"/>
          </p:cNvCxnSpPr>
          <p:nvPr/>
        </p:nvCxnSpPr>
        <p:spPr>
          <a:xfrm>
            <a:off x="5785136" y="3511296"/>
            <a:ext cx="3797808" cy="8229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8269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1"/>
          <p:cNvSpPr>
            <a:spLocks/>
          </p:cNvSpPr>
          <p:nvPr/>
        </p:nvSpPr>
        <p:spPr bwMode="auto">
          <a:xfrm>
            <a:off x="2197076" y="776883"/>
            <a:ext cx="7176120" cy="50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TW" altLang="en-US" sz="3375" dirty="0" smtClean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如何隨機出現雪花？</a:t>
            </a:r>
            <a:endParaRPr lang="en-US" altLang="zh-TW" sz="3375" dirty="0">
              <a:solidFill>
                <a:srgbClr val="A40800"/>
              </a:solidFill>
              <a:latin typeface="Trebuchet MS" panose="020B0603020202020204" pitchFamily="34" charset="0"/>
              <a:ea typeface="MS PGothic" panose="020B0600070205080204" pitchFamily="34" charset="-128"/>
              <a:sym typeface="Trebuchet MS" panose="020B0603020202020204" pitchFamily="34" charset="0"/>
            </a:endParaRPr>
          </a:p>
        </p:txBody>
      </p:sp>
      <p:sp>
        <p:nvSpPr>
          <p:cNvPr id="204803" name="Rectangle 2"/>
          <p:cNvSpPr>
            <a:spLocks/>
          </p:cNvSpPr>
          <p:nvPr/>
        </p:nvSpPr>
        <p:spPr bwMode="auto">
          <a:xfrm>
            <a:off x="2845594" y="1250156"/>
            <a:ext cx="6491883" cy="267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zh-TW" sz="1687">
              <a:solidFill>
                <a:srgbClr val="4D4D4D"/>
              </a:solidFill>
              <a:latin typeface="Helvetica Light" pitchFamily="-84" charset="0"/>
              <a:ea typeface="MS PGothic" panose="020B0600070205080204" pitchFamily="34" charset="-128"/>
              <a:sym typeface="Helvetica Light" pitchFamily="-84" charset="0"/>
            </a:endParaRPr>
          </a:p>
        </p:txBody>
      </p:sp>
      <p:sp>
        <p:nvSpPr>
          <p:cNvPr id="204804" name="Rectangle 3"/>
          <p:cNvSpPr>
            <a:spLocks noChangeArrowheads="1"/>
          </p:cNvSpPr>
          <p:nvPr/>
        </p:nvSpPr>
        <p:spPr bwMode="auto">
          <a:xfrm>
            <a:off x="1524000" y="-111546"/>
            <a:ext cx="65" cy="544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89269" anchor="ctr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endParaRPr lang="en-US" altLang="zh-TW" sz="2953"/>
          </a:p>
        </p:txBody>
      </p:sp>
      <p:sp>
        <p:nvSpPr>
          <p:cNvPr id="204806" name="文字方塊 2"/>
          <p:cNvSpPr txBox="1">
            <a:spLocks noChangeArrowheads="1"/>
          </p:cNvSpPr>
          <p:nvPr/>
        </p:nvSpPr>
        <p:spPr bwMode="auto">
          <a:xfrm>
            <a:off x="3666008" y="2005831"/>
            <a:ext cx="6941032" cy="2818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r>
              <a:rPr lang="en-US" altLang="zh-TW" sz="2953" dirty="0" smtClean="0">
                <a:solidFill>
                  <a:srgbClr val="FF0000"/>
                </a:solidFill>
              </a:rPr>
              <a:t>random </a:t>
            </a:r>
            <a:r>
              <a:rPr lang="zh-TW" altLang="en-US" sz="2953" dirty="0" smtClean="0">
                <a:solidFill>
                  <a:srgbClr val="FF0000"/>
                </a:solidFill>
              </a:rPr>
              <a:t>模組</a:t>
            </a:r>
            <a:endParaRPr lang="en-US" altLang="zh-TW" sz="2953" dirty="0" smtClean="0">
              <a:solidFill>
                <a:srgbClr val="FF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à"/>
            </a:pPr>
            <a:r>
              <a:rPr lang="zh-TW" altLang="en-US" sz="2953" dirty="0" smtClean="0">
                <a:solidFill>
                  <a:schemeClr val="tx1"/>
                </a:solidFill>
                <a:sym typeface="Wingdings" panose="05000000000000000000" pitchFamily="2" charset="2"/>
              </a:rPr>
              <a:t>利用</a:t>
            </a:r>
            <a:r>
              <a:rPr lang="en-US" altLang="zh-TW" sz="2953" dirty="0" smtClean="0">
                <a:solidFill>
                  <a:schemeClr val="tx1"/>
                </a:solidFill>
                <a:sym typeface="Wingdings" panose="05000000000000000000" pitchFamily="2" charset="2"/>
              </a:rPr>
              <a:t>random</a:t>
            </a:r>
            <a:r>
              <a:rPr lang="zh-TW" altLang="en-US" sz="2953" dirty="0" smtClean="0">
                <a:solidFill>
                  <a:schemeClr val="tx1"/>
                </a:solidFill>
                <a:sym typeface="Wingdings" panose="05000000000000000000" pitchFamily="2" charset="2"/>
              </a:rPr>
              <a:t>隨機產生</a:t>
            </a:r>
            <a:r>
              <a:rPr lang="en-US" altLang="zh-TW" sz="2953" dirty="0" smtClean="0">
                <a:solidFill>
                  <a:schemeClr val="tx1"/>
                </a:solidFill>
                <a:sym typeface="Wingdings" panose="05000000000000000000" pitchFamily="2" charset="2"/>
              </a:rPr>
              <a:t>x, y</a:t>
            </a:r>
            <a:r>
              <a:rPr lang="zh-TW" altLang="en-US" sz="2953" dirty="0" smtClean="0">
                <a:solidFill>
                  <a:schemeClr val="tx1"/>
                </a:solidFill>
                <a:sym typeface="Wingdings" panose="05000000000000000000" pitchFamily="2" charset="2"/>
              </a:rPr>
              <a:t>座標</a:t>
            </a:r>
            <a:endParaRPr lang="en-US" altLang="zh-TW" sz="2953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457200" indent="-457200">
              <a:buFont typeface="Wingdings" panose="05000000000000000000" pitchFamily="2" charset="2"/>
              <a:buChar char="à"/>
            </a:pPr>
            <a:endParaRPr lang="en-US" altLang="zh-TW" sz="2953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altLang="zh-TW" sz="2953" dirty="0" smtClean="0">
                <a:solidFill>
                  <a:schemeClr val="accent2"/>
                </a:solidFill>
              </a:rPr>
              <a:t>x = </a:t>
            </a:r>
            <a:r>
              <a:rPr lang="en-US" altLang="zh-TW" sz="2953" dirty="0" err="1" smtClean="0">
                <a:solidFill>
                  <a:schemeClr val="accent2"/>
                </a:solidFill>
              </a:rPr>
              <a:t>random.random.randrange</a:t>
            </a:r>
            <a:r>
              <a:rPr lang="en-US" altLang="zh-TW" sz="2953" dirty="0" smtClean="0">
                <a:solidFill>
                  <a:schemeClr val="accent2"/>
                </a:solidFill>
              </a:rPr>
              <a:t>(0, 400)</a:t>
            </a:r>
            <a:endParaRPr lang="en-US" altLang="zh-TW" sz="2953" dirty="0">
              <a:solidFill>
                <a:schemeClr val="accent2"/>
              </a:solidFill>
            </a:endParaRPr>
          </a:p>
          <a:p>
            <a:r>
              <a:rPr lang="en-US" altLang="zh-TW" sz="2953" dirty="0" smtClean="0">
                <a:solidFill>
                  <a:schemeClr val="accent2"/>
                </a:solidFill>
              </a:rPr>
              <a:t>y </a:t>
            </a:r>
            <a:r>
              <a:rPr lang="en-US" altLang="zh-TW" sz="2953" dirty="0">
                <a:solidFill>
                  <a:schemeClr val="accent2"/>
                </a:solidFill>
              </a:rPr>
              <a:t>= </a:t>
            </a:r>
            <a:r>
              <a:rPr lang="en-US" altLang="zh-TW" sz="2953" dirty="0" err="1">
                <a:solidFill>
                  <a:schemeClr val="accent2"/>
                </a:solidFill>
              </a:rPr>
              <a:t>random.random.randrange</a:t>
            </a:r>
            <a:r>
              <a:rPr lang="en-US" altLang="zh-TW" sz="2953" dirty="0">
                <a:solidFill>
                  <a:schemeClr val="accent2"/>
                </a:solidFill>
              </a:rPr>
              <a:t>(0, 400)</a:t>
            </a:r>
          </a:p>
          <a:p>
            <a:endParaRPr lang="zh-TW" altLang="en-US" sz="2953" dirty="0">
              <a:solidFill>
                <a:schemeClr val="accent2"/>
              </a:solidFill>
            </a:endParaRPr>
          </a:p>
        </p:txBody>
      </p:sp>
      <p:pic>
        <p:nvPicPr>
          <p:cNvPr id="204807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431" y="2992830"/>
            <a:ext cx="1741289" cy="1299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3907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1"/>
          <p:cNvSpPr>
            <a:spLocks/>
          </p:cNvSpPr>
          <p:nvPr/>
        </p:nvSpPr>
        <p:spPr bwMode="auto">
          <a:xfrm>
            <a:off x="2197076" y="776883"/>
            <a:ext cx="7176120" cy="50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TW" altLang="en-US" sz="3375" dirty="0" smtClean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如何</a:t>
            </a:r>
            <a:r>
              <a:rPr lang="zh-TW" altLang="en-US" sz="3375" dirty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移動</a:t>
            </a:r>
            <a:r>
              <a:rPr lang="zh-TW" altLang="en-US" sz="3375" dirty="0" smtClean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雪花？</a:t>
            </a:r>
            <a:endParaRPr lang="en-US" altLang="zh-TW" sz="3375" dirty="0">
              <a:solidFill>
                <a:srgbClr val="A40800"/>
              </a:solidFill>
              <a:latin typeface="Trebuchet MS" panose="020B0603020202020204" pitchFamily="34" charset="0"/>
              <a:ea typeface="MS PGothic" panose="020B0600070205080204" pitchFamily="34" charset="-128"/>
              <a:sym typeface="Trebuchet MS" panose="020B0603020202020204" pitchFamily="34" charset="0"/>
            </a:endParaRPr>
          </a:p>
        </p:txBody>
      </p:sp>
      <p:sp>
        <p:nvSpPr>
          <p:cNvPr id="204803" name="Rectangle 2"/>
          <p:cNvSpPr>
            <a:spLocks/>
          </p:cNvSpPr>
          <p:nvPr/>
        </p:nvSpPr>
        <p:spPr bwMode="auto">
          <a:xfrm>
            <a:off x="2845594" y="1250156"/>
            <a:ext cx="6491883" cy="267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zh-TW" sz="1687">
              <a:solidFill>
                <a:srgbClr val="4D4D4D"/>
              </a:solidFill>
              <a:latin typeface="Helvetica Light" pitchFamily="-84" charset="0"/>
              <a:ea typeface="MS PGothic" panose="020B0600070205080204" pitchFamily="34" charset="-128"/>
              <a:sym typeface="Helvetica Light" pitchFamily="-84" charset="0"/>
            </a:endParaRPr>
          </a:p>
        </p:txBody>
      </p:sp>
      <p:sp>
        <p:nvSpPr>
          <p:cNvPr id="204804" name="Rectangle 3"/>
          <p:cNvSpPr>
            <a:spLocks noChangeArrowheads="1"/>
          </p:cNvSpPr>
          <p:nvPr/>
        </p:nvSpPr>
        <p:spPr bwMode="auto">
          <a:xfrm>
            <a:off x="1524000" y="-111546"/>
            <a:ext cx="65" cy="544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89269" anchor="ctr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endParaRPr lang="en-US" altLang="zh-TW" sz="2953"/>
          </a:p>
        </p:txBody>
      </p:sp>
      <p:sp>
        <p:nvSpPr>
          <p:cNvPr id="204806" name="文字方塊 2"/>
          <p:cNvSpPr txBox="1">
            <a:spLocks noChangeArrowheads="1"/>
          </p:cNvSpPr>
          <p:nvPr/>
        </p:nvSpPr>
        <p:spPr bwMode="auto">
          <a:xfrm>
            <a:off x="3666008" y="2005831"/>
            <a:ext cx="6941032" cy="2818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r>
              <a:rPr lang="zh-TW" altLang="en-US" sz="2953" dirty="0" smtClean="0">
                <a:solidFill>
                  <a:schemeClr val="tx1"/>
                </a:solidFill>
                <a:sym typeface="Wingdings" panose="05000000000000000000" pitchFamily="2" charset="2"/>
              </a:rPr>
              <a:t>在每次更新畫面時移動</a:t>
            </a:r>
            <a:r>
              <a:rPr lang="en-US" altLang="zh-TW" sz="2953" dirty="0" smtClean="0">
                <a:solidFill>
                  <a:schemeClr val="tx1"/>
                </a:solidFill>
                <a:sym typeface="Wingdings" panose="05000000000000000000" pitchFamily="2" charset="2"/>
              </a:rPr>
              <a:t> y</a:t>
            </a:r>
            <a:r>
              <a:rPr lang="zh-TW" altLang="en-US" sz="2953" dirty="0" smtClean="0">
                <a:solidFill>
                  <a:schemeClr val="tx1"/>
                </a:solidFill>
                <a:sym typeface="Wingdings" panose="05000000000000000000" pitchFamily="2" charset="2"/>
              </a:rPr>
              <a:t>座標</a:t>
            </a:r>
            <a:endParaRPr lang="en-US" altLang="zh-TW" sz="2953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457200" indent="-457200">
              <a:buFont typeface="Wingdings" panose="05000000000000000000" pitchFamily="2" charset="2"/>
              <a:buChar char="à"/>
            </a:pPr>
            <a:endParaRPr lang="en-US" altLang="zh-TW" sz="2953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altLang="zh-TW" sz="2953" dirty="0" smtClean="0">
                <a:solidFill>
                  <a:schemeClr val="accent2"/>
                </a:solidFill>
              </a:rPr>
              <a:t>y </a:t>
            </a:r>
            <a:r>
              <a:rPr lang="en-US" altLang="zh-TW" sz="2953" dirty="0">
                <a:solidFill>
                  <a:schemeClr val="accent2"/>
                </a:solidFill>
              </a:rPr>
              <a:t>= </a:t>
            </a:r>
            <a:r>
              <a:rPr lang="en-US" altLang="zh-TW" sz="2953" dirty="0" smtClean="0">
                <a:solidFill>
                  <a:schemeClr val="accent2"/>
                </a:solidFill>
              </a:rPr>
              <a:t>y+1</a:t>
            </a:r>
          </a:p>
          <a:p>
            <a:endParaRPr lang="en-US" altLang="zh-TW" sz="2953" dirty="0">
              <a:solidFill>
                <a:schemeClr val="accent2"/>
              </a:solidFill>
            </a:endParaRPr>
          </a:p>
          <a:p>
            <a:r>
              <a:rPr lang="en-US" altLang="zh-TW" sz="2953" dirty="0" smtClean="0">
                <a:solidFill>
                  <a:schemeClr val="tx1"/>
                </a:solidFill>
              </a:rPr>
              <a:t>(</a:t>
            </a:r>
            <a:r>
              <a:rPr lang="zh-TW" altLang="en-US" sz="2953" dirty="0" smtClean="0">
                <a:solidFill>
                  <a:schemeClr val="tx1"/>
                </a:solidFill>
              </a:rPr>
              <a:t>可以試試不同位移大小 </a:t>
            </a:r>
            <a:r>
              <a:rPr lang="en-US" altLang="zh-TW" sz="2953" dirty="0" smtClean="0">
                <a:solidFill>
                  <a:schemeClr val="tx1"/>
                </a:solidFill>
              </a:rPr>
              <a:t>&amp;</a:t>
            </a:r>
            <a:r>
              <a:rPr lang="zh-TW" altLang="en-US" sz="2953" dirty="0" smtClean="0">
                <a:solidFill>
                  <a:schemeClr val="tx1"/>
                </a:solidFill>
              </a:rPr>
              <a:t> 畫面更新頻率</a:t>
            </a:r>
            <a:r>
              <a:rPr lang="en-US" altLang="zh-TW" sz="2953" dirty="0" smtClean="0">
                <a:solidFill>
                  <a:schemeClr val="tx1"/>
                </a:solidFill>
              </a:rPr>
              <a:t>)</a:t>
            </a:r>
            <a:endParaRPr lang="en-US" altLang="zh-TW" sz="2953" dirty="0">
              <a:solidFill>
                <a:schemeClr val="tx1"/>
              </a:solidFill>
            </a:endParaRPr>
          </a:p>
          <a:p>
            <a:endParaRPr lang="zh-TW" altLang="en-US" sz="2953" dirty="0">
              <a:solidFill>
                <a:schemeClr val="accent2"/>
              </a:solidFill>
            </a:endParaRPr>
          </a:p>
        </p:txBody>
      </p:sp>
      <p:pic>
        <p:nvPicPr>
          <p:cNvPr id="204807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431" y="2992830"/>
            <a:ext cx="1741289" cy="1299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5605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1"/>
          <p:cNvSpPr>
            <a:spLocks/>
          </p:cNvSpPr>
          <p:nvPr/>
        </p:nvSpPr>
        <p:spPr bwMode="auto">
          <a:xfrm>
            <a:off x="2197076" y="776883"/>
            <a:ext cx="7176120" cy="50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zh-TW" altLang="en-US" sz="3375" dirty="0" smtClean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如何做出很</a:t>
            </a:r>
            <a:r>
              <a:rPr lang="zh-TW" altLang="en-US" sz="3375" dirty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多</a:t>
            </a:r>
            <a:r>
              <a:rPr lang="zh-TW" altLang="en-US" sz="3375" dirty="0" smtClean="0">
                <a:solidFill>
                  <a:srgbClr val="A40800"/>
                </a:solidFill>
                <a:latin typeface="Trebuchet MS" panose="020B0603020202020204" pitchFamily="34" charset="0"/>
                <a:ea typeface="MS PGothic" panose="020B0600070205080204" pitchFamily="34" charset="-128"/>
                <a:sym typeface="Trebuchet MS" panose="020B0603020202020204" pitchFamily="34" charset="0"/>
              </a:rPr>
              <a:t>雪花？</a:t>
            </a:r>
            <a:endParaRPr lang="en-US" altLang="zh-TW" sz="3375" dirty="0">
              <a:solidFill>
                <a:srgbClr val="A40800"/>
              </a:solidFill>
              <a:latin typeface="Trebuchet MS" panose="020B0603020202020204" pitchFamily="34" charset="0"/>
              <a:ea typeface="MS PGothic" panose="020B0600070205080204" pitchFamily="34" charset="-128"/>
              <a:sym typeface="Trebuchet MS" panose="020B0603020202020204" pitchFamily="34" charset="0"/>
            </a:endParaRPr>
          </a:p>
        </p:txBody>
      </p:sp>
      <p:sp>
        <p:nvSpPr>
          <p:cNvPr id="204803" name="Rectangle 2"/>
          <p:cNvSpPr>
            <a:spLocks/>
          </p:cNvSpPr>
          <p:nvPr/>
        </p:nvSpPr>
        <p:spPr bwMode="auto">
          <a:xfrm>
            <a:off x="2845594" y="1250156"/>
            <a:ext cx="6491883" cy="267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spcBef>
                <a:spcPts val="2400"/>
              </a:spcBef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84" charset="0"/>
              <a:buChar char="•"/>
              <a:defRPr sz="4200">
                <a:solidFill>
                  <a:schemeClr val="tx1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en-US" altLang="zh-TW" sz="1687">
              <a:solidFill>
                <a:srgbClr val="4D4D4D"/>
              </a:solidFill>
              <a:latin typeface="Helvetica Light" pitchFamily="-84" charset="0"/>
              <a:ea typeface="MS PGothic" panose="020B0600070205080204" pitchFamily="34" charset="-128"/>
              <a:sym typeface="Helvetica Light" pitchFamily="-84" charset="0"/>
            </a:endParaRPr>
          </a:p>
        </p:txBody>
      </p:sp>
      <p:sp>
        <p:nvSpPr>
          <p:cNvPr id="204804" name="Rectangle 3"/>
          <p:cNvSpPr>
            <a:spLocks noChangeArrowheads="1"/>
          </p:cNvSpPr>
          <p:nvPr/>
        </p:nvSpPr>
        <p:spPr bwMode="auto">
          <a:xfrm>
            <a:off x="1524000" y="-111546"/>
            <a:ext cx="65" cy="544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89269" anchor="ctr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endParaRPr lang="en-US" altLang="zh-TW" sz="2953"/>
          </a:p>
        </p:txBody>
      </p:sp>
      <p:sp>
        <p:nvSpPr>
          <p:cNvPr id="204806" name="文字方塊 2"/>
          <p:cNvSpPr txBox="1">
            <a:spLocks noChangeArrowheads="1"/>
          </p:cNvSpPr>
          <p:nvPr/>
        </p:nvSpPr>
        <p:spPr bwMode="auto">
          <a:xfrm>
            <a:off x="3666008" y="2005831"/>
            <a:ext cx="7745704" cy="4182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1pPr>
            <a:lvl2pPr marL="742950" indent="-28575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2pPr>
            <a:lvl3pPr marL="11430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3pPr>
            <a:lvl4pPr marL="16002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4pPr>
            <a:lvl5pPr marL="2057400" indent="-228600"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pitchFamily="-84" charset="0"/>
                <a:ea typeface="ヒラギノ角ゴ ProN W3" pitchFamily="-84" charset="-128"/>
                <a:sym typeface="Gill Sans" pitchFamily="-84" charset="0"/>
              </a:defRPr>
            </a:lvl9pPr>
          </a:lstStyle>
          <a:p>
            <a:r>
              <a:rPr lang="zh-TW" altLang="en-US" sz="2953" dirty="0" smtClean="0">
                <a:solidFill>
                  <a:schemeClr val="tx1"/>
                </a:solidFill>
                <a:sym typeface="Wingdings" panose="05000000000000000000" pitchFamily="2" charset="2"/>
              </a:rPr>
              <a:t>也就是，如何紀錄很多雪花的座標</a:t>
            </a:r>
            <a:endParaRPr lang="en-US" altLang="zh-TW" sz="2953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zh-TW" altLang="en-US" sz="2953" dirty="0" smtClean="0">
                <a:solidFill>
                  <a:schemeClr val="tx1"/>
                </a:solidFill>
              </a:rPr>
              <a:t>如果有</a:t>
            </a:r>
            <a:r>
              <a:rPr lang="en-US" altLang="zh-TW" sz="2953" dirty="0" smtClean="0">
                <a:solidFill>
                  <a:schemeClr val="tx1"/>
                </a:solidFill>
              </a:rPr>
              <a:t>50</a:t>
            </a:r>
            <a:r>
              <a:rPr lang="zh-TW" altLang="en-US" sz="2953" dirty="0" smtClean="0">
                <a:solidFill>
                  <a:schemeClr val="tx1"/>
                </a:solidFill>
              </a:rPr>
              <a:t>個雪花</a:t>
            </a:r>
            <a:r>
              <a:rPr lang="en-US" altLang="zh-TW" sz="2953" dirty="0" smtClean="0">
                <a:solidFill>
                  <a:schemeClr val="tx1"/>
                </a:solidFill>
                <a:sym typeface="Wingdings" panose="05000000000000000000" pitchFamily="2" charset="2"/>
              </a:rPr>
              <a:t>(x1,y1),(x2,y2),(x3,y3)……?</a:t>
            </a:r>
          </a:p>
          <a:p>
            <a:endParaRPr lang="en-US" altLang="zh-TW" sz="2953" dirty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zh-TW" altLang="en-US" sz="2953" dirty="0" smtClean="0">
                <a:solidFill>
                  <a:schemeClr val="tx1"/>
                </a:solidFill>
                <a:sym typeface="Wingdings" panose="05000000000000000000" pitchFamily="2" charset="2"/>
              </a:rPr>
              <a:t>應使用</a:t>
            </a:r>
            <a:r>
              <a:rPr lang="en-US" altLang="zh-TW" sz="2953" dirty="0" smtClean="0">
                <a:solidFill>
                  <a:srgbClr val="FF0000"/>
                </a:solidFill>
                <a:sym typeface="Wingdings" panose="05000000000000000000" pitchFamily="2" charset="2"/>
              </a:rPr>
              <a:t>list</a:t>
            </a:r>
            <a:r>
              <a:rPr lang="zh-TW" altLang="en-US" sz="2953" dirty="0" smtClean="0">
                <a:solidFill>
                  <a:schemeClr val="tx1"/>
                </a:solidFill>
                <a:sym typeface="Wingdings" panose="05000000000000000000" pitchFamily="2" charset="2"/>
              </a:rPr>
              <a:t>儲存所有</a:t>
            </a:r>
            <a:r>
              <a:rPr lang="en-US" altLang="zh-TW" sz="2953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x,y</a:t>
            </a:r>
            <a:r>
              <a:rPr lang="zh-TW" altLang="en-US" sz="2953" dirty="0" smtClean="0">
                <a:solidFill>
                  <a:schemeClr val="tx1"/>
                </a:solidFill>
                <a:sym typeface="Wingdings" panose="05000000000000000000" pitchFamily="2" charset="2"/>
              </a:rPr>
              <a:t>座標</a:t>
            </a:r>
            <a:endParaRPr lang="en-US" altLang="zh-TW" sz="2953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zh-TW" sz="2953" dirty="0" smtClean="0">
                <a:solidFill>
                  <a:schemeClr val="tx1"/>
                </a:solidFill>
                <a:sym typeface="Wingdings" panose="05000000000000000000" pitchFamily="2" charset="2"/>
              </a:rPr>
              <a:t>Ex.</a:t>
            </a:r>
            <a:r>
              <a:rPr lang="zh-TW" altLang="en-US" sz="2953" dirty="0" smtClean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altLang="zh-TW" sz="2953" dirty="0" smtClean="0">
                <a:solidFill>
                  <a:schemeClr val="tx1"/>
                </a:solidFill>
                <a:sym typeface="Wingdings" panose="05000000000000000000" pitchFamily="2" charset="2"/>
              </a:rPr>
              <a:t>50</a:t>
            </a:r>
            <a:r>
              <a:rPr lang="zh-TW" altLang="en-US" sz="2953" dirty="0" smtClean="0">
                <a:solidFill>
                  <a:schemeClr val="tx1"/>
                </a:solidFill>
                <a:sym typeface="Wingdings" panose="05000000000000000000" pitchFamily="2" charset="2"/>
              </a:rPr>
              <a:t>片雪花</a:t>
            </a:r>
            <a:endParaRPr lang="en-US" altLang="zh-TW" sz="2953" dirty="0" smtClean="0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zh-TW" sz="2953" dirty="0" err="1" smtClean="0">
                <a:solidFill>
                  <a:schemeClr val="tx1"/>
                </a:solidFill>
                <a:sym typeface="Wingdings" panose="05000000000000000000" pitchFamily="2" charset="2"/>
              </a:rPr>
              <a:t>snow_list</a:t>
            </a:r>
            <a:r>
              <a:rPr lang="en-US" altLang="zh-TW" sz="2953" dirty="0" smtClean="0">
                <a:solidFill>
                  <a:schemeClr val="tx1"/>
                </a:solidFill>
                <a:sym typeface="Wingdings" panose="05000000000000000000" pitchFamily="2" charset="2"/>
              </a:rPr>
              <a:t> = []</a:t>
            </a:r>
          </a:p>
          <a:p>
            <a:r>
              <a:rPr lang="zh-TW" altLang="en-US" sz="2953" dirty="0" smtClean="0">
                <a:solidFill>
                  <a:schemeClr val="tx1"/>
                </a:solidFill>
              </a:rPr>
              <a:t>用</a:t>
            </a:r>
            <a:r>
              <a:rPr lang="en-US" altLang="zh-TW" sz="2953" dirty="0" smtClean="0">
                <a:solidFill>
                  <a:schemeClr val="tx1"/>
                </a:solidFill>
              </a:rPr>
              <a:t>for</a:t>
            </a:r>
            <a:r>
              <a:rPr lang="zh-TW" altLang="en-US" sz="2953" dirty="0" smtClean="0">
                <a:solidFill>
                  <a:schemeClr val="tx1"/>
                </a:solidFill>
              </a:rPr>
              <a:t>迴圈加入</a:t>
            </a:r>
            <a:r>
              <a:rPr lang="en-US" altLang="zh-TW" sz="2953" dirty="0" smtClean="0">
                <a:solidFill>
                  <a:schemeClr val="tx1"/>
                </a:solidFill>
              </a:rPr>
              <a:t>50</a:t>
            </a:r>
            <a:r>
              <a:rPr lang="zh-TW" altLang="en-US" sz="2953" dirty="0" smtClean="0">
                <a:solidFill>
                  <a:schemeClr val="tx1"/>
                </a:solidFill>
              </a:rPr>
              <a:t>組</a:t>
            </a:r>
            <a:r>
              <a:rPr lang="en-US" altLang="zh-TW" sz="2953" dirty="0" err="1" smtClean="0">
                <a:solidFill>
                  <a:schemeClr val="tx1"/>
                </a:solidFill>
              </a:rPr>
              <a:t>x,y</a:t>
            </a:r>
            <a:r>
              <a:rPr lang="zh-TW" altLang="en-US" sz="2953" dirty="0" smtClean="0">
                <a:solidFill>
                  <a:schemeClr val="tx1"/>
                </a:solidFill>
              </a:rPr>
              <a:t>座標</a:t>
            </a:r>
            <a:endParaRPr lang="en-US" altLang="zh-TW" sz="2953" dirty="0" smtClean="0">
              <a:solidFill>
                <a:schemeClr val="tx1"/>
              </a:solidFill>
            </a:endParaRPr>
          </a:p>
          <a:p>
            <a:endParaRPr lang="en-US" altLang="zh-TW" sz="2953" dirty="0">
              <a:solidFill>
                <a:schemeClr val="accent2"/>
              </a:solidFill>
            </a:endParaRPr>
          </a:p>
          <a:p>
            <a:endParaRPr lang="zh-TW" altLang="en-US" sz="2953" dirty="0">
              <a:solidFill>
                <a:schemeClr val="accent2"/>
              </a:solidFill>
            </a:endParaRPr>
          </a:p>
        </p:txBody>
      </p:sp>
      <p:pic>
        <p:nvPicPr>
          <p:cNvPr id="204807" name="圖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431" y="2992830"/>
            <a:ext cx="1741289" cy="12992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305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745107"/>
              </p:ext>
            </p:extLst>
          </p:nvPr>
        </p:nvGraphicFramePr>
        <p:xfrm>
          <a:off x="2270227" y="869406"/>
          <a:ext cx="8128000" cy="7221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625600"/>
                <a:gridCol w="1625600"/>
                <a:gridCol w="1625600"/>
                <a:gridCol w="1625600"/>
              </a:tblGrid>
              <a:tr h="722148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[x1, y1]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[x2, y2]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[x3, y3]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[x4, y4]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[x5, y5]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762000" y="939666"/>
            <a:ext cx="1670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err="1" smtClean="0"/>
              <a:t>snow_list</a:t>
            </a:r>
            <a:endParaRPr lang="zh-TW" altLang="en-US" sz="2400" b="1" dirty="0"/>
          </a:p>
        </p:txBody>
      </p:sp>
      <p:sp>
        <p:nvSpPr>
          <p:cNvPr id="6" name="文字方塊 5"/>
          <p:cNvSpPr txBox="1"/>
          <p:nvPr/>
        </p:nvSpPr>
        <p:spPr>
          <a:xfrm>
            <a:off x="2874836" y="1732311"/>
            <a:ext cx="804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/>
              <a:t>0</a:t>
            </a:r>
            <a:endParaRPr lang="zh-TW" altLang="en-US" b="1" dirty="0"/>
          </a:p>
        </p:txBody>
      </p:sp>
      <p:sp>
        <p:nvSpPr>
          <p:cNvPr id="7" name="文字方塊 6"/>
          <p:cNvSpPr txBox="1"/>
          <p:nvPr/>
        </p:nvSpPr>
        <p:spPr>
          <a:xfrm>
            <a:off x="4380548" y="1732311"/>
            <a:ext cx="804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/>
              <a:t>1</a:t>
            </a:r>
            <a:endParaRPr lang="zh-TW" altLang="en-US" b="1" dirty="0"/>
          </a:p>
        </p:txBody>
      </p:sp>
      <p:sp>
        <p:nvSpPr>
          <p:cNvPr id="8" name="文字方塊 7"/>
          <p:cNvSpPr txBox="1"/>
          <p:nvPr/>
        </p:nvSpPr>
        <p:spPr>
          <a:xfrm>
            <a:off x="5931891" y="1732311"/>
            <a:ext cx="804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/>
              <a:t>2</a:t>
            </a:r>
            <a:endParaRPr lang="zh-TW" altLang="en-US" b="1" dirty="0"/>
          </a:p>
        </p:txBody>
      </p:sp>
      <p:sp>
        <p:nvSpPr>
          <p:cNvPr id="9" name="文字方塊 8"/>
          <p:cNvSpPr txBox="1"/>
          <p:nvPr/>
        </p:nvSpPr>
        <p:spPr>
          <a:xfrm>
            <a:off x="7612012" y="1738396"/>
            <a:ext cx="804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/>
              <a:t>3</a:t>
            </a:r>
            <a:endParaRPr lang="zh-TW" altLang="en-US" b="1" dirty="0"/>
          </a:p>
        </p:txBody>
      </p:sp>
      <p:sp>
        <p:nvSpPr>
          <p:cNvPr id="10" name="文字方塊 9"/>
          <p:cNvSpPr txBox="1"/>
          <p:nvPr/>
        </p:nvSpPr>
        <p:spPr>
          <a:xfrm>
            <a:off x="9271953" y="1732311"/>
            <a:ext cx="804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/>
              <a:t>4</a:t>
            </a:r>
            <a:endParaRPr lang="zh-TW" altLang="en-US" b="1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890016" y="2682240"/>
            <a:ext cx="918660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b="1" dirty="0" smtClean="0">
                <a:solidFill>
                  <a:srgbClr val="FF0000"/>
                </a:solidFill>
              </a:rPr>
              <a:t>如何設定第三片雪花的</a:t>
            </a:r>
            <a:r>
              <a:rPr lang="en-US" altLang="zh-TW" sz="2800" b="1" dirty="0" err="1" smtClean="0">
                <a:solidFill>
                  <a:srgbClr val="FF0000"/>
                </a:solidFill>
              </a:rPr>
              <a:t>x,y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座標？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endParaRPr lang="en-US" altLang="zh-TW" sz="2800" b="1" dirty="0">
              <a:solidFill>
                <a:srgbClr val="FF0000"/>
              </a:solidFill>
            </a:endParaRPr>
          </a:p>
          <a:p>
            <a:r>
              <a:rPr lang="en-US" altLang="zh-TW" sz="2800" b="1" dirty="0" err="1" smtClean="0"/>
              <a:t>snow_list</a:t>
            </a:r>
            <a:r>
              <a:rPr lang="en-US" altLang="zh-TW" sz="2800" b="1" dirty="0" smtClean="0"/>
              <a:t>[2][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0</a:t>
            </a:r>
            <a:r>
              <a:rPr lang="en-US" altLang="zh-TW" sz="2800" b="1" dirty="0" smtClean="0"/>
              <a:t>] = x</a:t>
            </a:r>
          </a:p>
          <a:p>
            <a:endParaRPr lang="en-US" altLang="zh-TW" sz="2800" b="1" dirty="0" smtClean="0"/>
          </a:p>
          <a:p>
            <a:r>
              <a:rPr lang="en-US" altLang="zh-TW" sz="2800" b="1" dirty="0" err="1"/>
              <a:t>snow_list</a:t>
            </a:r>
            <a:r>
              <a:rPr lang="en-US" altLang="zh-TW" sz="2800" b="1" dirty="0"/>
              <a:t>[2</a:t>
            </a:r>
            <a:r>
              <a:rPr lang="en-US" altLang="zh-TW" sz="2800" b="1" dirty="0" smtClean="0"/>
              <a:t>][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1</a:t>
            </a:r>
            <a:r>
              <a:rPr lang="en-US" altLang="zh-TW" sz="2800" b="1" dirty="0" smtClean="0"/>
              <a:t>] </a:t>
            </a:r>
            <a:r>
              <a:rPr lang="en-US" altLang="zh-TW" sz="2800" b="1" dirty="0"/>
              <a:t>= </a:t>
            </a:r>
            <a:r>
              <a:rPr lang="en-US" altLang="zh-TW" sz="2800" b="1" dirty="0" smtClean="0"/>
              <a:t>y</a:t>
            </a:r>
            <a:endParaRPr lang="en-US" altLang="zh-TW" sz="2800" b="1" dirty="0"/>
          </a:p>
          <a:p>
            <a:endParaRPr lang="zh-TW" altLang="en-US" sz="2800" b="1" dirty="0">
              <a:solidFill>
                <a:srgbClr val="FF0000"/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762000" y="146304"/>
            <a:ext cx="4858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b="1" dirty="0" smtClean="0">
                <a:solidFill>
                  <a:srgbClr val="C00000"/>
                </a:solidFill>
              </a:rPr>
              <a:t>List in the list</a:t>
            </a:r>
            <a:endParaRPr lang="zh-TW" altLang="en-US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187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395</Words>
  <Application>Microsoft Office PowerPoint</Application>
  <PresentationFormat>寬螢幕</PresentationFormat>
  <Paragraphs>106</Paragraphs>
  <Slides>8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9" baseType="lpstr">
      <vt:lpstr>Gill Sans</vt:lpstr>
      <vt:lpstr>Helvetica Light</vt:lpstr>
      <vt:lpstr>MS PGothic</vt:lpstr>
      <vt:lpstr>ヒラギノ角ゴ ProN W3</vt:lpstr>
      <vt:lpstr>新細明體</vt:lpstr>
      <vt:lpstr>Arial</vt:lpstr>
      <vt:lpstr>Calibri</vt:lpstr>
      <vt:lpstr>Calibri Light</vt:lpstr>
      <vt:lpstr>Trebuchet MS</vt:lpstr>
      <vt:lpstr>Wingdings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jinmou</dc:creator>
  <cp:lastModifiedBy>jinmou</cp:lastModifiedBy>
  <cp:revision>27</cp:revision>
  <dcterms:created xsi:type="dcterms:W3CDTF">2017-12-19T16:34:05Z</dcterms:created>
  <dcterms:modified xsi:type="dcterms:W3CDTF">2017-12-27T00:20:48Z</dcterms:modified>
</cp:coreProperties>
</file>