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60" r:id="rId2"/>
    <p:sldId id="256" r:id="rId3"/>
    <p:sldId id="261" r:id="rId4"/>
    <p:sldId id="259" r:id="rId5"/>
    <p:sldId id="268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78" r:id="rId19"/>
    <p:sldId id="269" r:id="rId20"/>
    <p:sldId id="270" r:id="rId21"/>
    <p:sldId id="289" r:id="rId22"/>
    <p:sldId id="271" r:id="rId23"/>
    <p:sldId id="280" r:id="rId24"/>
    <p:sldId id="281" r:id="rId25"/>
    <p:sldId id="293" r:id="rId26"/>
    <p:sldId id="300" r:id="rId27"/>
    <p:sldId id="303" r:id="rId28"/>
    <p:sldId id="304" r:id="rId29"/>
    <p:sldId id="305" r:id="rId30"/>
    <p:sldId id="301" r:id="rId31"/>
    <p:sldId id="290" r:id="rId32"/>
    <p:sldId id="306" r:id="rId33"/>
    <p:sldId id="307" r:id="rId34"/>
    <p:sldId id="297" r:id="rId35"/>
    <p:sldId id="308" r:id="rId36"/>
    <p:sldId id="291" r:id="rId37"/>
    <p:sldId id="299" r:id="rId38"/>
    <p:sldId id="294" r:id="rId39"/>
    <p:sldId id="309" r:id="rId40"/>
    <p:sldId id="310" r:id="rId41"/>
    <p:sldId id="311" r:id="rId42"/>
    <p:sldId id="312" r:id="rId43"/>
    <p:sldId id="313" r:id="rId44"/>
    <p:sldId id="288" r:id="rId45"/>
    <p:sldId id="295" r:id="rId46"/>
    <p:sldId id="355" r:id="rId47"/>
    <p:sldId id="350" r:id="rId48"/>
    <p:sldId id="345" r:id="rId49"/>
    <p:sldId id="346" r:id="rId50"/>
    <p:sldId id="349" r:id="rId51"/>
    <p:sldId id="347" r:id="rId52"/>
    <p:sldId id="314" r:id="rId53"/>
    <p:sldId id="316" r:id="rId54"/>
    <p:sldId id="317" r:id="rId55"/>
    <p:sldId id="318" r:id="rId56"/>
    <p:sldId id="319" r:id="rId57"/>
    <p:sldId id="315" r:id="rId58"/>
    <p:sldId id="292" r:id="rId59"/>
    <p:sldId id="287" r:id="rId60"/>
    <p:sldId id="285" r:id="rId61"/>
    <p:sldId id="298" r:id="rId62"/>
    <p:sldId id="273" r:id="rId63"/>
    <p:sldId id="272" r:id="rId64"/>
    <p:sldId id="286" r:id="rId65"/>
    <p:sldId id="302" r:id="rId66"/>
    <p:sldId id="296" r:id="rId67"/>
    <p:sldId id="282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8" r:id="rId85"/>
    <p:sldId id="336" r:id="rId86"/>
    <p:sldId id="337" r:id="rId87"/>
    <p:sldId id="339" r:id="rId88"/>
    <p:sldId id="340" r:id="rId89"/>
    <p:sldId id="341" r:id="rId90"/>
    <p:sldId id="342" r:id="rId91"/>
    <p:sldId id="343" r:id="rId92"/>
    <p:sldId id="351" r:id="rId93"/>
    <p:sldId id="352" r:id="rId94"/>
    <p:sldId id="353" r:id="rId95"/>
    <p:sldId id="354" r:id="rId9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ng Lun Lee" initials="CLL" lastIdx="1" clrIdx="0">
    <p:extLst>
      <p:ext uri="{19B8F6BF-5375-455C-9EA6-DF929625EA0E}">
        <p15:presenceInfo xmlns:p15="http://schemas.microsoft.com/office/powerpoint/2012/main" userId="719014a46d928d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0T16:50:59.485" idx="1">
    <p:pos x="5637" y="1459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6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1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17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53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45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47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66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0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71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12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65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0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43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9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7B88-1B52-488E-9C30-BC2B6288ED23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2FDAC8-DB3E-4113-9204-354C755F37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87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w/imgres?q=%E7%88%BA%E7%88%BA&amp;hl=zh-TW&amp;biw=1024&amp;bih=573&amp;tbm=isch&amp;tbnid=doqsycQ_V9pIpM:&amp;imgrefurl=http://163.27.209.67/9902-03/math/EBook/tool/fscommand/call/flash/photo/&amp;docid=XPVxPmof62itvM&amp;imgurl=http://163.27.209.67/9902-03/math/EBook/tool/fscommand/call/flash/photo/%E7%88%BA%E7%88%BA-24.jpg&amp;w=1024&amp;h=1065&amp;ei=7lmnUfD-PIj5lAWP7IHIDg&amp;zoom=1&amp;iact=rc&amp;dur=266&amp;page=2&amp;tbnh=136&amp;tbnw=115&amp;start=22&amp;ndsp=28&amp;ved=1t:429,r:23,s:0,i:153&amp;tx=71&amp;ty=85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C1F2DC-30A1-42DE-AADA-BD4C319F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9859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7200" dirty="0"/>
              <a:t>               </a:t>
            </a:r>
            <a:r>
              <a:rPr lang="en-US" altLang="zh-TW" sz="10000" dirty="0"/>
              <a:t>110</a:t>
            </a:r>
            <a:r>
              <a:rPr lang="zh-TW" altLang="en-US" sz="10000" dirty="0"/>
              <a:t>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53BF81-0BF8-4070-BEFF-F1D0FD436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981" y="17081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8000" dirty="0"/>
          </a:p>
          <a:p>
            <a:pPr marL="0" indent="0">
              <a:buNone/>
            </a:pPr>
            <a:r>
              <a:rPr lang="zh-TW" altLang="en-US" sz="8000" dirty="0"/>
              <a:t>   新竹縣</a:t>
            </a:r>
            <a:r>
              <a:rPr lang="zh-TW" altLang="en-US" sz="6000" dirty="0"/>
              <a:t>       </a:t>
            </a:r>
            <a:r>
              <a:rPr lang="zh-TW" altLang="en-US" sz="8000" dirty="0"/>
              <a:t>幼兒園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05A6A99-B027-43AF-B737-CEFE1ADA767F}"/>
              </a:ext>
            </a:extLst>
          </p:cNvPr>
          <p:cNvSpPr txBox="1"/>
          <p:nvPr/>
        </p:nvSpPr>
        <p:spPr>
          <a:xfrm>
            <a:off x="4806892" y="4951521"/>
            <a:ext cx="4983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/>
              <a:t>客語教學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95F39A3-3137-1C40-9C6D-18104792813B}"/>
              </a:ext>
            </a:extLst>
          </p:cNvPr>
          <p:cNvSpPr txBox="1"/>
          <p:nvPr/>
        </p:nvSpPr>
        <p:spPr>
          <a:xfrm>
            <a:off x="5279122" y="3292829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和興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775A06D-DED6-1779-0723-B6376A90CD61}"/>
              </a:ext>
            </a:extLst>
          </p:cNvPr>
          <p:cNvSpPr txBox="1"/>
          <p:nvPr/>
        </p:nvSpPr>
        <p:spPr>
          <a:xfrm>
            <a:off x="5279122" y="266774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福興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CD7E7E-79EA-8630-95CD-2E2BFB3E79F1}"/>
              </a:ext>
            </a:extLst>
          </p:cNvPr>
          <p:cNvSpPr txBox="1"/>
          <p:nvPr/>
        </p:nvSpPr>
        <p:spPr>
          <a:xfrm>
            <a:off x="5135810" y="3919752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 瑞興</a:t>
            </a:r>
          </a:p>
        </p:txBody>
      </p:sp>
    </p:spTree>
    <p:extLst>
      <p:ext uri="{BB962C8B-B14F-4D97-AF65-F5344CB8AC3E}">
        <p14:creationId xmlns:p14="http://schemas.microsoft.com/office/powerpoint/2010/main" val="10358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7B7ED2-EEF0-4742-84B6-E2C9CCF3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 </a:t>
            </a:r>
            <a:r>
              <a:rPr lang="zh-TW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阿哥</a:t>
            </a:r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36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a+ go</a:t>
            </a:r>
            <a:r>
              <a:rPr lang="zh-TW" altLang="zh-TW" sz="53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endParaRPr lang="zh-TW" altLang="en-US" sz="53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FA27713-33C4-4AAD-8B86-920EAF401C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8238" t="6679" r="6636" b="29684"/>
          <a:stretch>
            <a:fillRect/>
          </a:stretch>
        </p:blipFill>
        <p:spPr bwMode="auto">
          <a:xfrm>
            <a:off x="3143024" y="2415896"/>
            <a:ext cx="3534613" cy="332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2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CD1A0C-8033-497A-9102-5D6990C7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阿姐</a:t>
            </a:r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en-US" altLang="zh-TW" sz="48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a+  </a:t>
            </a:r>
            <a:r>
              <a:rPr lang="en-US" altLang="zh-TW" sz="4800" kern="0" dirty="0" err="1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ze</a:t>
            </a:r>
            <a:r>
              <a:rPr lang="en-US" altLang="zh-TW" sz="48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2F4F624-0EF4-4CAB-8FA4-CCB221002B4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2667" t="5077" r="6667" b="22929"/>
          <a:stretch>
            <a:fillRect/>
          </a:stretch>
        </p:blipFill>
        <p:spPr bwMode="auto">
          <a:xfrm>
            <a:off x="4060272" y="2659310"/>
            <a:ext cx="3288484" cy="37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53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0349C-1CB7-4813-97F7-679A54A3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111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111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老弟</a:t>
            </a:r>
            <a:r>
              <a:rPr lang="en-US" altLang="zh-TW" sz="111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lo</a:t>
            </a:r>
            <a:r>
              <a:rPr lang="zh-TW" altLang="zh-TW" sz="53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r>
              <a:rPr lang="en-US" altLang="zh-TW" sz="53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Helvetica" panose="020B0604020202020204" pitchFamily="34" charset="0"/>
              </a:rPr>
              <a:t>tai </a:t>
            </a:r>
            <a:r>
              <a:rPr lang="zh-TW" altLang="zh-TW" sz="5300" b="1" baseline="30000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b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</a:br>
            <a:br>
              <a:rPr lang="en-US" altLang="zh-TW" sz="89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</a:br>
            <a:endParaRPr lang="zh-TW" altLang="en-US" sz="89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E02A229-35F7-4202-A3AF-8DD106B869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6996" t="6369" r="6996" b="14650"/>
          <a:stretch>
            <a:fillRect/>
          </a:stretch>
        </p:blipFill>
        <p:spPr bwMode="auto">
          <a:xfrm>
            <a:off x="3573710" y="2575881"/>
            <a:ext cx="3028426" cy="359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5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DAA73-CD8E-4101-8B71-F9C4BDAE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49" y="11716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sz="12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12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老妹</a:t>
            </a:r>
            <a:r>
              <a:rPr lang="en-US" altLang="zh-TW" sz="36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   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lo</a:t>
            </a:r>
            <a:r>
              <a:rPr lang="zh-TW" altLang="zh-TW" sz="53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moi</a:t>
            </a:r>
            <a:r>
              <a:rPr lang="zh-TW" altLang="zh-TW" sz="53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ˇ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endParaRPr lang="zh-TW" altLang="en-US" sz="53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C6E249C-3F7B-45CE-A7A6-36B46CA52E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4545" t="10204" r="10909" b="10204"/>
          <a:stretch>
            <a:fillRect/>
          </a:stretch>
        </p:blipFill>
        <p:spPr bwMode="auto">
          <a:xfrm>
            <a:off x="4016010" y="3299294"/>
            <a:ext cx="2720350" cy="355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7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721D3-2347-47E0-B465-DC353FBB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4FAFA1-DAAD-4974-B6EF-06A8BA46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3.</a:t>
            </a:r>
            <a:r>
              <a:rPr lang="zh-TW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客家唸謠</a:t>
            </a:r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511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C4A04-2F4B-4569-B47E-D478571C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60" y="1359189"/>
            <a:ext cx="3865333" cy="1507424"/>
          </a:xfrm>
        </p:spPr>
        <p:txBody>
          <a:bodyPr>
            <a:noAutofit/>
          </a:bodyPr>
          <a:lstStyle/>
          <a:p>
            <a:r>
              <a:rPr lang="zh-TW" altLang="zh-TW" sz="7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阿公阿公 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C359F-CAA7-4373-A99B-5A331FBD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469" y="1580200"/>
            <a:ext cx="5591235" cy="1065401"/>
          </a:xfrm>
        </p:spPr>
        <p:txBody>
          <a:bodyPr/>
          <a:lstStyle/>
          <a:p>
            <a:pPr marL="0" indent="0">
              <a:lnSpc>
                <a:spcPts val="1600"/>
              </a:lnSpc>
              <a:buNone/>
            </a:pPr>
            <a:r>
              <a:rPr lang="en-US" altLang="zh-TW" sz="7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</a:p>
          <a:p>
            <a:pPr marL="0" indent="0">
              <a:lnSpc>
                <a:spcPts val="1600"/>
              </a:lnSpc>
              <a:buNone/>
            </a:pPr>
            <a:r>
              <a:rPr lang="zh-TW" altLang="zh-TW" sz="7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耳聾聾</a:t>
            </a:r>
          </a:p>
          <a:p>
            <a:pPr>
              <a:lnSpc>
                <a:spcPts val="1600"/>
              </a:lnSpc>
            </a:pPr>
            <a:endParaRPr lang="en-US" altLang="zh-TW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en-US" altLang="zh-TW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endParaRPr lang="en-US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D8341FF-2A18-4D23-8A23-07F66142E5B1}"/>
              </a:ext>
            </a:extLst>
          </p:cNvPr>
          <p:cNvSpPr txBox="1"/>
          <p:nvPr/>
        </p:nvSpPr>
        <p:spPr>
          <a:xfrm>
            <a:off x="1038060" y="3252236"/>
            <a:ext cx="40844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7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阿婆阿婆 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BA215DC-FE79-4471-8835-2E536356C5DD}"/>
              </a:ext>
            </a:extLst>
          </p:cNvPr>
          <p:cNvSpPr txBox="1"/>
          <p:nvPr/>
        </p:nvSpPr>
        <p:spPr>
          <a:xfrm>
            <a:off x="5848915" y="3327737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7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背駝駝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0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24B4D-A9BC-4779-BB8E-D90546E7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099" y="1425776"/>
            <a:ext cx="4082241" cy="1320800"/>
          </a:xfrm>
        </p:spPr>
        <p:txBody>
          <a:bodyPr>
            <a:normAutofit fontScale="90000"/>
          </a:bodyPr>
          <a:lstStyle/>
          <a:p>
            <a:r>
              <a:rPr lang="zh-TW" altLang="zh-TW" sz="8000" kern="1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阿爸阿爸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ED7E38-883C-4DAF-9CE8-76FF5482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459" y="3739393"/>
            <a:ext cx="3590488" cy="2543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7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人盡餒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3E89F10-5410-4850-B3BD-0A23CFE9760D}"/>
              </a:ext>
            </a:extLst>
          </p:cNvPr>
          <p:cNvSpPr txBox="1"/>
          <p:nvPr/>
        </p:nvSpPr>
        <p:spPr>
          <a:xfrm>
            <a:off x="5630612" y="2086176"/>
            <a:ext cx="3083951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zh-TW" sz="7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大頭家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0AE98B2-DAD6-4CA4-A665-2313205DA4F9}"/>
              </a:ext>
            </a:extLst>
          </p:cNvPr>
          <p:cNvSpPr txBox="1"/>
          <p:nvPr/>
        </p:nvSpPr>
        <p:spPr>
          <a:xfrm>
            <a:off x="1244767" y="3739393"/>
            <a:ext cx="6171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7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阿姆阿姆</a:t>
            </a:r>
            <a:r>
              <a:rPr lang="zh-TW" altLang="zh-TW" sz="7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864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7BD445-05BE-4781-9EBB-B9E3311C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560" y="1221048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zh-TW" sz="7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阿哥阿哥 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569126-D2FA-40ED-955B-BE23CAA9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43" y="3502904"/>
            <a:ext cx="4057484" cy="1205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7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阿姐阿姐</a:t>
            </a:r>
            <a:r>
              <a:rPr lang="zh-TW" altLang="en-US" sz="72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endParaRPr lang="zh-TW" altLang="en-US" sz="7200" dirty="0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8B08E9B0-79B1-48C3-9309-B3C029BF38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0360" y="3026241"/>
            <a:ext cx="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816AECA-0DA0-40F2-8F03-9A473F94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399" y="1121664"/>
            <a:ext cx="38831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牽豬哥</a:t>
            </a:r>
            <a:endParaRPr kumimoji="0" lang="zh-TW" alt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2F88BA4-D30A-4617-946F-577718CD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085" y="33024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CD6DA1D-E1C1-4761-9150-9BF789306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122" y="3178960"/>
            <a:ext cx="390844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舌嫲</a:t>
            </a:r>
            <a:r>
              <a:rPr lang="zh-TW" altLang="en-US" sz="7200" b="1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㐁㐁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8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015A0-DA80-4AEE-8949-D8926238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93" y="1394720"/>
            <a:ext cx="3995334" cy="1320800"/>
          </a:xfrm>
        </p:spPr>
        <p:txBody>
          <a:bodyPr>
            <a:noAutofit/>
          </a:bodyPr>
          <a:lstStyle/>
          <a:p>
            <a:r>
              <a:rPr lang="zh-TW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老弟老弟 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9E5554-0D60-4C43-8F85-4C67A9D2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93" y="3034394"/>
            <a:ext cx="4272170" cy="15292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TW" dirty="0"/>
              <a:t>  </a:t>
            </a:r>
          </a:p>
          <a:p>
            <a:pPr marL="0" indent="0">
              <a:buNone/>
            </a:pPr>
            <a:r>
              <a:rPr lang="zh-TW" altLang="zh-TW" sz="28800" dirty="0">
                <a:latin typeface="標楷體" panose="03000509000000000000" pitchFamily="65" charset="-120"/>
                <a:ea typeface="標楷體" panose="03000509000000000000" pitchFamily="65" charset="-120"/>
              </a:rPr>
              <a:t>老妹老妹</a:t>
            </a:r>
            <a:endParaRPr lang="zh-TW" altLang="en-US" sz="28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54905D5-250C-485E-B863-806C175613F3}"/>
              </a:ext>
            </a:extLst>
          </p:cNvPr>
          <p:cNvSpPr txBox="1"/>
          <p:nvPr/>
        </p:nvSpPr>
        <p:spPr>
          <a:xfrm>
            <a:off x="5619228" y="1454955"/>
            <a:ext cx="3759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毛敗敗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8E578C1-00D6-440D-9D79-DEB98E834488}"/>
              </a:ext>
            </a:extLst>
          </p:cNvPr>
          <p:cNvSpPr txBox="1"/>
          <p:nvPr/>
        </p:nvSpPr>
        <p:spPr>
          <a:xfrm>
            <a:off x="5766033" y="3198838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八十歲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86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99CCF2-590E-47ED-B0C5-B17FB164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D357EB-F5AC-4E43-A655-801DD6640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認識稻子</a:t>
            </a:r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2299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28C7ED-B0DF-4D52-9266-104B284D5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79655" y="162485"/>
            <a:ext cx="9432911" cy="3095565"/>
          </a:xfrm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tx1"/>
                </a:solidFill>
              </a:rPr>
              <a:t>上學期主題</a:t>
            </a:r>
            <a:r>
              <a:rPr lang="en-US" altLang="zh-TW" sz="8000" dirty="0">
                <a:solidFill>
                  <a:schemeClr val="tx1"/>
                </a:solidFill>
              </a:rPr>
              <a:t>:</a:t>
            </a:r>
            <a:endParaRPr lang="zh-TW" altLang="en-US" sz="8000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2A9F384-0A0E-4D47-8564-7F37670B5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sz="9600" kern="0" dirty="0">
                <a:solidFill>
                  <a:srgbClr val="FF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稻香村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2800C-B895-4711-A2AF-546135D0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10000" dirty="0">
                <a:solidFill>
                  <a:schemeClr val="tx1"/>
                </a:solidFill>
              </a:rPr>
              <a:t>    秧仔  </a:t>
            </a:r>
            <a:r>
              <a:rPr lang="en-US" altLang="zh-TW" sz="5300" dirty="0">
                <a:solidFill>
                  <a:schemeClr val="tx1"/>
                </a:solidFill>
              </a:rPr>
              <a:t>rhong</a:t>
            </a:r>
            <a:r>
              <a:rPr lang="zh-TW" altLang="zh-TW" sz="5300" b="1" dirty="0">
                <a:solidFill>
                  <a:schemeClr val="tx1"/>
                </a:solidFill>
              </a:rPr>
              <a:t>ˋ</a:t>
            </a:r>
            <a:r>
              <a:rPr lang="en-US" altLang="zh-TW" sz="5300" b="1" dirty="0">
                <a:solidFill>
                  <a:schemeClr val="tx1"/>
                </a:solidFill>
              </a:rPr>
              <a:t> </a:t>
            </a:r>
            <a:r>
              <a:rPr lang="en-US" altLang="zh-TW" sz="5300" dirty="0">
                <a:solidFill>
                  <a:schemeClr val="tx1"/>
                </a:solidFill>
              </a:rPr>
              <a:t> er </a:t>
            </a:r>
            <a:endParaRPr lang="zh-TW" altLang="en-US" sz="5300" dirty="0">
              <a:solidFill>
                <a:schemeClr val="tx1"/>
              </a:solidFill>
            </a:endParaRPr>
          </a:p>
        </p:txBody>
      </p:sp>
      <p:pic>
        <p:nvPicPr>
          <p:cNvPr id="1026" name="Picture 2" descr="一例一休影響？ 秧苗喊漲2元- 生活- 自由時報電子報">
            <a:extLst>
              <a:ext uri="{FF2B5EF4-FFF2-40B4-BE49-F238E27FC236}">
                <a16:creationId xmlns:a16="http://schemas.microsoft.com/office/drawing/2014/main" id="{E0A496E4-D09F-40C6-9032-5EB2846A0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99" y="2184291"/>
            <a:ext cx="6908291" cy="45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5DAFB-9D36-4765-9714-9E5281FC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43" y="561268"/>
            <a:ext cx="8596668" cy="1940653"/>
          </a:xfrm>
        </p:spPr>
        <p:txBody>
          <a:bodyPr>
            <a:normAutofit/>
          </a:bodyPr>
          <a:lstStyle/>
          <a:p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          </a:t>
            </a:r>
            <a:br>
              <a:rPr lang="zh-TW" altLang="zh-TW" sz="27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2700" b="1" dirty="0"/>
          </a:p>
        </p:txBody>
      </p:sp>
      <p:pic>
        <p:nvPicPr>
          <p:cNvPr id="4" name="內容版面配置區 3" descr="可能是一或多人和大家站著的圖像">
            <a:extLst>
              <a:ext uri="{FF2B5EF4-FFF2-40B4-BE49-F238E27FC236}">
                <a16:creationId xmlns:a16="http://schemas.microsoft.com/office/drawing/2014/main" id="{6C96049A-DEEB-4D60-89E7-B356639EA4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42" y="2501921"/>
            <a:ext cx="7617204" cy="44415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E02504-A19B-4E33-A290-9EBCF7497E6B}"/>
              </a:ext>
            </a:extLst>
          </p:cNvPr>
          <p:cNvSpPr txBox="1"/>
          <p:nvPr/>
        </p:nvSpPr>
        <p:spPr>
          <a:xfrm>
            <a:off x="2162989" y="746803"/>
            <a:ext cx="6841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chemeClr val="tx1"/>
                </a:solidFill>
              </a:rPr>
              <a:t>秧仔 </a:t>
            </a:r>
            <a:r>
              <a:rPr lang="en-US" altLang="zh-TW" sz="2800" dirty="0" err="1">
                <a:solidFill>
                  <a:schemeClr val="tx1"/>
                </a:solidFill>
              </a:rPr>
              <a:t>rhong</a:t>
            </a:r>
            <a:r>
              <a:rPr lang="zh-TW" altLang="zh-TW" sz="2800" b="1" dirty="0">
                <a:solidFill>
                  <a:schemeClr val="tx1"/>
                </a:solidFill>
              </a:rPr>
              <a:t>ˋ</a:t>
            </a:r>
            <a:r>
              <a:rPr lang="en-US" altLang="zh-TW" sz="2800" dirty="0">
                <a:solidFill>
                  <a:schemeClr val="tx1"/>
                </a:solidFill>
              </a:rPr>
              <a:t>er </a:t>
            </a:r>
            <a:r>
              <a:rPr lang="zh-TW" altLang="en-US" sz="2800" dirty="0">
                <a:solidFill>
                  <a:schemeClr val="tx1"/>
                </a:solidFill>
              </a:rPr>
              <a:t>    </a:t>
            </a:r>
            <a:endParaRPr lang="zh-TW" altLang="en-US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6539762-78D7-431A-B33D-1EE2605B6CB1}"/>
              </a:ext>
            </a:extLst>
          </p:cNvPr>
          <p:cNvSpPr txBox="1"/>
          <p:nvPr/>
        </p:nvSpPr>
        <p:spPr>
          <a:xfrm flipH="1">
            <a:off x="6013592" y="931468"/>
            <a:ext cx="228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24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秧</a:t>
            </a:r>
            <a:r>
              <a:rPr lang="en-US" altLang="zh-TW" sz="24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24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餅</a:t>
            </a:r>
            <a:r>
              <a:rPr lang="zh-TW" altLang="en-US" sz="24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en-US" altLang="zh-TW" sz="2400" dirty="0" err="1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biang</a:t>
            </a:r>
            <a:r>
              <a:rPr lang="zh-TW" altLang="zh-TW" sz="2400" kern="1200" dirty="0">
                <a:solidFill>
                  <a:srgbClr val="141823"/>
                </a:solidFill>
                <a:effectLst/>
                <a:ea typeface="新細明體" panose="02020500000000000000" pitchFamily="18" charset="-120"/>
                <a:cs typeface="新細明體" panose="02020500000000000000" pitchFamily="18" charset="-120"/>
              </a:rPr>
              <a:t>ˊ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F3D3A73-ABA9-435B-AA43-B70D4874266E}"/>
              </a:ext>
            </a:extLst>
          </p:cNvPr>
          <p:cNvSpPr txBox="1"/>
          <p:nvPr/>
        </p:nvSpPr>
        <p:spPr>
          <a:xfrm>
            <a:off x="6458209" y="2825877"/>
            <a:ext cx="339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&lt;</a:t>
            </a:r>
            <a:r>
              <a:rPr lang="zh-TW" altLang="zh-TW" dirty="0">
                <a:solidFill>
                  <a:schemeClr val="bg1"/>
                </a:solidFill>
              </a:rPr>
              <a:t>耕田</a:t>
            </a:r>
            <a:r>
              <a:rPr lang="en-US" altLang="zh-TW" dirty="0">
                <a:solidFill>
                  <a:schemeClr val="bg1"/>
                </a:solidFill>
              </a:rPr>
              <a:t>&gt;/</a:t>
            </a:r>
            <a:r>
              <a:rPr lang="zh-TW" altLang="zh-TW" dirty="0">
                <a:solidFill>
                  <a:schemeClr val="bg1"/>
                </a:solidFill>
              </a:rPr>
              <a:t>羅碧珠</a:t>
            </a:r>
            <a:r>
              <a:rPr lang="en-US" altLang="zh-TW" dirty="0">
                <a:solidFill>
                  <a:schemeClr val="bg1"/>
                </a:solidFill>
              </a:rPr>
              <a:t>(</a:t>
            </a:r>
            <a:r>
              <a:rPr lang="zh-TW" altLang="zh-TW" dirty="0">
                <a:solidFill>
                  <a:schemeClr val="bg1"/>
                </a:solidFill>
              </a:rPr>
              <a:t>海陸腔</a:t>
            </a:r>
            <a:r>
              <a:rPr lang="en-US" altLang="zh-TW" dirty="0">
                <a:solidFill>
                  <a:schemeClr val="bg1"/>
                </a:solidFill>
              </a:rPr>
              <a:t>)</a:t>
            </a:r>
            <a:endParaRPr lang="zh-TW" altLang="zh-TW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   </a:t>
            </a:r>
            <a:r>
              <a:rPr lang="zh-TW" altLang="zh-TW" dirty="0">
                <a:solidFill>
                  <a:schemeClr val="bg1"/>
                </a:solidFill>
              </a:rPr>
              <a:t>挷田破地人</a:t>
            </a:r>
          </a:p>
          <a:p>
            <a:r>
              <a:rPr lang="zh-TW" altLang="zh-TW" dirty="0">
                <a:solidFill>
                  <a:schemeClr val="bg1"/>
                </a:solidFill>
              </a:rPr>
              <a:t>養育禾苗功夫精</a:t>
            </a:r>
          </a:p>
          <a:p>
            <a:r>
              <a:rPr lang="en-US" altLang="zh-TW" dirty="0">
                <a:solidFill>
                  <a:schemeClr val="bg1"/>
                </a:solidFill>
              </a:rPr>
              <a:t>   </a:t>
            </a:r>
            <a:r>
              <a:rPr lang="zh-TW" altLang="zh-TW" dirty="0">
                <a:solidFill>
                  <a:schemeClr val="bg1"/>
                </a:solidFill>
              </a:rPr>
              <a:t>期望好收成</a:t>
            </a:r>
          </a:p>
        </p:txBody>
      </p:sp>
    </p:spTree>
    <p:extLst>
      <p:ext uri="{BB962C8B-B14F-4D97-AF65-F5344CB8AC3E}">
        <p14:creationId xmlns:p14="http://schemas.microsoft.com/office/powerpoint/2010/main" val="9428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74E99-D55A-4687-BDE5-4C9676F8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/>
              <a:t>禾田</a:t>
            </a:r>
            <a:r>
              <a:rPr lang="zh-TW" altLang="en-US" sz="4700" dirty="0"/>
              <a:t>  </a:t>
            </a:r>
            <a:r>
              <a:rPr lang="en-US" altLang="zh-TW" dirty="0"/>
              <a:t>vo</a:t>
            </a:r>
            <a:r>
              <a:rPr lang="zh-TW" altLang="en-US" dirty="0"/>
              <a:t>  </a:t>
            </a:r>
            <a:r>
              <a:rPr lang="en-US" altLang="zh-TW" dirty="0"/>
              <a:t>tien</a:t>
            </a:r>
            <a:r>
              <a:rPr lang="zh-TW" altLang="en-US" dirty="0"/>
              <a:t>     </a:t>
            </a:r>
            <a:r>
              <a:rPr lang="zh-TW" altLang="en-US" sz="7200" dirty="0"/>
              <a:t>禾仔</a:t>
            </a:r>
            <a:r>
              <a:rPr lang="en-US" altLang="zh-TW" dirty="0"/>
              <a:t>vo  er</a:t>
            </a:r>
            <a:endParaRPr lang="zh-TW" altLang="en-US" dirty="0"/>
          </a:p>
        </p:txBody>
      </p:sp>
      <p:pic>
        <p:nvPicPr>
          <p:cNvPr id="2050" name="Picture 2" descr="怎样育秧苗？5种育秧法介绍">
            <a:extLst>
              <a:ext uri="{FF2B5EF4-FFF2-40B4-BE49-F238E27FC236}">
                <a16:creationId xmlns:a16="http://schemas.microsoft.com/office/drawing/2014/main" id="{C05113DE-AC33-463A-A22F-485C8CFE4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" y="2577305"/>
            <a:ext cx="9143428" cy="36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7CF01-ED55-4D7F-8C23-909A0E37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51" y="1742896"/>
            <a:ext cx="5538908" cy="1320800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zh-TW" sz="8000" dirty="0">
                <a:solidFill>
                  <a:srgbClr val="00B0F0"/>
                </a:solidFill>
              </a:rPr>
              <a:t>屋愛朝朝掃，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22CAF1-A2F5-4D84-A4AA-AB20C316E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578" y="4432137"/>
            <a:ext cx="5238925" cy="2081337"/>
          </a:xfrm>
        </p:spPr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zh-TW" sz="28800" dirty="0">
                <a:solidFill>
                  <a:srgbClr val="00B0F0"/>
                </a:solidFill>
              </a:rPr>
              <a:t>書愛時時讀</a:t>
            </a:r>
            <a:r>
              <a:rPr lang="zh-TW" altLang="zh-TW" sz="11500" dirty="0">
                <a:solidFill>
                  <a:srgbClr val="00B0F0"/>
                </a:solidFill>
              </a:rPr>
              <a:t>。</a:t>
            </a:r>
            <a:endParaRPr lang="zh-TW" altLang="en-US" sz="11500" dirty="0">
              <a:solidFill>
                <a:srgbClr val="00B0F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A481F30-9F45-44DD-A8FA-6817FEA40016}"/>
              </a:ext>
            </a:extLst>
          </p:cNvPr>
          <p:cNvSpPr txBox="1"/>
          <p:nvPr/>
        </p:nvSpPr>
        <p:spPr>
          <a:xfrm>
            <a:off x="2739005" y="3592535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7200" dirty="0">
                <a:solidFill>
                  <a:srgbClr val="00B0F0"/>
                </a:solidFill>
              </a:rPr>
              <a:t>田愛日日到，</a:t>
            </a:r>
            <a:endParaRPr lang="en-US" altLang="zh-TW" sz="7200" dirty="0">
              <a:solidFill>
                <a:srgbClr val="00B0F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47C33AD-1415-4C75-BE58-79070F82E130}"/>
              </a:ext>
            </a:extLst>
          </p:cNvPr>
          <p:cNvSpPr txBox="1"/>
          <p:nvPr/>
        </p:nvSpPr>
        <p:spPr>
          <a:xfrm>
            <a:off x="922789" y="475826"/>
            <a:ext cx="470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/>
              <a:t>4.</a:t>
            </a:r>
            <a:r>
              <a:rPr lang="zh-TW" altLang="en-US" sz="7200" dirty="0"/>
              <a:t>客家諺語</a:t>
            </a:r>
            <a:r>
              <a:rPr lang="en-US" altLang="zh-TW" sz="7200" dirty="0"/>
              <a:t>: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2329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1970F4-395E-4399-B8CF-2AD4B7A4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0C7ED1-3825-483B-AC91-D4F26FA1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9650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000" dirty="0"/>
              <a:t>5.</a:t>
            </a:r>
            <a:r>
              <a:rPr lang="zh-TW" altLang="zh-TW" sz="10000" dirty="0"/>
              <a:t>俳詩欣賞朗誦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1864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54EA68-0C0A-40C3-B8A6-7B6D170D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   </a:t>
            </a:r>
            <a:r>
              <a:rPr lang="zh-TW" altLang="zh-TW" sz="72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影</a:t>
            </a:r>
            <a:r>
              <a:rPr lang="en-US" altLang="zh-TW" sz="72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   </a:t>
            </a:r>
            <a:r>
              <a:rPr lang="zh-TW" altLang="en-US" sz="7200" kern="0" dirty="0">
                <a:solidFill>
                  <a:srgbClr val="00B0F0"/>
                </a:solidFill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仔</a:t>
            </a:r>
            <a:r>
              <a:rPr lang="zh-TW" altLang="en-US" kern="0" dirty="0">
                <a:solidFill>
                  <a:srgbClr val="00B0F0"/>
                </a:solidFill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en-US" altLang="zh-TW" kern="0" dirty="0">
                <a:solidFill>
                  <a:srgbClr val="00B0F0"/>
                </a:solidFill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rhang</a:t>
            </a:r>
            <a:r>
              <a:rPr lang="zh-TW" altLang="zh-TW" sz="1800" dirty="0">
                <a:solidFill>
                  <a:srgbClr val="00B0F0"/>
                </a:solidFill>
                <a:effectLst/>
                <a:ea typeface="標楷體" panose="03000509000000000000" pitchFamily="65" charset="-120"/>
                <a:cs typeface="Helvetica" panose="020B0604020202020204" pitchFamily="34" charset="0"/>
              </a:rPr>
              <a:t> </a:t>
            </a:r>
            <a:r>
              <a:rPr lang="zh-TW" altLang="zh-TW" sz="3200" b="1" dirty="0">
                <a:solidFill>
                  <a:srgbClr val="00B0F0"/>
                </a:solidFill>
                <a:effectLst/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r>
              <a:rPr lang="en-US" altLang="zh-TW" kern="0" dirty="0">
                <a:solidFill>
                  <a:srgbClr val="00B0F0"/>
                </a:solidFill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 er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1B47E4A-4876-4EE4-8AF4-2440CCB036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" y="2011094"/>
            <a:ext cx="9188119" cy="4391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FB47DB3-FE64-478B-B985-47F96008C818}"/>
              </a:ext>
            </a:extLst>
          </p:cNvPr>
          <p:cNvSpPr txBox="1"/>
          <p:nvPr/>
        </p:nvSpPr>
        <p:spPr>
          <a:xfrm>
            <a:off x="4152549" y="2011094"/>
            <a:ext cx="3271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&lt;</a:t>
            </a:r>
            <a:r>
              <a:rPr lang="zh-TW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影</a:t>
            </a:r>
            <a:r>
              <a:rPr lang="en-US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&gt;</a:t>
            </a:r>
            <a:r>
              <a:rPr lang="zh-TW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800" kern="0" dirty="0">
              <a:solidFill>
                <a:srgbClr val="00B0F0"/>
              </a:solidFill>
              <a:effectLst/>
              <a:latin typeface="Segoe UI Historic" panose="020B0502040204020203" pitchFamily="34" charset="0"/>
              <a:ea typeface="新細明體" panose="02020500000000000000" pitchFamily="18" charset="-120"/>
              <a:cs typeface="Segoe UI Historic" panose="020B0502040204020203" pitchFamily="34" charset="0"/>
            </a:endParaRPr>
          </a:p>
          <a:p>
            <a:r>
              <a:rPr lang="en-US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        </a:t>
            </a:r>
            <a:r>
              <a:rPr lang="zh-TW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田水何漣漣</a:t>
            </a:r>
            <a:r>
              <a:rPr lang="zh-TW" altLang="zh-TW" sz="1800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Segoe UI Historic" panose="020B0502040204020203" pitchFamily="34" charset="0"/>
                <a:cs typeface="Times New Roman" panose="02020603050405020304" pitchFamily="18" charset="0"/>
              </a:rPr>
              <a:t> </a:t>
            </a:r>
            <a:endParaRPr lang="zh-TW" altLang="zh-TW" sz="18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   </a:t>
            </a:r>
            <a:r>
              <a:rPr lang="zh-TW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種禾種樹合種屋</a:t>
            </a:r>
            <a:endParaRPr lang="zh-TW" altLang="zh-TW" sz="18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       </a:t>
            </a:r>
            <a:r>
              <a:rPr lang="zh-TW" altLang="zh-TW" sz="1800" kern="0" dirty="0">
                <a:solidFill>
                  <a:srgbClr val="00B0F0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白鶴來挨弦</a:t>
            </a:r>
            <a:endParaRPr lang="zh-TW" altLang="zh-TW" sz="18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E6D701-093A-4046-BE72-7FCBE357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65" y="732965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</a:rPr>
              <a:t>犁田</a:t>
            </a:r>
            <a:r>
              <a:rPr lang="zh-TW" altLang="en-US" dirty="0">
                <a:solidFill>
                  <a:srgbClr val="FF0000"/>
                </a:solidFill>
              </a:rPr>
              <a:t>  </a:t>
            </a:r>
            <a:r>
              <a:rPr lang="en-US" altLang="zh-TW" dirty="0" err="1">
                <a:solidFill>
                  <a:srgbClr val="FF0000"/>
                </a:solidFill>
              </a:rPr>
              <a:t>lai</a:t>
            </a:r>
            <a:r>
              <a:rPr lang="en-US" altLang="zh-TW" dirty="0">
                <a:solidFill>
                  <a:srgbClr val="FF0000"/>
                </a:solidFill>
              </a:rPr>
              <a:t> tien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B4B4A64-F920-4C17-B172-1748674E19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2" y="-119543"/>
            <a:ext cx="6407343" cy="720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EE00101-ADB6-443F-8CB8-F1132C5A3006}"/>
              </a:ext>
            </a:extLst>
          </p:cNvPr>
          <p:cNvSpPr txBox="1"/>
          <p:nvPr/>
        </p:nvSpPr>
        <p:spPr>
          <a:xfrm>
            <a:off x="7200365" y="3078047"/>
            <a:ext cx="609879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&lt;</a:t>
            </a:r>
            <a:r>
              <a:rPr lang="zh-TW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春耕</a:t>
            </a:r>
            <a:r>
              <a:rPr lang="en-US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&gt;/</a:t>
            </a:r>
            <a:r>
              <a:rPr lang="zh-TW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br>
              <a:rPr lang="en-US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en-US" altLang="zh-TW" sz="24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32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機器捩圓圈</a:t>
            </a:r>
            <a:br>
              <a:rPr lang="en-US" altLang="zh-TW" sz="32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32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腐壢溝水臭上天</a:t>
            </a:r>
            <a:br>
              <a:rPr lang="en-US" altLang="zh-TW" sz="32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sz="3200" kern="1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新細明體" panose="02020500000000000000" pitchFamily="18" charset="-120"/>
                <a:cs typeface="Segoe UI Historic" panose="020B0502040204020203" pitchFamily="34" charset="0"/>
              </a:rPr>
              <a:t>準備蒔禾田</a:t>
            </a:r>
            <a:br>
              <a:rPr lang="zh-TW" altLang="zh-TW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338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65017C-9D0A-48E5-9451-24107F2D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80" y="325967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6000" dirty="0"/>
              <a:t>1.</a:t>
            </a:r>
            <a:r>
              <a:rPr lang="zh-TW" altLang="en-US" sz="6000" b="1" dirty="0"/>
              <a:t>認識稻子</a:t>
            </a:r>
            <a:r>
              <a:rPr lang="en-US" altLang="zh-TW" sz="6000" b="1" dirty="0"/>
              <a:t>: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EE76C-80A1-4953-AC2D-795260A26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7" y="885462"/>
            <a:ext cx="9982899" cy="169834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、清明前，好蒔田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zh-TW" sz="7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9119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3405EF-B6F8-4EAB-95D7-51E78B55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/>
              <a:t>     </a:t>
            </a:r>
            <a:r>
              <a:rPr lang="zh-TW" altLang="en-US" sz="7200" dirty="0">
                <a:solidFill>
                  <a:schemeClr val="tx1"/>
                </a:solidFill>
              </a:rPr>
              <a:t>穀   種</a:t>
            </a:r>
            <a:r>
              <a:rPr lang="zh-TW" altLang="en-US" dirty="0">
                <a:solidFill>
                  <a:schemeClr val="tx1"/>
                </a:solidFill>
              </a:rPr>
              <a:t>    </a:t>
            </a:r>
            <a:r>
              <a:rPr lang="en-US" altLang="zh-TW" dirty="0" err="1">
                <a:solidFill>
                  <a:schemeClr val="tx1"/>
                </a:solidFill>
              </a:rPr>
              <a:t>gug</a:t>
            </a:r>
            <a:r>
              <a:rPr lang="en-US" altLang="zh-TW" dirty="0">
                <a:solidFill>
                  <a:schemeClr val="tx1"/>
                </a:solidFill>
              </a:rPr>
              <a:t> zhung</a:t>
            </a:r>
            <a:r>
              <a:rPr lang="zh-TW" altLang="zh-TW" sz="3600" b="1" dirty="0">
                <a:solidFill>
                  <a:schemeClr val="tx1"/>
                </a:solidFill>
                <a:effectLst/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拿著十三顆谷種起家，一路乞討白手起家，結局卻在意料之外！ - 每日頭條">
            <a:extLst>
              <a:ext uri="{FF2B5EF4-FFF2-40B4-BE49-F238E27FC236}">
                <a16:creationId xmlns:a16="http://schemas.microsoft.com/office/drawing/2014/main" id="{9D0D066E-9DE2-4967-9B01-01B9409A10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6" y="1682654"/>
            <a:ext cx="8409936" cy="51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74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8FB9E-9AED-4686-B142-E127A00B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24" y="257263"/>
            <a:ext cx="8596668" cy="1320800"/>
          </a:xfrm>
        </p:spPr>
        <p:txBody>
          <a:bodyPr/>
          <a:lstStyle/>
          <a:p>
            <a:r>
              <a:rPr lang="zh-TW" altLang="en-US" sz="7200" dirty="0"/>
              <a:t>    暴 芽</a:t>
            </a:r>
            <a:r>
              <a:rPr lang="zh-TW" altLang="en-US" dirty="0"/>
              <a:t>       </a:t>
            </a:r>
            <a:r>
              <a:rPr lang="en-US" altLang="zh-TW" dirty="0"/>
              <a:t>bau</a:t>
            </a:r>
            <a:r>
              <a:rPr lang="zh-TW" altLang="zh-TW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ˇ</a:t>
            </a:r>
            <a:r>
              <a:rPr lang="en-US" altLang="zh-TW" dirty="0"/>
              <a:t> </a:t>
            </a:r>
            <a:r>
              <a:rPr lang="en-US" altLang="zh-TW" dirty="0" err="1"/>
              <a:t>nga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67351D-6990-4A05-AC89-457AB3B7B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3" y="1438701"/>
            <a:ext cx="8216989" cy="54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CE0554-12E4-44D1-B334-53D983B3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13" y="2480345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8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8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一</a:t>
            </a:r>
            <a:r>
              <a:rPr lang="en-US" altLang="zh-TW" sz="8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8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、大家來耕田</a:t>
            </a:r>
            <a:r>
              <a:rPr lang="en-US" altLang="zh-TW" sz="8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br>
              <a:rPr lang="zh-TW" altLang="zh-TW" sz="80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8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4C73A9-918F-4559-A7F3-672117D7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 sz="18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86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33902D-23EA-4EF0-9D54-2273D756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solidFill>
                  <a:srgbClr val="FF0000"/>
                </a:solidFill>
              </a:rPr>
              <a:t> 犁  田</a:t>
            </a:r>
            <a:r>
              <a:rPr lang="zh-TW" altLang="en-US" dirty="0">
                <a:solidFill>
                  <a:srgbClr val="FF0000"/>
                </a:solidFill>
              </a:rPr>
              <a:t>      </a:t>
            </a:r>
            <a:r>
              <a:rPr lang="en-US" altLang="zh-TW" dirty="0" err="1">
                <a:solidFill>
                  <a:srgbClr val="FF0000"/>
                </a:solidFill>
              </a:rPr>
              <a:t>lai</a:t>
            </a:r>
            <a:r>
              <a:rPr lang="en-US" altLang="zh-TW" dirty="0">
                <a:solidFill>
                  <a:srgbClr val="FF0000"/>
                </a:solidFill>
              </a:rPr>
              <a:t>  tien </a:t>
            </a:r>
            <a:endParaRPr lang="zh-TW" altLang="en-US" dirty="0"/>
          </a:p>
        </p:txBody>
      </p:sp>
      <p:pic>
        <p:nvPicPr>
          <p:cNvPr id="4" name="內容版面配置區 3" descr="耕牛犁田图片_万图壁纸网">
            <a:extLst>
              <a:ext uri="{FF2B5EF4-FFF2-40B4-BE49-F238E27FC236}">
                <a16:creationId xmlns:a16="http://schemas.microsoft.com/office/drawing/2014/main" id="{E1710F45-341E-4EA7-A599-E91D8355FE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4" y="1669833"/>
            <a:ext cx="9076888" cy="5188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9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DFBF26-8FB1-4986-9CB2-7E24C6E2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69" y="231164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   </a:t>
            </a:r>
            <a:r>
              <a:rPr lang="zh-TW" altLang="zh-TW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蒔</a:t>
            </a:r>
            <a:r>
              <a:rPr lang="zh-TW" altLang="en-US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</a:t>
            </a:r>
            <a:r>
              <a:rPr lang="zh-TW" altLang="zh-TW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田</a:t>
            </a:r>
            <a:r>
              <a:rPr lang="zh-TW" altLang="en-US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</a:t>
            </a:r>
            <a:r>
              <a:rPr lang="en-US" altLang="zh-TW" sz="4800" kern="0" dirty="0" err="1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shi</a:t>
            </a:r>
            <a:r>
              <a:rPr lang="en-US" altLang="zh-TW" sz="48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+ tien </a:t>
            </a:r>
            <a:endParaRPr lang="zh-TW" altLang="en-US" sz="4800" dirty="0"/>
          </a:p>
        </p:txBody>
      </p:sp>
      <p:pic>
        <p:nvPicPr>
          <p:cNvPr id="4" name="內容版面配置區 3" descr="未提供相片說明。">
            <a:extLst>
              <a:ext uri="{FF2B5EF4-FFF2-40B4-BE49-F238E27FC236}">
                <a16:creationId xmlns:a16="http://schemas.microsoft.com/office/drawing/2014/main" id="{8074F665-7922-4AE4-99D4-2F8B40C803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53" y="1551964"/>
            <a:ext cx="6686027" cy="59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E3B5690-B104-4888-9EF7-8EADC1E5D6C0}"/>
              </a:ext>
            </a:extLst>
          </p:cNvPr>
          <p:cNvSpPr txBox="1"/>
          <p:nvPr/>
        </p:nvSpPr>
        <p:spPr>
          <a:xfrm>
            <a:off x="3320639" y="1841383"/>
            <a:ext cx="3769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&lt;</a:t>
            </a:r>
            <a:r>
              <a:rPr lang="zh-TW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蒔田</a:t>
            </a:r>
            <a:r>
              <a:rPr lang="en-US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&gt;/</a:t>
            </a:r>
            <a:r>
              <a:rPr lang="zh-TW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(</a:t>
            </a:r>
            <a:r>
              <a:rPr lang="zh-TW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)</a:t>
            </a:r>
            <a:endParaRPr lang="zh-TW" altLang="zh-TW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800" kern="0" dirty="0">
              <a:solidFill>
                <a:schemeClr val="bg1"/>
              </a:solidFill>
              <a:effectLst/>
              <a:latin typeface="inherit"/>
              <a:ea typeface="新細明體" panose="02020500000000000000" pitchFamily="18" charset="-120"/>
              <a:cs typeface="Segoe UI Historic" panose="020B0502040204020203" pitchFamily="34" charset="0"/>
            </a:endParaRPr>
          </a:p>
          <a:p>
            <a:r>
              <a:rPr lang="zh-TW" altLang="en-US" kern="0" dirty="0">
                <a:solidFill>
                  <a:schemeClr val="bg1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zh-TW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田事千萬變</a:t>
            </a:r>
            <a:endParaRPr lang="zh-TW" altLang="zh-TW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一下蒔好歸大遍</a:t>
            </a:r>
            <a:endParaRPr lang="zh-TW" altLang="zh-TW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zh-TW" altLang="zh-TW" sz="1800" kern="0" dirty="0">
                <a:solidFill>
                  <a:schemeClr val="bg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齊全合方便</a:t>
            </a:r>
            <a:endParaRPr lang="zh-TW" altLang="zh-TW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E152C8-8D9B-43F3-880F-5FABEA8D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客家諺語</a:t>
            </a:r>
            <a:r>
              <a:rPr lang="en-US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: </a:t>
            </a: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C058F4-4948-4AC0-9724-CC1A881F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14" y="1939721"/>
            <a:ext cx="8820997" cy="2138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54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清明前，好蒔田；</a:t>
            </a:r>
            <a:endParaRPr lang="en-US" altLang="zh-TW" sz="5400" kern="0" dirty="0">
              <a:solidFill>
                <a:srgbClr val="FF0000"/>
              </a:solidFill>
              <a:effectLst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zh-TW" sz="54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清明後，好種豆。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311F8F-5532-4C83-8455-6903917F56B2}"/>
              </a:ext>
            </a:extLst>
          </p:cNvPr>
          <p:cNvSpPr txBox="1"/>
          <p:nvPr/>
        </p:nvSpPr>
        <p:spPr>
          <a:xfrm>
            <a:off x="2306971" y="4466131"/>
            <a:ext cx="70635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0" i="0" dirty="0">
                <a:effectLst/>
                <a:latin typeface="arial" panose="020B0604020202020204" pitchFamily="34" charset="0"/>
              </a:rPr>
              <a:t>農曆清明前插秧耕作，清明過後則種豆科植物，說明農作按節氣步驟行事，自然會有收穫。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8309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20BC76-2DB2-497D-97E9-46B735BD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16" y="1020661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7200" dirty="0"/>
              <a:t>3.</a:t>
            </a:r>
            <a:r>
              <a:rPr lang="zh-TW" altLang="zh-TW" sz="7200" dirty="0"/>
              <a:t>衛生清潔工作</a:t>
            </a:r>
            <a:r>
              <a:rPr lang="en-US" altLang="zh-TW" sz="7200" dirty="0"/>
              <a:t>:</a:t>
            </a:r>
            <a:br>
              <a:rPr lang="zh-TW" altLang="en-US" sz="7200" dirty="0"/>
            </a:b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64544D-2BA3-4473-999D-5FCD4CC4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55" y="34290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配合幼幼闖關第三單元清潔好寶寶</a:t>
            </a:r>
          </a:p>
        </p:txBody>
      </p:sp>
    </p:spTree>
    <p:extLst>
      <p:ext uri="{BB962C8B-B14F-4D97-AF65-F5344CB8AC3E}">
        <p14:creationId xmlns:p14="http://schemas.microsoft.com/office/powerpoint/2010/main" val="230121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2A1944-075C-411F-A5CC-F56B294F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88413" cy="13208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4.</a:t>
            </a:r>
            <a:r>
              <a:rPr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唐詩賞析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r>
              <a:rPr lang="zh-TW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憫農詩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b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</a:b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                         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五言絕句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唐朝 李紳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b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B38DDB-AA5F-4ABF-AA4A-A6CD7126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361" y="2596816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5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鋤禾日當午，</a:t>
            </a:r>
            <a:endParaRPr lang="en-US" altLang="zh-TW" sz="5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5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汗滴禾下土。</a:t>
            </a:r>
            <a:endParaRPr lang="en-US" altLang="zh-TW" sz="5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5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誰知盤中飧，</a:t>
            </a:r>
            <a:endParaRPr lang="en-US" altLang="zh-TW" sz="5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5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粒粒皆辛苦。</a:t>
            </a:r>
            <a:endParaRPr lang="zh-TW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5A64B0-5B06-4C9A-9DB6-04389C60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62952" cy="13208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0E10CA-C9F6-4069-8729-55C99299F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6000" kern="0" dirty="0">
                <a:solidFill>
                  <a:srgbClr val="000000"/>
                </a:solidFill>
                <a:latin typeface="標楷體" panose="03000509000000000000" pitchFamily="65" charset="-120"/>
                <a:cs typeface="新細明體" panose="02020500000000000000" pitchFamily="18" charset="-120"/>
              </a:rPr>
              <a:t>5.</a:t>
            </a:r>
            <a:r>
              <a:rPr lang="zh-TW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俳詩欣賞朗誦</a:t>
            </a:r>
            <a:r>
              <a:rPr lang="en-US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088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2FE14-DFCA-4596-A68D-3D8D47FF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19" y="664407"/>
            <a:ext cx="8596668" cy="1320800"/>
          </a:xfrm>
        </p:spPr>
        <p:txBody>
          <a:bodyPr>
            <a:normAutofit/>
          </a:bodyPr>
          <a:lstStyle/>
          <a:p>
            <a:br>
              <a:rPr lang="zh-TW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pic>
        <p:nvPicPr>
          <p:cNvPr id="4" name="內容版面配置區 3" descr="可能是水體的圖像">
            <a:extLst>
              <a:ext uri="{FF2B5EF4-FFF2-40B4-BE49-F238E27FC236}">
                <a16:creationId xmlns:a16="http://schemas.microsoft.com/office/drawing/2014/main" id="{BAC6D4F9-99BF-4B6E-B454-732144A6AD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" y="2141735"/>
            <a:ext cx="9529893" cy="4380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5BE6320-6130-43A5-8179-7ADD55EECADB}"/>
              </a:ext>
            </a:extLst>
          </p:cNvPr>
          <p:cNvSpPr txBox="1"/>
          <p:nvPr/>
        </p:nvSpPr>
        <p:spPr>
          <a:xfrm>
            <a:off x="3775045" y="2854760"/>
            <a:ext cx="2734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&lt;</a:t>
            </a:r>
            <a:r>
              <a:rPr lang="zh-TW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補禾頭</a:t>
            </a:r>
            <a:r>
              <a:rPr lang="en-US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&gt;/</a:t>
            </a:r>
            <a:r>
              <a:rPr lang="zh-TW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(</a:t>
            </a:r>
            <a:r>
              <a:rPr lang="zh-TW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)</a:t>
            </a:r>
            <a:br>
              <a:rPr lang="zh-TW" altLang="zh-TW" kern="100" dirty="0">
                <a:solidFill>
                  <a:srgbClr val="00B0F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kern="100" dirty="0">
                <a:solidFill>
                  <a:srgbClr val="00B0F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</a:p>
          <a:p>
            <a:r>
              <a:rPr lang="en-US" altLang="zh-TW" kern="100" dirty="0">
                <a:solidFill>
                  <a:srgbClr val="00B0F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勤儉个阿婆</a:t>
            </a:r>
            <a:br>
              <a:rPr lang="zh-TW" altLang="zh-TW" kern="100" dirty="0">
                <a:solidFill>
                  <a:srgbClr val="00B0F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渡等孫女去補禾</a:t>
            </a:r>
            <a:br>
              <a:rPr lang="zh-TW" altLang="zh-TW" kern="100" dirty="0">
                <a:solidFill>
                  <a:srgbClr val="00B0F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kern="100" dirty="0">
                <a:solidFill>
                  <a:srgbClr val="00B0F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zh-TW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身教真正好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098C0A-3461-453D-927E-36FEA7CB1E4B}"/>
              </a:ext>
            </a:extLst>
          </p:cNvPr>
          <p:cNvSpPr txBox="1"/>
          <p:nvPr/>
        </p:nvSpPr>
        <p:spPr>
          <a:xfrm>
            <a:off x="1665215" y="401477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72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補禾頭</a:t>
            </a:r>
            <a:r>
              <a:rPr lang="en-US" altLang="zh-TW" sz="72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</a:t>
            </a:r>
            <a:r>
              <a:rPr lang="en-US" altLang="zh-TW" sz="4800" kern="0" dirty="0" err="1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bu</a:t>
            </a:r>
            <a:r>
              <a:rPr lang="en-US" altLang="zh-TW" sz="48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vo  </a:t>
            </a:r>
            <a:r>
              <a:rPr lang="en-US" altLang="zh-TW" sz="4800" kern="0" dirty="0" err="1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teu</a:t>
            </a:r>
            <a:r>
              <a:rPr lang="en-US" altLang="zh-TW" sz="48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0278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79F6DF-4B36-4482-A79B-BB77CA2B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      </a:t>
            </a:r>
            <a:r>
              <a:rPr lang="zh-TW" altLang="zh-TW" sz="80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補禾頭</a:t>
            </a:r>
            <a:r>
              <a:rPr lang="en-US" altLang="zh-TW" sz="53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</a:t>
            </a:r>
            <a:r>
              <a:rPr lang="zh-TW" altLang="en-US" sz="53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</a:t>
            </a:r>
            <a:r>
              <a:rPr lang="en-US" altLang="zh-TW" sz="5300" kern="0" dirty="0" err="1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bu</a:t>
            </a:r>
            <a:r>
              <a:rPr lang="en-US" altLang="zh-TW" sz="53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vo  </a:t>
            </a:r>
            <a:r>
              <a:rPr lang="en-US" altLang="zh-TW" sz="5300" kern="0" dirty="0" err="1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teu</a:t>
            </a:r>
            <a:r>
              <a:rPr lang="en-US" altLang="zh-TW" sz="5300" kern="0" dirty="0">
                <a:solidFill>
                  <a:srgbClr val="00B0F0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</a:t>
            </a:r>
            <a:br>
              <a:rPr lang="zh-TW" altLang="en-US" sz="3600" dirty="0"/>
            </a:br>
            <a:endParaRPr lang="zh-TW" altLang="en-US" dirty="0"/>
          </a:p>
        </p:txBody>
      </p:sp>
      <p:pic>
        <p:nvPicPr>
          <p:cNvPr id="4" name="內容版面配置區 3" descr="未提供相片說明。">
            <a:extLst>
              <a:ext uri="{FF2B5EF4-FFF2-40B4-BE49-F238E27FC236}">
                <a16:creationId xmlns:a16="http://schemas.microsoft.com/office/drawing/2014/main" id="{F09D17C2-98CF-44C6-A56B-F44D169FD35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47" y="1886358"/>
            <a:ext cx="8187655" cy="4847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8357291-579C-4D5D-8A54-BF341CC3DE4C}"/>
              </a:ext>
            </a:extLst>
          </p:cNvPr>
          <p:cNvSpPr txBox="1"/>
          <p:nvPr/>
        </p:nvSpPr>
        <p:spPr>
          <a:xfrm>
            <a:off x="5742265" y="3663013"/>
            <a:ext cx="60987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&lt;</a:t>
            </a:r>
            <a:r>
              <a:rPr lang="zh-TW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勤耕</a:t>
            </a:r>
            <a:r>
              <a:rPr lang="en-US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&gt;</a:t>
            </a:r>
            <a:r>
              <a:rPr lang="zh-TW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(</a:t>
            </a:r>
            <a:r>
              <a:rPr lang="zh-TW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)</a:t>
            </a:r>
            <a:endParaRPr lang="zh-TW" altLang="zh-TW" sz="2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</a:t>
            </a:r>
            <a:endParaRPr lang="en-US" altLang="zh-TW" sz="2400" kern="0" dirty="0">
              <a:solidFill>
                <a:srgbClr val="FFFF00"/>
              </a:solidFill>
              <a:effectLst/>
              <a:latin typeface="inherit"/>
              <a:ea typeface="新細明體" panose="02020500000000000000" pitchFamily="18" charset="-120"/>
              <a:cs typeface="Segoe UI Historic" panose="020B0502040204020203" pitchFamily="34" charset="0"/>
            </a:endParaRPr>
          </a:p>
          <a:p>
            <a:r>
              <a:rPr lang="zh-TW" altLang="en-US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zh-TW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阿公真耗漦</a:t>
            </a:r>
            <a:endParaRPr lang="zh-TW" altLang="zh-TW" sz="2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四隻角頭補禾苗</a:t>
            </a:r>
            <a:endParaRPr lang="zh-TW" altLang="zh-TW" sz="2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zh-TW" altLang="zh-TW" sz="2400" kern="0" dirty="0">
                <a:solidFill>
                  <a:srgbClr val="FFFF00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有人話無聊</a:t>
            </a:r>
            <a:endParaRPr lang="zh-TW" altLang="zh-TW" sz="2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9E98B9-B6EA-456C-8401-A358AB88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32" y="24048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sz="8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            </a:t>
            </a:r>
            <a:r>
              <a:rPr lang="zh-TW" altLang="zh-TW" sz="8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打</a:t>
            </a:r>
            <a:r>
              <a:rPr lang="en-US" altLang="zh-TW" sz="8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</a:t>
            </a:r>
            <a:r>
              <a:rPr lang="zh-TW" altLang="zh-TW" sz="8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胎</a:t>
            </a:r>
            <a:r>
              <a:rPr lang="en-US" altLang="zh-TW" sz="36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 </a:t>
            </a:r>
            <a:r>
              <a:rPr lang="en-US" altLang="zh-TW" sz="4000" b="1" kern="0" dirty="0">
                <a:solidFill>
                  <a:schemeClr val="tx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da</a:t>
            </a:r>
            <a:r>
              <a:rPr lang="zh-TW" altLang="zh-TW" sz="4000" b="1" dirty="0">
                <a:solidFill>
                  <a:schemeClr val="tx1"/>
                </a:solidFill>
                <a:effectLst/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r>
              <a:rPr lang="en-US" altLang="zh-TW" sz="4000" b="1" kern="0" dirty="0">
                <a:solidFill>
                  <a:schemeClr val="tx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toi</a:t>
            </a:r>
            <a:r>
              <a:rPr lang="zh-TW" altLang="zh-TW" sz="4000" b="1" dirty="0">
                <a:solidFill>
                  <a:schemeClr val="tx1"/>
                </a:solidFill>
              </a:rPr>
              <a:t>ˋ</a:t>
            </a:r>
            <a:r>
              <a:rPr lang="en-US" altLang="zh-TW" sz="4000" b="1" kern="0" dirty="0">
                <a:solidFill>
                  <a:schemeClr val="tx1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 descr="可能是草的圖像">
            <a:extLst>
              <a:ext uri="{FF2B5EF4-FFF2-40B4-BE49-F238E27FC236}">
                <a16:creationId xmlns:a16="http://schemas.microsoft.com/office/drawing/2014/main" id="{4327A4C1-2CD4-4B4C-980F-103A44B77B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14"/>
            <a:ext cx="4118994" cy="66987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8A40BD6-536E-40B8-8602-413530EA2F1E}"/>
              </a:ext>
            </a:extLst>
          </p:cNvPr>
          <p:cNvSpPr txBox="1"/>
          <p:nvPr/>
        </p:nvSpPr>
        <p:spPr>
          <a:xfrm>
            <a:off x="5132666" y="2828835"/>
            <a:ext cx="609879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&lt;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空殼</a:t>
            </a:r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&gt;/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(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)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</a:t>
            </a:r>
          </a:p>
          <a:p>
            <a:r>
              <a:rPr lang="en-US" altLang="zh-TW" sz="3000" b="1" kern="0" dirty="0">
                <a:solidFill>
                  <a:srgbClr val="050505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禾仔當打胎</a:t>
            </a:r>
            <a:endParaRPr lang="en-US" altLang="zh-TW" sz="3000" b="1" kern="0" dirty="0">
              <a:solidFill>
                <a:srgbClr val="050505"/>
              </a:solidFill>
              <a:effectLst/>
              <a:latin typeface="inherit"/>
              <a:ea typeface="新細明體" panose="02020500000000000000" pitchFamily="18" charset="-120"/>
              <a:cs typeface="Segoe UI Historic" panose="020B0502040204020203" pitchFamily="34" charset="0"/>
            </a:endParaRPr>
          </a:p>
          <a:p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狂風飛來盡命揌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3000" b="1" kern="0" dirty="0">
              <a:solidFill>
                <a:srgbClr val="050505"/>
              </a:solidFill>
              <a:effectLst/>
              <a:latin typeface="inherit"/>
              <a:ea typeface="新細明體" panose="02020500000000000000" pitchFamily="18" charset="-120"/>
              <a:cs typeface="Segoe UI Historic" panose="020B0502040204020203" pitchFamily="34" charset="0"/>
            </a:endParaRPr>
          </a:p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聲聲阿姆哀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89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47291F-678B-4B23-817A-519CCF93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0" y="492154"/>
            <a:ext cx="8596668" cy="1320800"/>
          </a:xfrm>
        </p:spPr>
        <p:txBody>
          <a:bodyPr>
            <a:normAutofit/>
          </a:bodyPr>
          <a:lstStyle/>
          <a:p>
            <a:endParaRPr lang="zh-TW" altLang="en-US" sz="53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04BDDC5-4FCF-41A5-A416-C3A347A5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6000" kern="0" dirty="0">
                <a:solidFill>
                  <a:srgbClr val="000000"/>
                </a:solidFill>
                <a:latin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三</a:t>
            </a:r>
            <a:r>
              <a:rPr lang="en-US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en-US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認識稻子的顏色、</a:t>
            </a:r>
            <a:r>
              <a:rPr lang="zh-TW" altLang="en-US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         </a:t>
            </a:r>
            <a:endParaRPr lang="en-US" altLang="zh-TW" sz="6000" kern="0" dirty="0">
              <a:solidFill>
                <a:srgbClr val="000000"/>
              </a:solidFill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         </a:t>
            </a:r>
            <a:r>
              <a:rPr lang="zh-TW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形狀</a:t>
            </a:r>
            <a:r>
              <a:rPr lang="en-US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6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868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7D0124-CCD1-4681-8715-ADEFD684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99452"/>
            <a:ext cx="8596668" cy="1320800"/>
          </a:xfrm>
        </p:spPr>
        <p:txBody>
          <a:bodyPr/>
          <a:lstStyle/>
          <a:p>
            <a:r>
              <a:rPr lang="zh-TW" altLang="en-US" dirty="0"/>
              <a:t>             </a:t>
            </a:r>
            <a:r>
              <a:rPr lang="zh-TW" altLang="en-US" dirty="0">
                <a:solidFill>
                  <a:schemeClr val="tx1"/>
                </a:solidFill>
              </a:rPr>
              <a:t>配合佑佑闖關第一單元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312F78-3002-477B-86A9-1890D626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116" y="1827601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9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9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9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認識家人</a:t>
            </a:r>
            <a:r>
              <a:rPr lang="en-US" altLang="zh-TW" sz="9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9000" dirty="0"/>
          </a:p>
        </p:txBody>
      </p:sp>
    </p:spTree>
    <p:extLst>
      <p:ext uri="{BB962C8B-B14F-4D97-AF65-F5344CB8AC3E}">
        <p14:creationId xmlns:p14="http://schemas.microsoft.com/office/powerpoint/2010/main" val="33741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735667-CAB9-4E4D-BCF6-24D6DCD2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chemeClr val="tx1"/>
                </a:solidFill>
              </a:rPr>
              <a:t>1.</a:t>
            </a:r>
            <a:r>
              <a:rPr lang="zh-TW" altLang="en-US" sz="6000" dirty="0">
                <a:solidFill>
                  <a:schemeClr val="tx1"/>
                </a:solidFill>
              </a:rPr>
              <a:t>顏色</a:t>
            </a:r>
            <a:r>
              <a:rPr lang="en-US" altLang="zh-TW" sz="6000" dirty="0">
                <a:solidFill>
                  <a:schemeClr val="tx1"/>
                </a:solidFill>
              </a:rPr>
              <a:t>: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A0C09E0-7D6C-4160-8C46-FDF42ACA5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223"/>
          <a:stretch/>
        </p:blipFill>
        <p:spPr>
          <a:xfrm>
            <a:off x="848930" y="3379776"/>
            <a:ext cx="3504410" cy="286862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8435A54-D069-47A1-A9C8-9E981EE26955}"/>
              </a:ext>
            </a:extLst>
          </p:cNvPr>
          <p:cNvSpPr txBox="1"/>
          <p:nvPr/>
        </p:nvSpPr>
        <p:spPr>
          <a:xfrm>
            <a:off x="1506373" y="2316394"/>
            <a:ext cx="173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青 色</a:t>
            </a:r>
          </a:p>
        </p:txBody>
      </p:sp>
      <p:pic>
        <p:nvPicPr>
          <p:cNvPr id="3074" name="Picture 2" descr="讓顏色說話】天空、海洋、宇宙：藍色是最療癒的顏色｜女人迷Womany">
            <a:extLst>
              <a:ext uri="{FF2B5EF4-FFF2-40B4-BE49-F238E27FC236}">
                <a16:creationId xmlns:a16="http://schemas.microsoft.com/office/drawing/2014/main" id="{9E465CA4-C161-415F-BA9F-D98DFCED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429000"/>
            <a:ext cx="5206210" cy="27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2372E94-F87A-49C2-A5A5-F37BD6EAF6B3}"/>
              </a:ext>
            </a:extLst>
          </p:cNvPr>
          <p:cNvSpPr txBox="1"/>
          <p:nvPr/>
        </p:nvSpPr>
        <p:spPr>
          <a:xfrm>
            <a:off x="5489316" y="232854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藍色</a:t>
            </a:r>
            <a:r>
              <a:rPr lang="en-US" altLang="zh-TW" sz="4000" dirty="0"/>
              <a:t>(</a:t>
            </a:r>
            <a:r>
              <a:rPr lang="zh-TW" altLang="en-US" sz="4000" dirty="0"/>
              <a:t>青色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6738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CC5D8-47B8-4CA9-BA10-1CEAC556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7" y="1634616"/>
            <a:ext cx="3183179" cy="1320800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  </a:t>
            </a:r>
            <a:r>
              <a:rPr lang="zh-TW" altLang="en-US" sz="6000" dirty="0">
                <a:solidFill>
                  <a:schemeClr val="tx1"/>
                </a:solidFill>
              </a:rPr>
              <a:t>金 黃 色</a:t>
            </a:r>
          </a:p>
        </p:txBody>
      </p:sp>
      <p:pic>
        <p:nvPicPr>
          <p:cNvPr id="4" name="Picture 2" descr="拿著十三顆谷種起家，一路乞討白手起家，結局卻在意料之外！ - 每日頭條">
            <a:extLst>
              <a:ext uri="{FF2B5EF4-FFF2-40B4-BE49-F238E27FC236}">
                <a16:creationId xmlns:a16="http://schemas.microsoft.com/office/drawing/2014/main" id="{42702D9E-EA70-495C-8000-39D40226D3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04" y="2955416"/>
            <a:ext cx="4839647" cy="29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09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51B3B-5A65-4CD7-9556-85637C5A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tx1"/>
                </a:solidFill>
              </a:rPr>
              <a:t>2.</a:t>
            </a:r>
            <a:r>
              <a:rPr lang="zh-TW" altLang="en-US" sz="6000" dirty="0">
                <a:solidFill>
                  <a:schemeClr val="tx1"/>
                </a:solidFill>
              </a:rPr>
              <a:t>形狀</a:t>
            </a:r>
            <a:r>
              <a:rPr lang="en-US" altLang="zh-TW" sz="6000" dirty="0">
                <a:solidFill>
                  <a:schemeClr val="tx1"/>
                </a:solidFill>
              </a:rPr>
              <a:t>: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可能是草和大自然的圖像">
            <a:extLst>
              <a:ext uri="{FF2B5EF4-FFF2-40B4-BE49-F238E27FC236}">
                <a16:creationId xmlns:a16="http://schemas.microsoft.com/office/drawing/2014/main" id="{8409F101-BA17-4768-9A88-3CB7A8637E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6" r="46644" b="9897"/>
          <a:stretch/>
        </p:blipFill>
        <p:spPr bwMode="auto">
          <a:xfrm rot="5400000">
            <a:off x="1215499" y="3485707"/>
            <a:ext cx="306533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6C98CAD-6991-4028-9201-6BEF070B3629}"/>
              </a:ext>
            </a:extLst>
          </p:cNvPr>
          <p:cNvSpPr txBox="1"/>
          <p:nvPr/>
        </p:nvSpPr>
        <p:spPr>
          <a:xfrm>
            <a:off x="1403537" y="2505805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 </a:t>
            </a:r>
            <a:r>
              <a:rPr lang="zh-TW" altLang="en-US" sz="4800" u="sng" dirty="0"/>
              <a:t>長長个</a:t>
            </a:r>
          </a:p>
        </p:txBody>
      </p:sp>
      <p:pic>
        <p:nvPicPr>
          <p:cNvPr id="8" name="Picture 2" descr="拿著十三顆谷種起家，一路乞討白手起家，結局卻在意料之外！ - 每日頭條">
            <a:extLst>
              <a:ext uri="{FF2B5EF4-FFF2-40B4-BE49-F238E27FC236}">
                <a16:creationId xmlns:a16="http://schemas.microsoft.com/office/drawing/2014/main" id="{10F2295F-0FB1-45C8-99B1-C59C2C245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91" y="3521468"/>
            <a:ext cx="4482548" cy="27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B7DA48B-11E4-49D7-B890-B087099E5FF6}"/>
              </a:ext>
            </a:extLst>
          </p:cNvPr>
          <p:cNvSpPr txBox="1"/>
          <p:nvPr/>
        </p:nvSpPr>
        <p:spPr>
          <a:xfrm>
            <a:off x="6503541" y="2598003"/>
            <a:ext cx="2449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u="sng" dirty="0"/>
              <a:t>尖尖个</a:t>
            </a:r>
          </a:p>
        </p:txBody>
      </p:sp>
    </p:spTree>
    <p:extLst>
      <p:ext uri="{BB962C8B-B14F-4D97-AF65-F5344CB8AC3E}">
        <p14:creationId xmlns:p14="http://schemas.microsoft.com/office/powerpoint/2010/main" val="2941309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11AEEB-8E0E-40F4-B8AA-41FB46393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3.</a:t>
            </a:r>
            <a:r>
              <a:rPr lang="zh-TW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客家令仔</a:t>
            </a:r>
            <a:r>
              <a:rPr lang="en-US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7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606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B1F2F-D7CD-4477-BD20-BDB98196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/>
              <a:t>1.</a:t>
            </a:r>
            <a:r>
              <a:rPr lang="zh-TW" altLang="en-US" sz="7200" dirty="0"/>
              <a:t>禾 仔    </a:t>
            </a:r>
            <a:r>
              <a:rPr lang="en-US" altLang="zh-TW" sz="6000" dirty="0"/>
              <a:t>vo er </a:t>
            </a:r>
            <a:br>
              <a:rPr lang="zh-TW" altLang="en-US" sz="6000" dirty="0"/>
            </a:b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0092D2-B998-4214-A106-9FBABAA6D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1" dirty="0"/>
              <a:t>小小針恁細</a:t>
            </a:r>
            <a:endParaRPr lang="en-US" altLang="zh-TW" sz="5400" b="1" dirty="0"/>
          </a:p>
          <a:p>
            <a:pPr marL="0" indent="0">
              <a:buNone/>
            </a:pPr>
            <a:r>
              <a:rPr lang="zh-TW" altLang="en-US" sz="5400" b="1" dirty="0"/>
              <a:t>      緊大緊婆娑</a:t>
            </a:r>
            <a:endParaRPr lang="en-US" altLang="zh-TW" sz="5400" b="1" dirty="0"/>
          </a:p>
          <a:p>
            <a:pPr marL="0" indent="0">
              <a:buNone/>
            </a:pPr>
            <a:r>
              <a:rPr lang="zh-TW" altLang="en-US" sz="5400" b="1" dirty="0"/>
              <a:t>          老了腰骨痛</a:t>
            </a:r>
            <a:endParaRPr lang="en-US" altLang="zh-TW" sz="5400" b="1" dirty="0"/>
          </a:p>
          <a:p>
            <a:pPr marL="0" indent="0">
              <a:buNone/>
            </a:pPr>
            <a:r>
              <a:rPr lang="zh-TW" altLang="en-US" sz="5400" b="1" dirty="0"/>
              <a:t>                因為子 孫多</a:t>
            </a:r>
          </a:p>
        </p:txBody>
      </p:sp>
    </p:spTree>
    <p:extLst>
      <p:ext uri="{BB962C8B-B14F-4D97-AF65-F5344CB8AC3E}">
        <p14:creationId xmlns:p14="http://schemas.microsoft.com/office/powerpoint/2010/main" val="19741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DE143-07CD-4D1C-BB31-C04B0FF5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/>
              <a:t>  </a:t>
            </a:r>
            <a:r>
              <a:rPr lang="en-US" altLang="zh-TW" sz="7200" dirty="0">
                <a:solidFill>
                  <a:srgbClr val="00B050"/>
                </a:solidFill>
              </a:rPr>
              <a:t>2.</a:t>
            </a:r>
            <a:br>
              <a:rPr lang="zh-TW" altLang="en-US" sz="7200" dirty="0"/>
            </a:b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F82D98-91BE-4F15-8D03-4334A55B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39790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000" b="1" dirty="0"/>
              <a:t>   </a:t>
            </a:r>
            <a:endParaRPr lang="en-US" altLang="zh-TW" sz="6000" b="1" dirty="0"/>
          </a:p>
          <a:p>
            <a:pPr marL="0" indent="0">
              <a:buNone/>
            </a:pPr>
            <a:r>
              <a:rPr lang="zh-TW" altLang="en-US" sz="6000" b="1" dirty="0"/>
              <a:t>    奇巧奇巧真奇巧，</a:t>
            </a:r>
            <a:endParaRPr lang="en-US" altLang="zh-TW" sz="6000" b="1" dirty="0"/>
          </a:p>
          <a:p>
            <a:endParaRPr lang="en-US" altLang="zh-TW" sz="6000" b="1" dirty="0"/>
          </a:p>
          <a:p>
            <a:pPr marL="0" indent="0">
              <a:buNone/>
            </a:pPr>
            <a:r>
              <a:rPr lang="zh-TW" altLang="en-US" sz="6000" b="1" dirty="0"/>
              <a:t>          食一粒米就會飽。</a:t>
            </a:r>
          </a:p>
        </p:txBody>
      </p:sp>
    </p:spTree>
    <p:extLst>
      <p:ext uri="{BB962C8B-B14F-4D97-AF65-F5344CB8AC3E}">
        <p14:creationId xmlns:p14="http://schemas.microsoft.com/office/powerpoint/2010/main" val="13021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拿著十三顆谷種起家，一路乞討白手起家，結局卻在意料之外！ - 每日頭條">
            <a:extLst>
              <a:ext uri="{FF2B5EF4-FFF2-40B4-BE49-F238E27FC236}">
                <a16:creationId xmlns:a16="http://schemas.microsoft.com/office/drawing/2014/main" id="{0D930665-1C71-7F21-A9BC-8F246921E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84" y="1876860"/>
            <a:ext cx="8094353" cy="49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C68041D-A05E-BBEA-3B0D-D2831432C260}"/>
              </a:ext>
            </a:extLst>
          </p:cNvPr>
          <p:cNvSpPr txBox="1"/>
          <p:nvPr/>
        </p:nvSpPr>
        <p:spPr>
          <a:xfrm>
            <a:off x="755375" y="278296"/>
            <a:ext cx="3906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0" dirty="0">
                <a:solidFill>
                  <a:srgbClr val="00B050"/>
                </a:solidFill>
              </a:rPr>
              <a:t>穀  </a:t>
            </a:r>
            <a:r>
              <a:rPr lang="zh-TW" altLang="en-US" sz="6000" dirty="0">
                <a:solidFill>
                  <a:srgbClr val="00B050"/>
                </a:solidFill>
              </a:rPr>
              <a:t>  </a:t>
            </a:r>
            <a:r>
              <a:rPr lang="en-US" altLang="zh-TW" sz="6000" dirty="0" err="1">
                <a:solidFill>
                  <a:srgbClr val="00B050"/>
                </a:solidFill>
              </a:rPr>
              <a:t>gug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736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767033-F99E-44A4-960B-C56D6B3C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/>
              <a:t>  </a:t>
            </a:r>
            <a:r>
              <a:rPr lang="en-US" altLang="zh-TW" sz="8000" dirty="0"/>
              <a:t>4.</a:t>
            </a:r>
            <a:r>
              <a:rPr lang="zh-TW" altLang="en-US" sz="8000" dirty="0"/>
              <a:t>客家唸謠</a:t>
            </a:r>
            <a:r>
              <a:rPr lang="en-US" altLang="zh-TW" sz="8000" dirty="0"/>
              <a:t>1:</a:t>
            </a:r>
            <a:endParaRPr lang="zh-TW" altLang="en-US" sz="8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92BFB3-CE8F-491E-8B34-0B9803FC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412" y="2737059"/>
            <a:ext cx="6031579" cy="3880773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000" dirty="0"/>
              <a:t>尖尖橄欖核</a:t>
            </a:r>
            <a:endParaRPr lang="en-US" altLang="zh-TW" sz="6000" dirty="0"/>
          </a:p>
          <a:p>
            <a:r>
              <a:rPr lang="zh-TW" altLang="en-US" sz="6000" dirty="0"/>
              <a:t>扁扁柿仔核</a:t>
            </a:r>
            <a:endParaRPr lang="en-US" altLang="zh-TW" sz="6000" dirty="0"/>
          </a:p>
          <a:p>
            <a:r>
              <a:rPr lang="zh-TW" altLang="en-US" sz="6000" dirty="0"/>
              <a:t>圓圓牛眼核</a:t>
            </a:r>
            <a:endParaRPr lang="en-US" altLang="zh-TW" sz="6000" dirty="0"/>
          </a:p>
          <a:p>
            <a:r>
              <a:rPr lang="zh-TW" altLang="en-US" sz="6000" dirty="0"/>
              <a:t>生毛生毛</a:t>
            </a:r>
            <a:r>
              <a:rPr lang="zh-TW" altLang="zh-TW" sz="6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檨仔</a:t>
            </a:r>
            <a:r>
              <a:rPr lang="zh-TW" altLang="en-US" sz="60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核</a:t>
            </a:r>
            <a:endParaRPr lang="en-US" altLang="zh-TW" sz="6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60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阿彌陀佛</a:t>
            </a:r>
            <a:endParaRPr lang="zh-TW" altLang="zh-TW" sz="6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8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8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11952F-F602-4289-B6D7-115F4019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01" y="5102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sz="3600" dirty="0"/>
              <a:t>            </a:t>
            </a:r>
            <a:r>
              <a:rPr lang="zh-TW" altLang="en-US" sz="5000" dirty="0">
                <a:solidFill>
                  <a:schemeClr val="tx1"/>
                </a:solidFill>
              </a:rPr>
              <a:t>尖尖橄欖核</a:t>
            </a:r>
            <a:br>
              <a:rPr lang="en-US" altLang="zh-TW" sz="5000" dirty="0">
                <a:solidFill>
                  <a:schemeClr val="tx1"/>
                </a:solidFill>
              </a:rPr>
            </a:br>
            <a:endParaRPr lang="zh-TW" altLang="en-US" sz="5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老馬課堂～～橄欖核雕基礎- 每日頭條">
            <a:extLst>
              <a:ext uri="{FF2B5EF4-FFF2-40B4-BE49-F238E27FC236}">
                <a16:creationId xmlns:a16="http://schemas.microsoft.com/office/drawing/2014/main" id="{5F53F997-8C73-4698-AC3C-D2B2F1A72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0" t="5053" r="1650" b="9374"/>
          <a:stretch/>
        </p:blipFill>
        <p:spPr bwMode="auto">
          <a:xfrm>
            <a:off x="2446499" y="1930400"/>
            <a:ext cx="5732835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0371F3-B373-4CA5-9511-9B19A03D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dirty="0"/>
              <a:t>                   </a:t>
            </a:r>
            <a:r>
              <a:rPr lang="zh-TW" altLang="en-US" sz="6000" dirty="0">
                <a:solidFill>
                  <a:schemeClr val="tx1"/>
                </a:solidFill>
              </a:rPr>
              <a:t>扁扁柿仔核</a:t>
            </a:r>
            <a:br>
              <a:rPr lang="en-US" altLang="zh-TW" sz="6000" dirty="0"/>
            </a:br>
            <a:endParaRPr lang="zh-TW" altLang="en-US" sz="6000" dirty="0"/>
          </a:p>
        </p:txBody>
      </p:sp>
      <p:pic>
        <p:nvPicPr>
          <p:cNvPr id="4" name="il_fi">
            <a:extLst>
              <a:ext uri="{FF2B5EF4-FFF2-40B4-BE49-F238E27FC236}">
                <a16:creationId xmlns:a16="http://schemas.microsoft.com/office/drawing/2014/main" id="{3D3A9C00-98AC-4214-AFCF-AC49776EA3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3588" t="7082" r="11465" b="1983"/>
          <a:stretch>
            <a:fillRect/>
          </a:stretch>
        </p:blipFill>
        <p:spPr bwMode="auto">
          <a:xfrm>
            <a:off x="2917998" y="1930400"/>
            <a:ext cx="4809066" cy="480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6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63AABE-F5D3-4D65-9D6C-D514F68D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90" y="425043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8000" dirty="0">
                <a:solidFill>
                  <a:schemeClr val="tx1"/>
                </a:solidFill>
                <a:effectLst/>
                <a:ea typeface="新細明體-ExtB" panose="02020500000000000000" pitchFamily="18" charset="-120"/>
                <a:cs typeface="新細明體-ExtB" panose="02020500000000000000" pitchFamily="18" charset="-120"/>
              </a:rPr>
              <a:t>   </a:t>
            </a:r>
            <a:r>
              <a:rPr lang="zh-TW" altLang="zh-TW" sz="8000" dirty="0">
                <a:solidFill>
                  <a:schemeClr val="tx1"/>
                </a:solidFill>
                <a:effectLst/>
                <a:ea typeface="新細明體-ExtB" panose="02020500000000000000" pitchFamily="18" charset="-120"/>
                <a:cs typeface="新細明體-ExtB" panose="02020500000000000000" pitchFamily="18" charset="-120"/>
              </a:rPr>
              <a:t>𠊎</a:t>
            </a:r>
            <a:r>
              <a:rPr lang="en-US" altLang="zh-TW" sz="8000" dirty="0">
                <a:solidFill>
                  <a:schemeClr val="tx1"/>
                </a:solidFill>
                <a:effectLst/>
                <a:ea typeface="新細明體-ExtB" panose="02020500000000000000" pitchFamily="18" charset="-120"/>
                <a:cs typeface="新細明體-ExtB" panose="02020500000000000000" pitchFamily="18" charset="-120"/>
              </a:rPr>
              <a:t>  </a:t>
            </a:r>
            <a:r>
              <a:rPr lang="en-US" altLang="zh-TW" sz="8000" dirty="0" err="1">
                <a:solidFill>
                  <a:schemeClr val="tx1"/>
                </a:solidFill>
                <a:effectLst/>
                <a:ea typeface="新細明體-ExtB" panose="02020500000000000000" pitchFamily="18" charset="-120"/>
                <a:cs typeface="新細明體-ExtB" panose="02020500000000000000" pitchFamily="18" charset="-120"/>
              </a:rPr>
              <a:t>ngai</a:t>
            </a:r>
            <a:r>
              <a:rPr lang="en-US" altLang="zh-TW" sz="8000" dirty="0">
                <a:solidFill>
                  <a:schemeClr val="tx1"/>
                </a:solidFill>
                <a:effectLst/>
                <a:ea typeface="新細明體-ExtB" panose="02020500000000000000" pitchFamily="18" charset="-120"/>
                <a:cs typeface="新細明體-ExtB" panose="02020500000000000000" pitchFamily="18" charset="-120"/>
              </a:rPr>
              <a:t> </a:t>
            </a:r>
            <a:endParaRPr lang="zh-TW" altLang="en-US" sz="8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F68F322-9296-4DAC-AF9A-C2E03D3971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6361" t="6925" r="6835" b="24376"/>
          <a:stretch>
            <a:fillRect/>
          </a:stretch>
        </p:blipFill>
        <p:spPr bwMode="auto">
          <a:xfrm>
            <a:off x="1625290" y="1909193"/>
            <a:ext cx="2503380" cy="26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B7B27B-80DC-4BA5-B93E-78357DF553CA}"/>
              </a:ext>
            </a:extLst>
          </p:cNvPr>
          <p:cNvSpPr txBox="1"/>
          <p:nvPr/>
        </p:nvSpPr>
        <p:spPr>
          <a:xfrm>
            <a:off x="1753298" y="4890781"/>
            <a:ext cx="237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細    </a:t>
            </a:r>
            <a:r>
              <a:rPr lang="zh-TW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倈</a:t>
            </a:r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仔</a:t>
            </a:r>
            <a:endParaRPr lang="en-US" altLang="zh-TW" sz="2800" b="1" dirty="0">
              <a:solidFill>
                <a:srgbClr val="4F4F4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se</a:t>
            </a:r>
            <a:r>
              <a:rPr lang="zh-TW" altLang="zh-TW" sz="28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ˇ</a:t>
            </a:r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lai </a:t>
            </a:r>
            <a:r>
              <a:rPr lang="zh-TW" altLang="zh-TW" sz="28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ˇ</a:t>
            </a:r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er </a:t>
            </a:r>
            <a:endParaRPr lang="zh-TW" altLang="en-US" sz="2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F2E72F1-3192-49A9-AEEF-C71693D33F8A}"/>
              </a:ext>
            </a:extLst>
          </p:cNvPr>
          <p:cNvPicPr/>
          <p:nvPr/>
        </p:nvPicPr>
        <p:blipFill>
          <a:blip r:embed="rId3" cstate="print"/>
          <a:srcRect l="15021" t="3322" r="9871" b="30897"/>
          <a:stretch>
            <a:fillRect/>
          </a:stretch>
        </p:blipFill>
        <p:spPr bwMode="auto">
          <a:xfrm>
            <a:off x="5545123" y="1984693"/>
            <a:ext cx="2332140" cy="236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44A8D13-88C0-43CD-BCB7-5543857D0E01}"/>
              </a:ext>
            </a:extLst>
          </p:cNvPr>
          <p:cNvSpPr txBox="1"/>
          <p:nvPr/>
        </p:nvSpPr>
        <p:spPr>
          <a:xfrm>
            <a:off x="5694726" y="4766065"/>
            <a:ext cx="268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細   </a:t>
            </a:r>
            <a:r>
              <a:rPr lang="en-US" altLang="zh-TW" b="1" dirty="0">
                <a:solidFill>
                  <a:srgbClr val="141823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18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en-US" sz="2800" b="1" dirty="0">
                <a:solidFill>
                  <a:srgbClr val="4F4F4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妹</a:t>
            </a:r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仔</a:t>
            </a:r>
            <a:endParaRPr lang="en-US" altLang="zh-TW" sz="2800" b="1" dirty="0">
              <a:solidFill>
                <a:srgbClr val="4F4F4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se</a:t>
            </a:r>
            <a:r>
              <a:rPr lang="zh-TW" altLang="zh-TW" sz="28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ˇ</a:t>
            </a:r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moi </a:t>
            </a:r>
            <a:r>
              <a:rPr lang="zh-TW" altLang="zh-TW" sz="28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ˇ</a:t>
            </a:r>
            <a:r>
              <a:rPr lang="en-US" altLang="zh-TW" sz="28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er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64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B940FD-95CA-4ACB-9014-6B45FDFF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           圓圓牛眼核</a:t>
            </a:r>
            <a:br>
              <a:rPr lang="en-US" altLang="zh-TW" sz="3600" dirty="0"/>
            </a:br>
            <a:endParaRPr lang="zh-TW" altLang="en-US" dirty="0"/>
          </a:p>
        </p:txBody>
      </p:sp>
      <p:pic>
        <p:nvPicPr>
          <p:cNvPr id="4" name="il_fi">
            <a:extLst>
              <a:ext uri="{FF2B5EF4-FFF2-40B4-BE49-F238E27FC236}">
                <a16:creationId xmlns:a16="http://schemas.microsoft.com/office/drawing/2014/main" id="{77DDEBE3-D622-416A-BDE3-698F286BFA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5476" t="7652" r="7823" b="3478"/>
          <a:stretch>
            <a:fillRect/>
          </a:stretch>
        </p:blipFill>
        <p:spPr bwMode="auto">
          <a:xfrm>
            <a:off x="1789043" y="1930400"/>
            <a:ext cx="6639339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1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74D720-7BAE-4F7B-93D9-A4276345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          </a:t>
            </a:r>
            <a:r>
              <a:rPr lang="zh-TW" altLang="en-US" sz="4800" dirty="0">
                <a:solidFill>
                  <a:schemeClr val="tx1"/>
                </a:solidFill>
              </a:rPr>
              <a:t>生毛生毛</a:t>
            </a:r>
            <a:r>
              <a:rPr lang="zh-TW" altLang="zh-TW" sz="4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檨仔</a:t>
            </a:r>
            <a:r>
              <a:rPr lang="zh-TW" altLang="en-US" sz="4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核</a:t>
            </a:r>
            <a:br>
              <a:rPr lang="en-US" altLang="zh-TW" sz="6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5A65480-6C59-49B7-9C09-CBF3B19A982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6420" r="30412" b="17175"/>
          <a:stretch/>
        </p:blipFill>
        <p:spPr bwMode="auto">
          <a:xfrm>
            <a:off x="2880277" y="2017643"/>
            <a:ext cx="4981575" cy="4721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25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61694-FDAF-417C-BFC7-375F078A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72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客家唸謠</a:t>
            </a:r>
            <a:r>
              <a:rPr lang="en-US" altLang="zh-TW" sz="72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2:</a:t>
            </a: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DF5B9B-DAC8-4FE8-8E6D-B2B0BDC7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39277" cy="4260759"/>
          </a:xfrm>
        </p:spPr>
        <p:txBody>
          <a:bodyPr/>
          <a:lstStyle/>
          <a:p>
            <a:r>
              <a:rPr lang="zh-TW" altLang="en-US" sz="3000" dirty="0"/>
              <a:t>麼个圓圓在半天，麼个圓圓在河邊； </a:t>
            </a:r>
            <a:endParaRPr lang="en-US" altLang="zh-TW" sz="3000" dirty="0"/>
          </a:p>
          <a:p>
            <a:r>
              <a:rPr lang="zh-TW" altLang="en-US" sz="3000" dirty="0"/>
              <a:t>麼个圓圓街上賣，麼个圓圓在胸前。 </a:t>
            </a:r>
            <a:endParaRPr lang="en-US" altLang="zh-TW" sz="3000" dirty="0"/>
          </a:p>
          <a:p>
            <a:pPr marL="0" indent="0">
              <a:buNone/>
            </a:pPr>
            <a:r>
              <a:rPr lang="zh-TW" altLang="en-US" sz="3000" dirty="0"/>
              <a:t>     </a:t>
            </a:r>
            <a:r>
              <a:rPr lang="en-US" altLang="zh-TW" sz="3000" dirty="0"/>
              <a:t>(</a:t>
            </a:r>
            <a:r>
              <a:rPr lang="zh-TW" altLang="en-US" sz="3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日頭、石頭</a:t>
            </a:r>
            <a:r>
              <a:rPr lang="en-US" altLang="zh-TW" sz="3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球</a:t>
            </a:r>
            <a:r>
              <a:rPr lang="zh-TW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仔</a:t>
            </a:r>
            <a:r>
              <a:rPr lang="zh-TW" altLang="en-US" sz="3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、鈕仔</a:t>
            </a:r>
            <a:r>
              <a:rPr lang="en-US" altLang="zh-TW" sz="3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.)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sz="3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麼个彎彎在半天，麼个彎彎在河邊；</a:t>
            </a:r>
            <a:endParaRPr lang="en-US" altLang="zh-TW" sz="3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TW" altLang="en-US" sz="3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麼个彎彎攤上賣，麼个彎彎在眼前。 </a:t>
            </a:r>
            <a:endParaRPr lang="en-US" altLang="zh-TW" sz="30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TW" sz="30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zh-TW" altLang="en-US" sz="3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月光、渡船</a:t>
            </a:r>
            <a:r>
              <a:rPr lang="en-US" altLang="zh-TW" sz="3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TW" altLang="en-US" sz="3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芎蕉、目眉</a:t>
            </a:r>
            <a:r>
              <a:rPr lang="en-US" altLang="zh-TW" sz="3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67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A3FE2C-0300-44E4-9416-FCF1EB75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chemeClr val="tx1"/>
                </a:solidFill>
              </a:rPr>
              <a:t> 麼个圓圓在半天</a:t>
            </a:r>
            <a:r>
              <a:rPr lang="en-US" altLang="zh-TW" sz="3600" dirty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太陽已進入「極小期」氣溫將下降？ - 國際- 中時新聞網">
            <a:extLst>
              <a:ext uri="{FF2B5EF4-FFF2-40B4-BE49-F238E27FC236}">
                <a16:creationId xmlns:a16="http://schemas.microsoft.com/office/drawing/2014/main" id="{AD027977-CE87-4D0B-957A-3BCD53BE9E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r="26402"/>
          <a:stretch/>
        </p:blipFill>
        <p:spPr bwMode="auto">
          <a:xfrm>
            <a:off x="1033669" y="1930399"/>
            <a:ext cx="5476461" cy="4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2F499A3-A245-417B-83AD-EEFE43FC6750}"/>
              </a:ext>
            </a:extLst>
          </p:cNvPr>
          <p:cNvSpPr txBox="1"/>
          <p:nvPr/>
        </p:nvSpPr>
        <p:spPr>
          <a:xfrm>
            <a:off x="5595731" y="342445"/>
            <a:ext cx="2832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/>
              <a:t>日 頭</a:t>
            </a:r>
          </a:p>
        </p:txBody>
      </p:sp>
    </p:spTree>
    <p:extLst>
      <p:ext uri="{BB962C8B-B14F-4D97-AF65-F5344CB8AC3E}">
        <p14:creationId xmlns:p14="http://schemas.microsoft.com/office/powerpoint/2010/main" val="32052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433E0-D929-41EE-9C55-B1D25EE6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麼个圓圓在河邊</a:t>
            </a:r>
            <a:r>
              <a:rPr lang="en-US" altLang="zh-TW" dirty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人造還是自然形成？巨大的神秘石球讓科學家們都感到困惑！ - 每日頭條">
            <a:extLst>
              <a:ext uri="{FF2B5EF4-FFF2-40B4-BE49-F238E27FC236}">
                <a16:creationId xmlns:a16="http://schemas.microsoft.com/office/drawing/2014/main" id="{522B00E9-344D-495B-AB5C-8A729200D9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5" y="1972599"/>
            <a:ext cx="7669262" cy="488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D5F3B70-855F-4790-A5E7-ED06D8327F51}"/>
              </a:ext>
            </a:extLst>
          </p:cNvPr>
          <p:cNvSpPr txBox="1"/>
          <p:nvPr/>
        </p:nvSpPr>
        <p:spPr>
          <a:xfrm>
            <a:off x="5098773" y="730071"/>
            <a:ext cx="462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/>
              <a:t>石頭 </a:t>
            </a:r>
            <a:r>
              <a:rPr lang="en-US" altLang="zh-TW" sz="7200" dirty="0"/>
              <a:t>(</a:t>
            </a:r>
            <a:r>
              <a:rPr lang="zh-TW" altLang="en-US" sz="7200" dirty="0"/>
              <a:t>石牯</a:t>
            </a:r>
            <a:r>
              <a:rPr lang="en-US" altLang="zh-TW" sz="7200" dirty="0"/>
              <a:t>)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061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EEB9DA-4C81-459D-939A-BACB7371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麼个圓圓街上賣</a:t>
            </a:r>
            <a:r>
              <a:rPr lang="en-US" altLang="zh-TW" dirty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25種球類運動，你了解多少種？ - 每日頭條">
            <a:extLst>
              <a:ext uri="{FF2B5EF4-FFF2-40B4-BE49-F238E27FC236}">
                <a16:creationId xmlns:a16="http://schemas.microsoft.com/office/drawing/2014/main" id="{933B2DA6-B1C7-4140-A234-176D8B57A2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6867" r="19511" b="9312"/>
          <a:stretch/>
        </p:blipFill>
        <p:spPr bwMode="auto">
          <a:xfrm>
            <a:off x="545977" y="1570382"/>
            <a:ext cx="5550023" cy="50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CEAAC44-B2DF-48C0-9339-DB530B8AA6A3}"/>
              </a:ext>
            </a:extLst>
          </p:cNvPr>
          <p:cNvSpPr txBox="1"/>
          <p:nvPr/>
        </p:nvSpPr>
        <p:spPr>
          <a:xfrm>
            <a:off x="7358269" y="2065279"/>
            <a:ext cx="3178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0" dirty="0"/>
              <a:t>球 </a:t>
            </a:r>
            <a:endParaRPr lang="en-US" altLang="zh-TW" sz="9000" dirty="0"/>
          </a:p>
          <a:p>
            <a:r>
              <a:rPr lang="zh-TW" altLang="en-US" sz="9000" dirty="0"/>
              <a:t>仔</a:t>
            </a:r>
          </a:p>
        </p:txBody>
      </p:sp>
    </p:spTree>
    <p:extLst>
      <p:ext uri="{BB962C8B-B14F-4D97-AF65-F5344CB8AC3E}">
        <p14:creationId xmlns:p14="http://schemas.microsoft.com/office/powerpoint/2010/main" val="4562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5321AE-862F-4546-9B7E-918CB285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chemeClr val="tx1"/>
                </a:solidFill>
              </a:rPr>
              <a:t>  麼个圓圓在胸前</a:t>
            </a:r>
            <a:r>
              <a:rPr lang="en-US" altLang="zh-TW" sz="3600" dirty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熊布朗の幸福手作】20mm 彩色圓形原木鈕扣木扣木頭釦子手縫鈕扣原木鈕扣(4入) | 蝦皮購物">
            <a:extLst>
              <a:ext uri="{FF2B5EF4-FFF2-40B4-BE49-F238E27FC236}">
                <a16:creationId xmlns:a16="http://schemas.microsoft.com/office/drawing/2014/main" id="{B9F27C3C-A13C-4474-94C8-3043F4B6A0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39" y="1349882"/>
            <a:ext cx="5508118" cy="55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0A0F378-BAF7-4C9C-AA18-124BD9A5C94A}"/>
              </a:ext>
            </a:extLst>
          </p:cNvPr>
          <p:cNvSpPr txBox="1"/>
          <p:nvPr/>
        </p:nvSpPr>
        <p:spPr>
          <a:xfrm>
            <a:off x="7761995" y="2196546"/>
            <a:ext cx="2604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0" dirty="0"/>
              <a:t>紐</a:t>
            </a:r>
            <a:endParaRPr lang="en-US" altLang="zh-TW" sz="10000" dirty="0"/>
          </a:p>
          <a:p>
            <a:r>
              <a:rPr lang="zh-TW" altLang="en-US" sz="10000" dirty="0"/>
              <a:t>仔</a:t>
            </a:r>
          </a:p>
        </p:txBody>
      </p:sp>
    </p:spTree>
    <p:extLst>
      <p:ext uri="{BB962C8B-B14F-4D97-AF65-F5344CB8AC3E}">
        <p14:creationId xmlns:p14="http://schemas.microsoft.com/office/powerpoint/2010/main" val="26491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D33371-C1E4-447C-ABCD-0AA77848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6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cs typeface="新細明體" panose="02020500000000000000" pitchFamily="18" charset="-120"/>
              </a:rPr>
              <a:t>5.</a:t>
            </a:r>
            <a:r>
              <a:rPr lang="zh-TW" altLang="zh-TW" sz="6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客家童謠</a:t>
            </a:r>
            <a:r>
              <a:rPr lang="en-US" altLang="zh-TW" sz="6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r>
              <a:rPr lang="zh-TW" altLang="zh-TW" sz="6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伯公伯婆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1617BA-E53E-464C-99E1-C1E17ED1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812" y="1165087"/>
            <a:ext cx="8596668" cy="3880773"/>
          </a:xfrm>
        </p:spPr>
        <p:txBody>
          <a:bodyPr>
            <a:noAutofit/>
          </a:bodyPr>
          <a:lstStyle/>
          <a:p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伯公伯婆 伯 公 伯 婆 </a:t>
            </a:r>
            <a:r>
              <a:rPr lang="en-US" altLang="zh-TW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無</a:t>
            </a:r>
            <a:r>
              <a:rPr lang="zh-TW" altLang="zh-TW" sz="3000" b="1" dirty="0"/>
              <a:t>㓾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雞 </a:t>
            </a:r>
            <a:r>
              <a:rPr lang="en-US" altLang="zh-TW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無</a:t>
            </a:r>
            <a:r>
              <a:rPr lang="zh-TW" altLang="zh-TW" sz="3000" b="1" dirty="0"/>
              <a:t>㓾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鵝 ，</a:t>
            </a:r>
            <a:endParaRPr lang="en-US" altLang="zh-TW" sz="3000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zh-TW" sz="3000" b="1" dirty="0"/>
              <a:t>㓾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隻 鴨 仔 像 扁</a:t>
            </a:r>
            <a:r>
              <a:rPr lang="zh-TW" altLang="en-US" sz="3000" dirty="0"/>
              <a:t>蝠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婆；</a:t>
            </a:r>
            <a:endParaRPr lang="en-US" altLang="zh-TW" sz="3000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豬 肉 料 像 楊 桃</a:t>
            </a:r>
            <a:r>
              <a:rPr lang="zh-TW" altLang="en-US" sz="3000" dirty="0">
                <a:solidFill>
                  <a:srgbClr val="030303"/>
                </a:solidFill>
                <a:latin typeface="Roboto" panose="02000000000000000000" pitchFamily="2" charset="0"/>
              </a:rPr>
              <a:t>，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</a:t>
            </a:r>
            <a:endParaRPr lang="en-US" altLang="zh-TW" sz="3000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愛 食 你 就 食 ！</a:t>
            </a:r>
            <a:endParaRPr lang="en-US" altLang="zh-TW" sz="3000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3000" dirty="0">
                <a:solidFill>
                  <a:srgbClr val="030303"/>
                </a:solidFill>
                <a:latin typeface="Roboto" panose="02000000000000000000" pitchFamily="2" charset="0"/>
              </a:rPr>
              <a:t>毋食</a:t>
            </a:r>
            <a:r>
              <a:rPr lang="zh-TW" altLang="zh-TW" sz="3000" b="1" dirty="0"/>
              <a:t>𠊎</a:t>
            </a:r>
            <a:r>
              <a:rPr lang="zh-TW" altLang="en-US" sz="3000" dirty="0">
                <a:solidFill>
                  <a:srgbClr val="030303"/>
                </a:solidFill>
                <a:latin typeface="Roboto" panose="02000000000000000000" pitchFamily="2" charset="0"/>
              </a:rPr>
              <a:t>也 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無 奈 何 ！ </a:t>
            </a:r>
            <a:endParaRPr lang="en-US" altLang="zh-TW" sz="3000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請 你 食 酒 傍 田 螺 ！ </a:t>
            </a:r>
            <a:endParaRPr lang="en-US" altLang="zh-TW" sz="3000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酒 續 無 擐 到 </a:t>
            </a:r>
            <a:r>
              <a:rPr lang="en-US" altLang="zh-TW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, </a:t>
            </a:r>
          </a:p>
          <a:p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轉 去 擐 </a:t>
            </a:r>
            <a:r>
              <a:rPr lang="en-US" altLang="zh-TW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,</a:t>
            </a:r>
            <a:r>
              <a:rPr lang="zh-TW" altLang="en-US" sz="30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做 得 麼？ 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434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2CD16D-6A5B-42A1-AC82-5F0202D9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46892" cy="1320800"/>
          </a:xfrm>
        </p:spPr>
        <p:txBody>
          <a:bodyPr>
            <a:normAutofit/>
          </a:bodyPr>
          <a:lstStyle/>
          <a:p>
            <a:r>
              <a:rPr lang="en-US" altLang="zh-TW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               </a:t>
            </a:r>
            <a:r>
              <a:rPr lang="zh-TW" altLang="zh-TW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挷稗仔</a:t>
            </a:r>
            <a:r>
              <a:rPr lang="en-US" altLang="zh-TW" sz="72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</a:t>
            </a:r>
            <a:r>
              <a:rPr lang="en-US" altLang="zh-TW" sz="30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bang</a:t>
            </a:r>
            <a:r>
              <a:rPr lang="zh-TW" altLang="zh-TW" sz="3000" b="1" dirty="0">
                <a:solidFill>
                  <a:schemeClr val="tx1"/>
                </a:solidFill>
              </a:rPr>
              <a:t>ˋ</a:t>
            </a:r>
            <a:r>
              <a:rPr lang="en-US" altLang="zh-TW" sz="30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pai+  er </a:t>
            </a:r>
            <a:endParaRPr lang="zh-TW" altLang="en-US" sz="30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B201B01-BB6C-4298-AEA7-4BC93A2BEA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387" cy="7001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C863FD6-C86C-4E0A-83DF-A3567849A159}"/>
              </a:ext>
            </a:extLst>
          </p:cNvPr>
          <p:cNvSpPr txBox="1"/>
          <p:nvPr/>
        </p:nvSpPr>
        <p:spPr>
          <a:xfrm>
            <a:off x="6093204" y="2810807"/>
            <a:ext cx="60987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&lt;</a:t>
            </a:r>
            <a:r>
              <a:rPr lang="zh-TW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挷稗仔</a:t>
            </a:r>
            <a:r>
              <a:rPr lang="en-US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&gt;/</a:t>
            </a:r>
            <a:r>
              <a:rPr lang="zh-TW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(</a:t>
            </a:r>
            <a:r>
              <a:rPr lang="zh-TW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)</a:t>
            </a:r>
            <a:endParaRPr lang="zh-TW" altLang="zh-TW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</a:t>
            </a:r>
          </a:p>
          <a:p>
            <a:r>
              <a:rPr lang="en-US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zh-TW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雜草共下耕</a:t>
            </a:r>
            <a:endParaRPr lang="en-US" altLang="zh-TW" sz="2400" kern="0" dirty="0">
              <a:solidFill>
                <a:srgbClr val="050505"/>
              </a:solidFill>
              <a:effectLst/>
              <a:latin typeface="inherit"/>
              <a:ea typeface="新細明體" panose="02020500000000000000" pitchFamily="18" charset="-120"/>
              <a:cs typeface="Segoe UI Historic" panose="020B0502040204020203" pitchFamily="34" charset="0"/>
            </a:endParaRPr>
          </a:p>
          <a:p>
            <a:endParaRPr lang="zh-TW" altLang="zh-TW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工夫阿公逐頭挷</a:t>
            </a:r>
            <a:endParaRPr lang="en-US" altLang="zh-TW" sz="2400" kern="0" dirty="0">
              <a:solidFill>
                <a:srgbClr val="050505"/>
              </a:solidFill>
              <a:effectLst/>
              <a:latin typeface="inherit"/>
              <a:ea typeface="新細明體" panose="02020500000000000000" pitchFamily="18" charset="-120"/>
              <a:cs typeface="Segoe UI Historic" panose="020B0502040204020203" pitchFamily="34" charset="0"/>
            </a:endParaRPr>
          </a:p>
          <a:p>
            <a:endParaRPr lang="zh-TW" altLang="zh-TW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 </a:t>
            </a:r>
            <a:r>
              <a:rPr lang="zh-TW" altLang="zh-TW" sz="2400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收成知有爭</a:t>
            </a:r>
            <a:endParaRPr lang="zh-TW" altLang="zh-TW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409D41-F2B6-4BD8-8592-B4D8F952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10000" dirty="0"/>
              <a:t>    禾  仔</a:t>
            </a:r>
            <a:r>
              <a:rPr lang="zh-TW" altLang="en-US" dirty="0"/>
              <a:t>         </a:t>
            </a:r>
            <a:r>
              <a:rPr lang="en-US" altLang="zh-TW" sz="5300" dirty="0"/>
              <a:t>vo  er </a:t>
            </a:r>
            <a:endParaRPr lang="zh-TW" altLang="en-US" sz="53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17F00A-7EBE-4517-B8FF-F2BB27A857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91" y="2182019"/>
            <a:ext cx="6859670" cy="43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E3716-01F3-44C9-BA32-EB2F3152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91" y="52766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sz="8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111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阿公</a:t>
            </a:r>
            <a:r>
              <a:rPr lang="en-US" altLang="zh-TW" sz="8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a+</a:t>
            </a:r>
            <a:r>
              <a:rPr lang="en-US" altLang="zh-TW" sz="5300" dirty="0">
                <a:solidFill>
                  <a:srgbClr val="FF0000"/>
                </a:solidFill>
              </a:rPr>
              <a:t>  </a:t>
            </a:r>
            <a:r>
              <a:rPr lang="en-US" altLang="zh-TW" sz="5300" dirty="0">
                <a:solidFill>
                  <a:schemeClr val="tx1"/>
                </a:solidFill>
              </a:rPr>
              <a:t>gung</a:t>
            </a:r>
            <a:r>
              <a:rPr lang="zh-TW" altLang="zh-TW" sz="53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endParaRPr lang="zh-TW" altLang="en-US" sz="53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23BD15-DF87-47C0-AF46-7E55D6B21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1188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9600" dirty="0">
                <a:solidFill>
                  <a:srgbClr val="FF0000"/>
                </a:solidFill>
              </a:rPr>
              <a:t> </a:t>
            </a:r>
          </a:p>
          <a:p>
            <a:endParaRPr lang="zh-TW" altLang="en-US" dirty="0"/>
          </a:p>
        </p:txBody>
      </p:sp>
      <p:pic>
        <p:nvPicPr>
          <p:cNvPr id="4" name="圖片 3">
            <a:hlinkClick r:id="rId2"/>
            <a:extLst>
              <a:ext uri="{FF2B5EF4-FFF2-40B4-BE49-F238E27FC236}">
                <a16:creationId xmlns:a16="http://schemas.microsoft.com/office/drawing/2014/main" id="{F48C766E-46CA-496D-821C-B63F2604FDD0}"/>
              </a:ext>
            </a:extLst>
          </p:cNvPr>
          <p:cNvPicPr/>
          <p:nvPr/>
        </p:nvPicPr>
        <p:blipFill>
          <a:blip r:embed="rId3" cstate="print"/>
          <a:srcRect l="6818" t="8452" r="6364" b="11883"/>
          <a:stretch>
            <a:fillRect/>
          </a:stretch>
        </p:blipFill>
        <p:spPr bwMode="auto">
          <a:xfrm>
            <a:off x="3288484" y="2528569"/>
            <a:ext cx="4144162" cy="347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4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6BA8B-7A74-437D-A0B1-AA698281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68" y="399876"/>
            <a:ext cx="8596668" cy="1320800"/>
          </a:xfrm>
        </p:spPr>
        <p:txBody>
          <a:bodyPr/>
          <a:lstStyle/>
          <a:p>
            <a:r>
              <a:rPr lang="zh-TW" altLang="en-US" sz="8000" dirty="0"/>
              <a:t>     割 禾</a:t>
            </a:r>
            <a:r>
              <a:rPr lang="zh-TW" altLang="en-US" dirty="0"/>
              <a:t>          </a:t>
            </a:r>
            <a:r>
              <a:rPr lang="en-US" altLang="zh-TW" sz="4800" dirty="0"/>
              <a:t>god  vo </a:t>
            </a:r>
            <a:endParaRPr lang="zh-TW" altLang="en-US" sz="4800" dirty="0"/>
          </a:p>
        </p:txBody>
      </p:sp>
      <p:pic>
        <p:nvPicPr>
          <p:cNvPr id="3074" name="Picture 2" descr="割稻曬稻不簡單(農業兒童網)">
            <a:extLst>
              <a:ext uri="{FF2B5EF4-FFF2-40B4-BE49-F238E27FC236}">
                <a16:creationId xmlns:a16="http://schemas.microsoft.com/office/drawing/2014/main" id="{AC9ACDEF-B405-4D5D-AEA8-B8DDFEBA68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7" y="1843657"/>
            <a:ext cx="7097086" cy="53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7405D-70F9-4BEE-BE5D-9A09B668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78" y="259558"/>
            <a:ext cx="8596668" cy="1320800"/>
          </a:xfrm>
        </p:spPr>
        <p:txBody>
          <a:bodyPr/>
          <a:lstStyle/>
          <a:p>
            <a:r>
              <a:rPr lang="en-US" altLang="zh-TW" sz="36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</a:t>
            </a:r>
            <a:r>
              <a:rPr lang="zh-TW" altLang="zh-TW" sz="72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割</a:t>
            </a:r>
            <a:r>
              <a:rPr lang="en-US" altLang="zh-TW" sz="72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</a:t>
            </a:r>
            <a:r>
              <a:rPr lang="zh-TW" altLang="zh-TW" sz="72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禾</a:t>
            </a:r>
            <a:r>
              <a:rPr lang="en-US" altLang="zh-TW" sz="36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god vo </a:t>
            </a:r>
            <a:endParaRPr lang="zh-TW" altLang="en-US" dirty="0"/>
          </a:p>
        </p:txBody>
      </p:sp>
      <p:pic>
        <p:nvPicPr>
          <p:cNvPr id="4" name="內容版面配置區 3" descr="未提供相片說明。">
            <a:extLst>
              <a:ext uri="{FF2B5EF4-FFF2-40B4-BE49-F238E27FC236}">
                <a16:creationId xmlns:a16="http://schemas.microsoft.com/office/drawing/2014/main" id="{6ACE3A89-1328-4DC4-869B-F6A517CD89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2" y="127022"/>
            <a:ext cx="3926048" cy="691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F838A8E-D276-4CB9-B3F9-34E35B929F1A}"/>
              </a:ext>
            </a:extLst>
          </p:cNvPr>
          <p:cNvSpPr txBox="1"/>
          <p:nvPr/>
        </p:nvSpPr>
        <p:spPr>
          <a:xfrm>
            <a:off x="5584976" y="2411373"/>
            <a:ext cx="609879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&lt;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割禾</a:t>
            </a:r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&gt;/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羅碧珠</a:t>
            </a:r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(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海陸腔</a:t>
            </a:r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)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</a:t>
            </a:r>
          </a:p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機器一下出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</a:t>
            </a:r>
          </a:p>
          <a:p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滿田都係黃金穀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</a:t>
            </a:r>
          </a:p>
          <a:p>
            <a:r>
              <a:rPr lang="en-US" altLang="zh-TW" sz="3000" b="1" kern="0" dirty="0">
                <a:solidFill>
                  <a:srgbClr val="050505"/>
                </a:solidFill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     </a:t>
            </a:r>
            <a:r>
              <a:rPr lang="zh-TW" altLang="zh-TW" sz="3000" b="1" kern="0" dirty="0">
                <a:solidFill>
                  <a:srgbClr val="050505"/>
                </a:solidFill>
                <a:effectLst/>
                <a:latin typeface="inherit"/>
                <a:ea typeface="新細明體" panose="02020500000000000000" pitchFamily="18" charset="-120"/>
                <a:cs typeface="Segoe UI Historic" panose="020B0502040204020203" pitchFamily="34" charset="0"/>
              </a:rPr>
              <a:t>白鶴真幸福</a:t>
            </a:r>
            <a:endParaRPr lang="zh-TW" altLang="zh-TW" sz="30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22A52D-DC3C-4CC3-BF17-73C2124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58" y="5005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sz="10000" dirty="0"/>
              <a:t>  </a:t>
            </a:r>
            <a:r>
              <a:rPr lang="zh-TW" altLang="en-US" sz="10000" dirty="0">
                <a:solidFill>
                  <a:schemeClr val="tx1"/>
                </a:solidFill>
              </a:rPr>
              <a:t>禾串仔</a:t>
            </a:r>
            <a:r>
              <a:rPr lang="zh-TW" altLang="en-US" dirty="0"/>
              <a:t>   </a:t>
            </a:r>
            <a:r>
              <a:rPr lang="en-US" altLang="zh-TW" sz="5300" dirty="0">
                <a:solidFill>
                  <a:schemeClr val="tx1"/>
                </a:solidFill>
              </a:rPr>
              <a:t>vo chon</a:t>
            </a:r>
            <a:r>
              <a:rPr lang="zh-TW" altLang="zh-TW" sz="5300" dirty="0">
                <a:solidFill>
                  <a:schemeClr val="tx1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ˇ</a:t>
            </a:r>
            <a:r>
              <a:rPr lang="zh-TW" altLang="zh-TW" sz="5300" b="1" dirty="0">
                <a:solidFill>
                  <a:schemeClr val="tx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5300" dirty="0">
                <a:solidFill>
                  <a:schemeClr val="tx1"/>
                </a:solidFill>
              </a:rPr>
              <a:t>er </a:t>
            </a:r>
            <a:endParaRPr lang="zh-TW" altLang="en-US" sz="53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 descr="水稻,稻子,米稻,稻穗,水稻素材,一串水稻,设计">
            <a:extLst>
              <a:ext uri="{FF2B5EF4-FFF2-40B4-BE49-F238E27FC236}">
                <a16:creationId xmlns:a16="http://schemas.microsoft.com/office/drawing/2014/main" id="{7171B463-D133-4E21-8A4F-2FA63295C0F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 b="35035"/>
          <a:stretch/>
        </p:blipFill>
        <p:spPr bwMode="auto">
          <a:xfrm>
            <a:off x="3397542" y="2186263"/>
            <a:ext cx="3875714" cy="4814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內容版面配置區 3" descr="水稻,稻子,米稻,稻穗,水稻素材,一串水稻,设计">
            <a:extLst>
              <a:ext uri="{FF2B5EF4-FFF2-40B4-BE49-F238E27FC236}">
                <a16:creationId xmlns:a16="http://schemas.microsoft.com/office/drawing/2014/main" id="{1918AC5F-5380-4234-84EF-B6F52498EE4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 b="35035"/>
          <a:stretch/>
        </p:blipFill>
        <p:spPr bwMode="auto">
          <a:xfrm>
            <a:off x="3549942" y="2338663"/>
            <a:ext cx="3875714" cy="4814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19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C670CC-E974-4E85-8A4C-53E5EA53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46" y="23588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sz="12000" dirty="0"/>
              <a:t>     </a:t>
            </a:r>
            <a:r>
              <a:rPr lang="zh-TW" altLang="en-US" sz="12000" dirty="0">
                <a:solidFill>
                  <a:schemeClr val="tx1"/>
                </a:solidFill>
              </a:rPr>
              <a:t>穀  </a:t>
            </a:r>
            <a:r>
              <a:rPr lang="en-US" altLang="zh-TW" sz="5300" dirty="0" err="1">
                <a:solidFill>
                  <a:schemeClr val="tx1"/>
                </a:solidFill>
              </a:rPr>
              <a:t>gug</a:t>
            </a:r>
            <a:endParaRPr lang="zh-TW" altLang="en-US" sz="5300" dirty="0">
              <a:solidFill>
                <a:schemeClr val="tx1"/>
              </a:solidFill>
            </a:endParaRPr>
          </a:p>
        </p:txBody>
      </p:sp>
      <p:pic>
        <p:nvPicPr>
          <p:cNvPr id="1028" name="Picture 4" descr="稻穀圖片素材-JPG圖片尺寸6720 × 4480px-高清圖片501604185-zh.lovepik.com">
            <a:extLst>
              <a:ext uri="{FF2B5EF4-FFF2-40B4-BE49-F238E27FC236}">
                <a16:creationId xmlns:a16="http://schemas.microsoft.com/office/drawing/2014/main" id="{0133A940-2743-4DEE-80D8-58CAC57359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40" y="2125961"/>
            <a:ext cx="7306468" cy="48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905198-813B-452E-9E7A-A2FA6289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/>
              <a:t>    </a:t>
            </a:r>
            <a:r>
              <a:rPr lang="zh-TW" altLang="en-US" sz="8000" dirty="0">
                <a:solidFill>
                  <a:schemeClr val="tx1"/>
                </a:solidFill>
              </a:rPr>
              <a:t>曬 穀  </a:t>
            </a:r>
            <a:r>
              <a:rPr lang="en-US" altLang="zh-TW" sz="4800" dirty="0">
                <a:solidFill>
                  <a:schemeClr val="tx1"/>
                </a:solidFill>
              </a:rPr>
              <a:t>sai </a:t>
            </a:r>
            <a:r>
              <a:rPr lang="zh-TW" altLang="zh-TW" sz="4800" dirty="0">
                <a:solidFill>
                  <a:schemeClr val="tx1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ˇ</a:t>
            </a:r>
            <a:r>
              <a:rPr lang="en-US" altLang="zh-TW" sz="4800" dirty="0">
                <a:solidFill>
                  <a:schemeClr val="tx1"/>
                </a:solidFill>
              </a:rPr>
              <a:t>  </a:t>
            </a:r>
            <a:r>
              <a:rPr lang="en-US" altLang="zh-TW" sz="4800" dirty="0" err="1">
                <a:solidFill>
                  <a:schemeClr val="tx1"/>
                </a:solidFill>
              </a:rPr>
              <a:t>gug</a:t>
            </a:r>
            <a:r>
              <a:rPr lang="en-US" altLang="zh-TW" sz="4800" dirty="0">
                <a:solidFill>
                  <a:schemeClr val="tx1"/>
                </a:solidFill>
              </a:rPr>
              <a:t> 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收割前夕的巡田« 248農學市集">
            <a:extLst>
              <a:ext uri="{FF2B5EF4-FFF2-40B4-BE49-F238E27FC236}">
                <a16:creationId xmlns:a16="http://schemas.microsoft.com/office/drawing/2014/main" id="{3BA65400-7FCC-4D58-B9E0-C0DC9CDEAE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65" y="1930400"/>
            <a:ext cx="6979405" cy="52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3D8692-66CC-4772-A083-75468ED5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89AE8D-7EC1-4DF3-9EEF-BE7F9E07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9646"/>
            <a:ext cx="10656193" cy="3880773"/>
          </a:xfrm>
        </p:spPr>
        <p:txBody>
          <a:bodyPr/>
          <a:lstStyle/>
          <a:p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、清明前，好蒔田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zh-TW" sz="7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55289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55C76-77F6-43A7-92EA-85D760BB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客家諺語</a:t>
            </a:r>
            <a:r>
              <a:rPr lang="en-US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: </a:t>
            </a: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FC34F6-D8F5-4A31-9308-3D0BAFD59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3600"/>
              </a:spcAft>
              <a:buNone/>
            </a:pPr>
            <a:r>
              <a:rPr lang="en-US" altLang="zh-TW" sz="72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72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清明前，好蒔田；</a:t>
            </a:r>
            <a:endParaRPr lang="en-US" altLang="zh-TW" sz="7200" kern="0" dirty="0">
              <a:solidFill>
                <a:srgbClr val="FF0000"/>
              </a:solidFill>
              <a:effectLst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spcBef>
                <a:spcPts val="600"/>
              </a:spcBef>
              <a:spcAft>
                <a:spcPts val="3600"/>
              </a:spcAft>
              <a:buNone/>
            </a:pPr>
            <a:r>
              <a:rPr lang="en-US" altLang="zh-TW" sz="72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72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清明後，好種豆。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AD36BD-42EE-4A58-B773-1D50877C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95" y="114631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下學期主題</a:t>
            </a:r>
            <a:r>
              <a:rPr lang="en-US" altLang="zh-TW" sz="72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FC5FE4-43F7-4198-9CD4-B967016EA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7200" kern="0" dirty="0">
              <a:solidFill>
                <a:srgbClr val="000000"/>
              </a:solidFill>
              <a:effectLst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72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         </a:t>
            </a:r>
            <a:r>
              <a:rPr lang="zh-TW" altLang="zh-TW" sz="90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有米真好</a:t>
            </a:r>
            <a:endParaRPr lang="zh-TW" altLang="en-US" sz="9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77EDCE-A80A-4A6E-8B31-9C65C29E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80465"/>
            <a:ext cx="8596668" cy="1320800"/>
          </a:xfrm>
        </p:spPr>
        <p:txBody>
          <a:bodyPr/>
          <a:lstStyle/>
          <a:p>
            <a:br>
              <a:rPr lang="zh-TW" altLang="zh-TW" sz="1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ACB565-F438-493C-A399-6A9EC58C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42" y="3248413"/>
            <a:ext cx="9949863" cy="496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7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7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一</a:t>
            </a:r>
            <a:r>
              <a:rPr lang="en-US" altLang="zh-TW" sz="7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7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、米是怎麼來的</a:t>
            </a:r>
            <a:r>
              <a:rPr lang="en-US" altLang="zh-TW" sz="7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?</a:t>
            </a:r>
            <a:r>
              <a:rPr lang="en-US" altLang="zh-TW" sz="7200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022622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9DEFD-D5ED-4E69-B4BB-2666BB21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61" y="19836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sz="6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zh-TW" sz="6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米的名字</a:t>
            </a:r>
            <a:r>
              <a:rPr lang="en-US" altLang="zh-TW" sz="6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:</a:t>
            </a:r>
            <a:br>
              <a:rPr lang="en-US" altLang="zh-TW" sz="6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</a:br>
            <a:br>
              <a:rPr lang="en-US" altLang="zh-TW" sz="6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en-US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    </a:t>
            </a:r>
            <a:r>
              <a:rPr lang="zh-TW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糙米</a:t>
            </a:r>
            <a:r>
              <a:rPr lang="en-US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zh-TW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白米</a:t>
            </a:r>
            <a:br>
              <a:rPr lang="en-US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糯米</a:t>
            </a:r>
            <a:r>
              <a:rPr lang="en-US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zh-TW" altLang="zh-TW" sz="8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秥米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2216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F22BB-5324-44A8-B0B3-B6436F01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阿婆</a:t>
            </a:r>
            <a:r>
              <a:rPr lang="en-US" altLang="zh-TW" sz="10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48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a+ po  </a:t>
            </a:r>
            <a:endParaRPr lang="zh-TW" altLang="en-US" sz="4800" dirty="0"/>
          </a:p>
        </p:txBody>
      </p:sp>
      <p:pic>
        <p:nvPicPr>
          <p:cNvPr id="4" name="il_fi">
            <a:extLst>
              <a:ext uri="{FF2B5EF4-FFF2-40B4-BE49-F238E27FC236}">
                <a16:creationId xmlns:a16="http://schemas.microsoft.com/office/drawing/2014/main" id="{B0DA27FB-0259-4BAE-8C21-049DAF6BC2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7516" t="9143" r="6681" b="19943"/>
          <a:stretch>
            <a:fillRect/>
          </a:stretch>
        </p:blipFill>
        <p:spPr bwMode="auto">
          <a:xfrm>
            <a:off x="3569972" y="2600588"/>
            <a:ext cx="3221373" cy="32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6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553653-9024-409A-A238-CFD1D75C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79" y="18221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sz="8900" dirty="0"/>
              <a:t>    </a:t>
            </a:r>
            <a:r>
              <a:rPr lang="zh-TW" altLang="en-US" sz="8900" b="1" dirty="0">
                <a:solidFill>
                  <a:schemeClr val="tx1"/>
                </a:solidFill>
              </a:rPr>
              <a:t>糙 米</a:t>
            </a:r>
            <a:r>
              <a:rPr lang="zh-TW" altLang="en-US" sz="8900" dirty="0">
                <a:solidFill>
                  <a:schemeClr val="tx1"/>
                </a:solidFill>
              </a:rPr>
              <a:t> </a:t>
            </a:r>
            <a:r>
              <a:rPr lang="en-US" altLang="zh-TW" sz="6700" dirty="0">
                <a:solidFill>
                  <a:schemeClr val="tx1"/>
                </a:solidFill>
              </a:rPr>
              <a:t>co</a:t>
            </a:r>
            <a:r>
              <a:rPr lang="zh-TW" altLang="zh-TW" sz="67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ˇ</a:t>
            </a:r>
            <a:r>
              <a:rPr lang="en-US" altLang="zh-TW" sz="6700" dirty="0">
                <a:solidFill>
                  <a:schemeClr val="tx1"/>
                </a:solidFill>
              </a:rPr>
              <a:t> mi</a:t>
            </a:r>
            <a:r>
              <a:rPr lang="zh-TW" altLang="zh-TW" sz="6700" dirty="0">
                <a:solidFill>
                  <a:srgbClr val="141823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r>
              <a:rPr lang="en-US" altLang="zh-TW" sz="6700" dirty="0">
                <a:solidFill>
                  <a:schemeClr val="tx1"/>
                </a:solidFill>
              </a:rPr>
              <a:t> </a:t>
            </a:r>
            <a:br>
              <a:rPr lang="zh-TW" altLang="en-US" sz="3600" dirty="0"/>
            </a:br>
            <a:endParaRPr lang="zh-TW" altLang="en-US" dirty="0"/>
          </a:p>
        </p:txBody>
      </p:sp>
      <p:pic>
        <p:nvPicPr>
          <p:cNvPr id="4" name="Picture 2" descr="糙米- 维基百科，自由的百科全书">
            <a:extLst>
              <a:ext uri="{FF2B5EF4-FFF2-40B4-BE49-F238E27FC236}">
                <a16:creationId xmlns:a16="http://schemas.microsoft.com/office/drawing/2014/main" id="{069AA85C-CAAF-4DF7-8C68-9A2F056F97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43" y="1690527"/>
            <a:ext cx="7782339" cy="516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8DAEE0-03FC-48DE-B6EF-8366A521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19476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zh-TW" altLang="en-US" sz="8000" b="1" dirty="0">
                <a:solidFill>
                  <a:schemeClr val="tx1"/>
                </a:solidFill>
              </a:rPr>
              <a:t>      白 米   </a:t>
            </a:r>
            <a:r>
              <a:rPr lang="en-US" altLang="zh-TW" sz="6000" dirty="0">
                <a:solidFill>
                  <a:schemeClr val="tx1"/>
                </a:solidFill>
              </a:rPr>
              <a:t>pag</a:t>
            </a:r>
            <a:r>
              <a:rPr lang="zh-TW" altLang="zh-TW" sz="6000" b="1" dirty="0">
                <a:solidFill>
                  <a:srgbClr val="4F4F4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6000" dirty="0">
                <a:solidFill>
                  <a:schemeClr val="tx1"/>
                </a:solidFill>
              </a:rPr>
              <a:t>mi</a:t>
            </a:r>
            <a:r>
              <a:rPr lang="zh-TW" altLang="zh-TW" sz="6000" dirty="0">
                <a:solidFill>
                  <a:srgbClr val="141823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sz="6000" dirty="0"/>
          </a:p>
        </p:txBody>
      </p:sp>
      <p:pic>
        <p:nvPicPr>
          <p:cNvPr id="2058" name="Picture 10" descr="有機】有機台灣白米| 彰農米糧">
            <a:extLst>
              <a:ext uri="{FF2B5EF4-FFF2-40B4-BE49-F238E27FC236}">
                <a16:creationId xmlns:a16="http://schemas.microsoft.com/office/drawing/2014/main" id="{7B368008-CD1F-4F60-978A-5D19EACB3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92" y="1515565"/>
            <a:ext cx="5506279" cy="49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F38ECF-0FE1-4DB6-8CA6-625CDCF4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64" y="0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TW" sz="9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zh-TW" sz="9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糯米</a:t>
            </a:r>
            <a:r>
              <a:rPr lang="en-US" altLang="zh-TW" sz="9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6000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no+ </a:t>
            </a:r>
            <a:r>
              <a:rPr lang="en-US" altLang="zh-TW" sz="6000" dirty="0">
                <a:solidFill>
                  <a:schemeClr val="tx1"/>
                </a:solidFill>
              </a:rPr>
              <a:t>mi</a:t>
            </a:r>
            <a:r>
              <a:rPr lang="zh-TW" altLang="zh-TW" sz="6000" dirty="0">
                <a:solidFill>
                  <a:srgbClr val="141823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sz="6000" dirty="0"/>
          </a:p>
        </p:txBody>
      </p:sp>
      <p:pic>
        <p:nvPicPr>
          <p:cNvPr id="4098" name="Picture 2" descr="糯米,糯米的功效與作用_中藥糯米_糯米是什麼_糯米的用法用量_A+醫學百科">
            <a:extLst>
              <a:ext uri="{FF2B5EF4-FFF2-40B4-BE49-F238E27FC236}">
                <a16:creationId xmlns:a16="http://schemas.microsoft.com/office/drawing/2014/main" id="{3EE9940D-F2A1-4110-9353-F20797243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1602409"/>
            <a:ext cx="6272247" cy="51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51679-836D-40E2-97C9-D6CEB491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6" y="699538"/>
            <a:ext cx="8596668" cy="1387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9000" kern="0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zh-TW" sz="9000" kern="0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秥米</a:t>
            </a:r>
            <a:r>
              <a:rPr lang="en-US" altLang="zh-TW" sz="9000" kern="0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4000" kern="0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zham</a:t>
            </a:r>
            <a:r>
              <a:rPr lang="zh-TW" altLang="zh-TW" sz="4000" b="1" dirty="0">
                <a:solidFill>
                  <a:srgbClr val="4F4F4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ˋ</a:t>
            </a:r>
            <a:r>
              <a:rPr lang="en-US" altLang="zh-TW" sz="4000" kern="0" dirty="0">
                <a:solidFill>
                  <a:srgbClr val="202124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chemeClr val="tx1"/>
                </a:solidFill>
              </a:rPr>
              <a:t>mi</a:t>
            </a:r>
            <a:r>
              <a:rPr lang="zh-TW" altLang="zh-TW" sz="4000" dirty="0">
                <a:solidFill>
                  <a:srgbClr val="141823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sz="4000" dirty="0"/>
          </a:p>
        </p:txBody>
      </p:sp>
      <p:pic>
        <p:nvPicPr>
          <p:cNvPr id="5124" name="Picture 4" descr="米烹煮後發生了什麼變化- 人人焦點">
            <a:extLst>
              <a:ext uri="{FF2B5EF4-FFF2-40B4-BE49-F238E27FC236}">
                <a16:creationId xmlns:a16="http://schemas.microsoft.com/office/drawing/2014/main" id="{851F94EA-DC84-48D7-B602-62553DF2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59" y="2087218"/>
            <a:ext cx="7792278" cy="46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AFA7A9-775C-406F-AF09-B0BED9E6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9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</a:t>
            </a:r>
            <a:r>
              <a:rPr lang="en-US" altLang="zh-TW" sz="9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.</a:t>
            </a:r>
            <a:r>
              <a:rPr lang="zh-TW" altLang="zh-TW" sz="9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米的一生</a:t>
            </a:r>
            <a:endParaRPr lang="zh-TW" altLang="en-US" sz="9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BE2E3B-CB4D-4C44-90C1-6162B84C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66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6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 </a:t>
            </a:r>
            <a:r>
              <a:rPr lang="en-US" altLang="zh-TW" sz="66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66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欣賞影片</a:t>
            </a:r>
            <a:r>
              <a:rPr lang="en-US" altLang="zh-TW" sz="66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endParaRPr lang="zh-TW" altLang="zh-TW" sz="66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599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4A29F-26DB-4BF2-AFA5-62BA48C5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EB3852E-F3A3-431B-A268-43A3C303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6000" kern="0" dirty="0">
                <a:solidFill>
                  <a:srgbClr val="000000"/>
                </a:solidFill>
                <a:latin typeface="標楷體" panose="03000509000000000000" pitchFamily="65" charset="-120"/>
                <a:cs typeface="新細明體" panose="02020500000000000000" pitchFamily="18" charset="-120"/>
              </a:rPr>
              <a:t>3.</a:t>
            </a:r>
            <a:r>
              <a:rPr lang="zh-TW" altLang="zh-TW" sz="60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認識說出各種米的顏色</a:t>
            </a:r>
            <a:endParaRPr lang="zh-TW" altLang="en-US" sz="6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67496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D9E2EC-B2B0-420E-92A2-6F8A9E26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35" y="427382"/>
            <a:ext cx="4892069" cy="13208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</a:rPr>
              <a:t>白 米</a:t>
            </a:r>
            <a:r>
              <a:rPr lang="zh-TW" altLang="en-US" sz="4000" dirty="0">
                <a:solidFill>
                  <a:schemeClr val="tx1"/>
                </a:solidFill>
              </a:rPr>
              <a:t>  </a:t>
            </a:r>
            <a:r>
              <a:rPr lang="en-US" altLang="zh-TW" sz="4000" dirty="0">
                <a:solidFill>
                  <a:schemeClr val="tx1"/>
                </a:solidFill>
              </a:rPr>
              <a:t>pag</a:t>
            </a:r>
            <a:r>
              <a:rPr lang="zh-TW" altLang="zh-TW" sz="4000" b="1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4000" kern="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chemeClr val="tx1"/>
                </a:solidFill>
              </a:rPr>
              <a:t>mi</a:t>
            </a:r>
            <a:r>
              <a:rPr lang="zh-TW" altLang="zh-TW" sz="4000" dirty="0">
                <a:solidFill>
                  <a:schemeClr val="tx1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sz="4000" dirty="0"/>
          </a:p>
        </p:txBody>
      </p:sp>
      <p:pic>
        <p:nvPicPr>
          <p:cNvPr id="2050" name="Picture 2" descr="怎樣選擇大米- 每日頭條">
            <a:extLst>
              <a:ext uri="{FF2B5EF4-FFF2-40B4-BE49-F238E27FC236}">
                <a16:creationId xmlns:a16="http://schemas.microsoft.com/office/drawing/2014/main" id="{26B21730-D211-4FC8-9CA7-A6E26925D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0" y="2067337"/>
            <a:ext cx="7092899" cy="47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879E5C5-372C-445C-AC16-2153D7EE8E8F}"/>
              </a:ext>
            </a:extLst>
          </p:cNvPr>
          <p:cNvSpPr txBox="1"/>
          <p:nvPr/>
        </p:nvSpPr>
        <p:spPr>
          <a:xfrm>
            <a:off x="6003234" y="427382"/>
            <a:ext cx="4273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白色</a:t>
            </a:r>
            <a:r>
              <a:rPr lang="zh-TW" altLang="en-US" sz="6000" dirty="0"/>
              <a:t> </a:t>
            </a:r>
            <a:r>
              <a:rPr lang="en-US" altLang="zh-TW" sz="3600" dirty="0"/>
              <a:t>pag</a:t>
            </a:r>
            <a:r>
              <a:rPr lang="zh-TW" altLang="zh-TW" sz="3600" b="1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3600" dirty="0"/>
              <a:t>sed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076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5A4152-EE93-4B3A-9AE0-FDA46C47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749431" cy="1320800"/>
          </a:xfrm>
        </p:spPr>
        <p:txBody>
          <a:bodyPr>
            <a:normAutofit fontScale="90000"/>
          </a:bodyPr>
          <a:lstStyle/>
          <a:p>
            <a:r>
              <a:rPr lang="zh-TW" altLang="en-US" sz="10000" dirty="0"/>
              <a:t> </a:t>
            </a:r>
            <a:r>
              <a:rPr lang="zh-TW" altLang="en-US" sz="6700" dirty="0">
                <a:solidFill>
                  <a:schemeClr val="tx1"/>
                </a:solidFill>
              </a:rPr>
              <a:t>烏 米</a:t>
            </a:r>
            <a:r>
              <a:rPr lang="zh-TW" altLang="en-US" sz="4000" dirty="0">
                <a:solidFill>
                  <a:schemeClr val="tx1"/>
                </a:solidFill>
              </a:rPr>
              <a:t> </a:t>
            </a:r>
            <a:r>
              <a:rPr lang="en-US" altLang="zh-TW" sz="4000" dirty="0">
                <a:solidFill>
                  <a:schemeClr val="tx1"/>
                </a:solidFill>
              </a:rPr>
              <a:t>vu</a:t>
            </a:r>
            <a:r>
              <a:rPr lang="zh-TW" altLang="zh-TW" sz="4000" b="1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4000" dirty="0">
                <a:solidFill>
                  <a:schemeClr val="tx1"/>
                </a:solidFill>
              </a:rPr>
              <a:t>mi</a:t>
            </a:r>
            <a:r>
              <a:rPr lang="zh-TW" altLang="zh-TW" sz="4000" dirty="0">
                <a:solidFill>
                  <a:schemeClr val="tx1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 descr="黑米是紫米嗎？「米中藥王」花青素比櫻桃更高 補腎、明目又活血">
            <a:extLst>
              <a:ext uri="{FF2B5EF4-FFF2-40B4-BE49-F238E27FC236}">
                <a16:creationId xmlns:a16="http://schemas.microsoft.com/office/drawing/2014/main" id="{BB146769-7D1A-4C15-BF0D-354D33280B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1581" r="14272" b="29016"/>
          <a:stretch/>
        </p:blipFill>
        <p:spPr bwMode="auto">
          <a:xfrm>
            <a:off x="866972" y="2550823"/>
            <a:ext cx="8407030" cy="3697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1145686-034A-4CC4-9948-114ECC7FF640}"/>
              </a:ext>
            </a:extLst>
          </p:cNvPr>
          <p:cNvSpPr txBox="1"/>
          <p:nvPr/>
        </p:nvSpPr>
        <p:spPr>
          <a:xfrm>
            <a:off x="5565914" y="946834"/>
            <a:ext cx="39060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烏</a:t>
            </a:r>
            <a:r>
              <a:rPr lang="zh-TW" altLang="en-US" sz="6000" dirty="0"/>
              <a:t>色</a:t>
            </a:r>
            <a:r>
              <a:rPr lang="zh-TW" altLang="en-US" dirty="0"/>
              <a:t>  </a:t>
            </a:r>
            <a:r>
              <a:rPr lang="en-US" altLang="zh-TW" sz="3600" dirty="0"/>
              <a:t>vu</a:t>
            </a:r>
            <a:r>
              <a:rPr lang="zh-TW" altLang="zh-TW" sz="36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3600" dirty="0"/>
              <a:t> sed </a:t>
            </a:r>
          </a:p>
          <a:p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2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F7B08-670E-49D5-A5B7-CACCF3D4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67" y="82826"/>
            <a:ext cx="8596668" cy="1320800"/>
          </a:xfrm>
        </p:spPr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</a:rPr>
              <a:t>紅米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fung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sz="3600" dirty="0">
                <a:solidFill>
                  <a:schemeClr val="tx1"/>
                </a:solidFill>
              </a:rPr>
              <a:t>mi</a:t>
            </a:r>
            <a:r>
              <a:rPr lang="zh-TW" altLang="zh-TW" sz="3600" dirty="0">
                <a:solidFill>
                  <a:schemeClr val="tx1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dirty="0"/>
          </a:p>
        </p:txBody>
      </p:sp>
      <p:pic>
        <p:nvPicPr>
          <p:cNvPr id="3074" name="Picture 2" descr="小校報- 米飯為何有不同顏色？">
            <a:extLst>
              <a:ext uri="{FF2B5EF4-FFF2-40B4-BE49-F238E27FC236}">
                <a16:creationId xmlns:a16="http://schemas.microsoft.com/office/drawing/2014/main" id="{B7843D10-75D1-401B-8091-29AB302EC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8" y="1179241"/>
            <a:ext cx="6410739" cy="56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60CDA2E-E279-410F-BBC7-D8E13FBA2527}"/>
              </a:ext>
            </a:extLst>
          </p:cNvPr>
          <p:cNvSpPr txBox="1"/>
          <p:nvPr/>
        </p:nvSpPr>
        <p:spPr>
          <a:xfrm>
            <a:off x="5874819" y="100119"/>
            <a:ext cx="38555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300" dirty="0"/>
              <a:t>赤色 </a:t>
            </a:r>
            <a:r>
              <a:rPr lang="en-US" altLang="zh-TW" sz="3000" dirty="0" err="1"/>
              <a:t>chag</a:t>
            </a:r>
            <a:r>
              <a:rPr lang="en-US" altLang="zh-TW" sz="3000" dirty="0"/>
              <a:t> sed 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069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A4C6C-5610-4F7E-BC33-8115DE76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560588" cy="1320800"/>
          </a:xfrm>
        </p:spPr>
        <p:txBody>
          <a:bodyPr>
            <a:normAutofit fontScale="90000"/>
          </a:bodyPr>
          <a:lstStyle/>
          <a:p>
            <a:r>
              <a:rPr lang="zh-TW" altLang="en-US" sz="6700" b="1" dirty="0">
                <a:solidFill>
                  <a:schemeClr val="tx1"/>
                </a:solidFill>
              </a:rPr>
              <a:t> 糙 米</a:t>
            </a:r>
            <a:r>
              <a:rPr lang="zh-TW" altLang="en-US" sz="4800" dirty="0">
                <a:solidFill>
                  <a:schemeClr val="tx1"/>
                </a:solidFill>
              </a:rPr>
              <a:t> </a:t>
            </a:r>
            <a:r>
              <a:rPr lang="en-US" altLang="zh-TW" sz="4000" dirty="0">
                <a:solidFill>
                  <a:schemeClr val="tx1"/>
                </a:solidFill>
              </a:rPr>
              <a:t>co</a:t>
            </a:r>
            <a:r>
              <a:rPr lang="zh-TW" altLang="zh-TW" sz="4000" dirty="0">
                <a:solidFill>
                  <a:srgbClr val="141823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ˇ</a:t>
            </a:r>
            <a:r>
              <a:rPr lang="en-US" altLang="zh-TW" sz="4000" dirty="0">
                <a:solidFill>
                  <a:schemeClr val="tx1"/>
                </a:solidFill>
              </a:rPr>
              <a:t> mi</a:t>
            </a:r>
            <a:r>
              <a:rPr lang="zh-TW" altLang="zh-TW" sz="4000" dirty="0">
                <a:solidFill>
                  <a:srgbClr val="141823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endParaRPr lang="zh-TW" altLang="en-US" sz="4000" dirty="0"/>
          </a:p>
        </p:txBody>
      </p:sp>
      <p:pic>
        <p:nvPicPr>
          <p:cNvPr id="4098" name="Picture 2" descr="鄉城米舖- 糙米：性質平和糙米種類：梗糙米、仙糙米。 糙米顏色：褐色。 糙米口感：圓糙米軟Q，長糙米硬Q。... | Facebook">
            <a:extLst>
              <a:ext uri="{FF2B5EF4-FFF2-40B4-BE49-F238E27FC236}">
                <a16:creationId xmlns:a16="http://schemas.microsoft.com/office/drawing/2014/main" id="{F56F2DBF-80E5-4946-9065-6A7AB07834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" y="2075221"/>
            <a:ext cx="5784573" cy="43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8C659BF-086D-4C74-89AE-A10154B99F52}"/>
              </a:ext>
            </a:extLst>
          </p:cNvPr>
          <p:cNvSpPr txBox="1"/>
          <p:nvPr/>
        </p:nvSpPr>
        <p:spPr>
          <a:xfrm>
            <a:off x="6569764" y="2217434"/>
            <a:ext cx="420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咖啡色</a:t>
            </a:r>
            <a:r>
              <a:rPr lang="zh-TW" altLang="en-US" dirty="0"/>
              <a:t>  </a:t>
            </a:r>
            <a:r>
              <a:rPr lang="en-US" altLang="zh-TW" sz="2500" dirty="0"/>
              <a:t>ga</a:t>
            </a:r>
            <a:r>
              <a:rPr lang="zh-TW" altLang="zh-TW" sz="25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2500" dirty="0"/>
              <a:t>bi</a:t>
            </a:r>
            <a:r>
              <a:rPr lang="zh-TW" altLang="zh-TW" sz="25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r>
              <a:rPr lang="en-US" altLang="zh-TW" sz="2500" dirty="0"/>
              <a:t>sed</a:t>
            </a:r>
            <a:endParaRPr lang="zh-TW" altLang="en-US" sz="25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A9EB904-8B95-4319-ADB6-70C6A46113EA}"/>
              </a:ext>
            </a:extLst>
          </p:cNvPr>
          <p:cNvSpPr txBox="1"/>
          <p:nvPr/>
        </p:nvSpPr>
        <p:spPr>
          <a:xfrm>
            <a:off x="6748669" y="3741938"/>
            <a:ext cx="28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茶 色  </a:t>
            </a:r>
            <a:r>
              <a:rPr lang="en-US" altLang="zh-TW" sz="2500" dirty="0"/>
              <a:t>ca sed </a:t>
            </a:r>
            <a:endParaRPr lang="zh-TW" altLang="en-US" sz="25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78B0352-4CE2-42CB-B4D3-E22BAD4D1652}"/>
              </a:ext>
            </a:extLst>
          </p:cNvPr>
          <p:cNvSpPr txBox="1"/>
          <p:nvPr/>
        </p:nvSpPr>
        <p:spPr>
          <a:xfrm>
            <a:off x="6559825" y="4943276"/>
            <a:ext cx="390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豬肝色</a:t>
            </a:r>
            <a:r>
              <a:rPr lang="zh-TW" altLang="en-US" dirty="0"/>
              <a:t> </a:t>
            </a:r>
            <a:r>
              <a:rPr lang="en-US" altLang="zh-TW" dirty="0"/>
              <a:t>zhu</a:t>
            </a:r>
            <a:r>
              <a:rPr lang="zh-TW" altLang="zh-TW" sz="1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 ˋ</a:t>
            </a:r>
            <a:r>
              <a:rPr lang="en-US" altLang="zh-TW" dirty="0"/>
              <a:t> gon</a:t>
            </a:r>
            <a:r>
              <a:rPr lang="zh-TW" altLang="zh-TW" sz="18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 ˋ</a:t>
            </a:r>
            <a:r>
              <a:rPr lang="en-US" altLang="zh-TW" dirty="0"/>
              <a:t> sed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65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986051-827C-4222-97FA-001F0589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111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111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阿爸</a:t>
            </a:r>
            <a:r>
              <a:rPr lang="en-US" altLang="zh-TW" sz="11100" kern="0" dirty="0">
                <a:solidFill>
                  <a:srgbClr val="000000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5300" dirty="0">
                <a:solidFill>
                  <a:schemeClr val="tx1"/>
                </a:solidFill>
              </a:rPr>
              <a:t>a+ ba</a:t>
            </a:r>
            <a:r>
              <a:rPr lang="zh-TW" altLang="zh-TW" sz="5300" b="1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br>
              <a:rPr lang="zh-TW" altLang="en-US" sz="5300" dirty="0">
                <a:solidFill>
                  <a:schemeClr val="tx1"/>
                </a:solidFill>
              </a:rPr>
            </a:br>
            <a:endParaRPr lang="zh-TW" altLang="en-US" sz="5300" dirty="0">
              <a:solidFill>
                <a:schemeClr val="tx1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CC5A03B-3F0C-4DE5-9E14-C04AA43CE5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0373" t="8349" r="9129" b="22078"/>
          <a:stretch>
            <a:fillRect/>
          </a:stretch>
        </p:blipFill>
        <p:spPr bwMode="auto">
          <a:xfrm>
            <a:off x="3748113" y="2427697"/>
            <a:ext cx="3256694" cy="32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9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50C345-8046-494A-8AD8-5BAD1610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201" y="712581"/>
            <a:ext cx="7762462" cy="13208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            茄色 </a:t>
            </a:r>
            <a:r>
              <a:rPr lang="en-US" altLang="zh-TW" dirty="0" err="1">
                <a:solidFill>
                  <a:schemeClr val="tx1"/>
                </a:solidFill>
              </a:rPr>
              <a:t>kio</a:t>
            </a:r>
            <a:r>
              <a:rPr lang="en-US" altLang="zh-TW" dirty="0">
                <a:solidFill>
                  <a:schemeClr val="tx1"/>
                </a:solidFill>
              </a:rPr>
              <a:t> sed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24645A0-227D-480E-8919-DAA6489C89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15399"/>
          <a:stretch/>
        </p:blipFill>
        <p:spPr bwMode="auto">
          <a:xfrm>
            <a:off x="526774" y="2315818"/>
            <a:ext cx="8422491" cy="44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D20EEC6-F756-499A-A7E2-65D066E7A276}"/>
              </a:ext>
            </a:extLst>
          </p:cNvPr>
          <p:cNvSpPr txBox="1"/>
          <p:nvPr/>
        </p:nvSpPr>
        <p:spPr>
          <a:xfrm>
            <a:off x="9134060" y="1971266"/>
            <a:ext cx="15306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吊</a:t>
            </a:r>
            <a:endParaRPr lang="en-US" altLang="zh-TW" sz="6000" dirty="0"/>
          </a:p>
          <a:p>
            <a:r>
              <a:rPr lang="zh-TW" altLang="en-US" sz="6000" dirty="0"/>
              <a:t>菜</a:t>
            </a:r>
            <a:endParaRPr lang="en-US" altLang="zh-TW" sz="6000" dirty="0"/>
          </a:p>
          <a:p>
            <a:r>
              <a:rPr lang="zh-TW" altLang="en-US" sz="6000" dirty="0"/>
              <a:t>色</a:t>
            </a:r>
            <a:endParaRPr lang="en-US" altLang="zh-TW" sz="6000" dirty="0"/>
          </a:p>
          <a:p>
            <a:r>
              <a:rPr lang="en-US" altLang="zh-TW" sz="3000" dirty="0"/>
              <a:t>diau</a:t>
            </a:r>
            <a:r>
              <a:rPr lang="zh-TW" altLang="zh-TW" sz="3000" dirty="0">
                <a:solidFill>
                  <a:srgbClr val="141823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ˇ</a:t>
            </a:r>
            <a:endParaRPr lang="en-US" altLang="zh-TW" sz="3000" dirty="0">
              <a:solidFill>
                <a:srgbClr val="141823"/>
              </a:solidFill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r>
              <a:rPr lang="en-US" altLang="zh-TW" sz="3000" dirty="0"/>
              <a:t> co</a:t>
            </a:r>
            <a:r>
              <a:rPr lang="zh-TW" altLang="zh-TW" sz="3000" dirty="0">
                <a:solidFill>
                  <a:srgbClr val="141823"/>
                </a:solidFill>
                <a:ea typeface="標楷體" panose="03000509000000000000" pitchFamily="65" charset="-120"/>
                <a:cs typeface="新細明體" panose="02020500000000000000" pitchFamily="18" charset="-120"/>
              </a:rPr>
              <a:t> ˇ</a:t>
            </a:r>
            <a:r>
              <a:rPr lang="en-US" altLang="zh-TW" sz="3000" dirty="0"/>
              <a:t> </a:t>
            </a:r>
          </a:p>
          <a:p>
            <a:r>
              <a:rPr lang="en-US" altLang="zh-TW" sz="3000" dirty="0"/>
              <a:t>sed </a:t>
            </a:r>
            <a:endParaRPr lang="zh-TW" altLang="en-US" sz="3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D2BA9F3-403B-4BC6-8F11-E2C5C2EDF987}"/>
              </a:ext>
            </a:extLst>
          </p:cNvPr>
          <p:cNvSpPr txBox="1"/>
          <p:nvPr/>
        </p:nvSpPr>
        <p:spPr>
          <a:xfrm>
            <a:off x="632790" y="550614"/>
            <a:ext cx="236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chemeClr val="tx1"/>
                </a:solidFill>
              </a:rPr>
              <a:t>紫米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323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10772C-5AE5-489B-90B5-964917B7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4" y="3947160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   </a:t>
            </a:r>
            <a:r>
              <a:rPr lang="en-US" altLang="zh-TW" sz="5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5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動畫</a:t>
            </a:r>
            <a:r>
              <a:rPr lang="en-US" altLang="zh-TW" sz="5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r>
              <a:rPr lang="zh-TW" altLang="zh-TW" sz="5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米寶來作客</a:t>
            </a:r>
            <a:endParaRPr lang="zh-TW" altLang="en-US" sz="5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0A85E3-C3D4-45E0-8421-E65C6B107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4" y="1074739"/>
            <a:ext cx="10089726" cy="162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6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6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二</a:t>
            </a:r>
            <a:r>
              <a:rPr lang="en-US" altLang="zh-TW" sz="6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6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、</a:t>
            </a:r>
            <a:r>
              <a:rPr lang="zh-TW" altLang="zh-TW" sz="72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在地的特產米食</a:t>
            </a:r>
            <a:r>
              <a:rPr lang="en-US" altLang="zh-TW" sz="72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4531312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3E61F9-5BDF-443C-9B4C-CE03A241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9CD682-A333-441B-97CC-62684BA3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72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72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如何把米變成飯</a:t>
            </a:r>
            <a:r>
              <a:rPr lang="en-US" altLang="zh-TW" sz="72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?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2252847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1D964-7E85-463A-820C-CC3274D9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74" y="175260"/>
            <a:ext cx="8596668" cy="1320800"/>
          </a:xfrm>
        </p:spPr>
        <p:txBody>
          <a:bodyPr/>
          <a:lstStyle/>
          <a:p>
            <a:r>
              <a:rPr lang="zh-TW" altLang="en-US" sz="8000" dirty="0">
                <a:solidFill>
                  <a:schemeClr val="tx1"/>
                </a:solidFill>
              </a:rPr>
              <a:t>  洗 米   </a:t>
            </a:r>
            <a:r>
              <a:rPr lang="en-US" altLang="zh-TW" sz="6000" dirty="0">
                <a:solidFill>
                  <a:schemeClr val="tx1"/>
                </a:solidFill>
              </a:rPr>
              <a:t>se</a:t>
            </a:r>
            <a:r>
              <a:rPr lang="zh-TW" altLang="zh-TW" sz="6000" dirty="0">
                <a:solidFill>
                  <a:schemeClr val="tx1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 ˊ</a:t>
            </a:r>
            <a:r>
              <a:rPr lang="en-US" altLang="zh-TW" sz="6000" dirty="0">
                <a:solidFill>
                  <a:schemeClr val="tx1"/>
                </a:solidFill>
              </a:rPr>
              <a:t> mi</a:t>
            </a:r>
            <a:r>
              <a:rPr lang="zh-TW" altLang="zh-TW" sz="6000" dirty="0">
                <a:solidFill>
                  <a:schemeClr val="tx1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 ˊ</a:t>
            </a:r>
            <a:r>
              <a:rPr lang="en-US" altLang="zh-TW" sz="6000" dirty="0">
                <a:solidFill>
                  <a:schemeClr val="tx1"/>
                </a:solidFill>
              </a:rPr>
              <a:t> 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煮飯最好洗米3次，防止無機砷中毒- 每日頭條">
            <a:extLst>
              <a:ext uri="{FF2B5EF4-FFF2-40B4-BE49-F238E27FC236}">
                <a16:creationId xmlns:a16="http://schemas.microsoft.com/office/drawing/2014/main" id="{AB947661-5A16-4282-85B0-CEB958021A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69" y="1496060"/>
            <a:ext cx="7554405" cy="56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5D3E52-83E6-4C92-9395-17DF02C2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980"/>
            <a:ext cx="8596668" cy="1320800"/>
          </a:xfrm>
        </p:spPr>
        <p:txBody>
          <a:bodyPr/>
          <a:lstStyle/>
          <a:p>
            <a:r>
              <a:rPr lang="zh-TW" altLang="en-US" sz="8000" dirty="0"/>
              <a:t>  </a:t>
            </a:r>
            <a:r>
              <a:rPr lang="zh-TW" altLang="en-US" sz="8000" dirty="0">
                <a:solidFill>
                  <a:schemeClr val="tx1"/>
                </a:solidFill>
              </a:rPr>
              <a:t>電  鑊  </a:t>
            </a:r>
            <a:r>
              <a:rPr lang="en-US" altLang="zh-TW" sz="6000" dirty="0" err="1">
                <a:solidFill>
                  <a:schemeClr val="tx1"/>
                </a:solidFill>
              </a:rPr>
              <a:t>dien</a:t>
            </a:r>
            <a:r>
              <a:rPr lang="en-US" altLang="zh-TW" sz="6000" dirty="0">
                <a:solidFill>
                  <a:schemeClr val="tx1"/>
                </a:solidFill>
              </a:rPr>
              <a:t>+ vog</a:t>
            </a:r>
            <a:r>
              <a:rPr lang="zh-TW" altLang="zh-TW" sz="6000" b="1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10" name="Picture 10" descr="營業用多功能電鍋30人份/煮兼保溫鍋/台製煮飯電鍋/名廚牌煮飯鍋/名廚電子鍋/ | 蝦皮購物">
            <a:extLst>
              <a:ext uri="{FF2B5EF4-FFF2-40B4-BE49-F238E27FC236}">
                <a16:creationId xmlns:a16="http://schemas.microsoft.com/office/drawing/2014/main" id="{6F9365F9-14E6-4044-8752-83E635A6B7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27089" r="2601" b="5851"/>
          <a:stretch/>
        </p:blipFill>
        <p:spPr bwMode="auto">
          <a:xfrm>
            <a:off x="1411998" y="1875226"/>
            <a:ext cx="6737592" cy="4887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64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6A154-B0DF-49EE-A770-EF217902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000" dirty="0"/>
              <a:t>   </a:t>
            </a:r>
            <a:r>
              <a:rPr lang="zh-TW" altLang="en-US" sz="9000" dirty="0">
                <a:solidFill>
                  <a:schemeClr val="tx1"/>
                </a:solidFill>
              </a:rPr>
              <a:t>煮 飯</a:t>
            </a:r>
            <a:r>
              <a:rPr lang="zh-TW" altLang="en-US" dirty="0">
                <a:solidFill>
                  <a:schemeClr val="tx1"/>
                </a:solidFill>
              </a:rPr>
              <a:t>    </a:t>
            </a:r>
            <a:r>
              <a:rPr lang="en-US" altLang="zh-TW" sz="6000" dirty="0">
                <a:solidFill>
                  <a:schemeClr val="tx1"/>
                </a:solidFill>
              </a:rPr>
              <a:t>zhu</a:t>
            </a:r>
            <a:r>
              <a:rPr lang="zh-TW" altLang="zh-TW" sz="6000" dirty="0">
                <a:solidFill>
                  <a:schemeClr val="tx1"/>
                </a:solidFill>
                <a:ea typeface="標楷體" panose="03000509000000000000" pitchFamily="65" charset="-120"/>
                <a:cs typeface="Helvetica" panose="020B0604020202020204" pitchFamily="34" charset="0"/>
              </a:rPr>
              <a:t>ˊ</a:t>
            </a:r>
            <a:r>
              <a:rPr lang="en-US" altLang="zh-TW" sz="6000" dirty="0" err="1">
                <a:solidFill>
                  <a:schemeClr val="tx1"/>
                </a:solidFill>
              </a:rPr>
              <a:t>pon</a:t>
            </a:r>
            <a:r>
              <a:rPr lang="en-US" altLang="zh-TW" sz="6000" dirty="0">
                <a:solidFill>
                  <a:schemeClr val="tx1"/>
                </a:solidFill>
              </a:rPr>
              <a:t> +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台灣大同電鍋煮飯-預備篇- YouTube">
            <a:extLst>
              <a:ext uri="{FF2B5EF4-FFF2-40B4-BE49-F238E27FC236}">
                <a16:creationId xmlns:a16="http://schemas.microsoft.com/office/drawing/2014/main" id="{50E14F4C-E986-4CA1-90C7-CC5D7341A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930400"/>
            <a:ext cx="8596668" cy="48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0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D485D-B65A-45EA-9A97-FB7E6C4B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dirty="0"/>
              <a:t> </a:t>
            </a:r>
            <a:r>
              <a:rPr lang="zh-TW" altLang="en-US" sz="8000" dirty="0">
                <a:solidFill>
                  <a:schemeClr val="tx1"/>
                </a:solidFill>
              </a:rPr>
              <a:t>食 飯  </a:t>
            </a:r>
            <a:r>
              <a:rPr lang="en-US" altLang="zh-TW" sz="5000" dirty="0">
                <a:solidFill>
                  <a:schemeClr val="tx1"/>
                </a:solidFill>
              </a:rPr>
              <a:t>shid</a:t>
            </a:r>
            <a:r>
              <a:rPr lang="zh-TW" altLang="zh-TW" sz="5000" b="1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ˋ</a:t>
            </a:r>
            <a:r>
              <a:rPr lang="en-US" altLang="zh-TW" sz="5000" dirty="0">
                <a:solidFill>
                  <a:schemeClr val="tx1"/>
                </a:solidFill>
              </a:rPr>
              <a:t> </a:t>
            </a:r>
            <a:r>
              <a:rPr lang="en-US" altLang="zh-TW" sz="5000" dirty="0" err="1">
                <a:solidFill>
                  <a:schemeClr val="tx1"/>
                </a:solidFill>
              </a:rPr>
              <a:t>pon</a:t>
            </a:r>
            <a:r>
              <a:rPr lang="en-US" altLang="zh-TW" sz="5000" dirty="0">
                <a:solidFill>
                  <a:schemeClr val="tx1"/>
                </a:solidFill>
              </a:rPr>
              <a:t>+ </a:t>
            </a:r>
            <a:endParaRPr lang="zh-TW" altLang="en-US" sz="5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米飯控必學：煮飯黃金7步驟！-大家健康雜誌">
            <a:extLst>
              <a:ext uri="{FF2B5EF4-FFF2-40B4-BE49-F238E27FC236}">
                <a16:creationId xmlns:a16="http://schemas.microsoft.com/office/drawing/2014/main" id="{1EE2D670-8DBB-42E8-A825-E8EB00AF39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1" y="2112486"/>
            <a:ext cx="8792832" cy="45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637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CBBB8F-BF43-4A00-A0A7-3B2349CD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33299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TW" sz="18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3.</a:t>
            </a:r>
            <a:r>
              <a:rPr lang="zh-TW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大家來吃飯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br>
              <a:rPr lang="zh-TW" altLang="en-US" sz="7200" dirty="0"/>
            </a:br>
            <a:br>
              <a:rPr lang="zh-TW" altLang="zh-TW" sz="72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FC7EF5-0897-46EC-A8E7-391CBB32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54" y="2160589"/>
            <a:ext cx="41232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46072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07692-4D5F-4503-91D8-907748E7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20" y="537111"/>
            <a:ext cx="3460326" cy="132080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硬硬个米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Picture 2" descr="為什麼很難有真正的有機米？台灣好米冠軍得主這樣說| 聰明飲食| 養生| 元氣網">
            <a:extLst>
              <a:ext uri="{FF2B5EF4-FFF2-40B4-BE49-F238E27FC236}">
                <a16:creationId xmlns:a16="http://schemas.microsoft.com/office/drawing/2014/main" id="{51605EEB-B33B-44E6-AD28-F878BFFE3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" y="1949334"/>
            <a:ext cx="5152213" cy="3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CF482DB-BF12-4A95-9D88-8A727EB83A5A}"/>
              </a:ext>
            </a:extLst>
          </p:cNvPr>
          <p:cNvSpPr txBox="1"/>
          <p:nvPr/>
        </p:nvSpPr>
        <p:spPr>
          <a:xfrm>
            <a:off x="6096000" y="525582"/>
            <a:ext cx="6103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/>
              <a:t>軟軟个飯</a:t>
            </a:r>
          </a:p>
        </p:txBody>
      </p:sp>
      <p:pic>
        <p:nvPicPr>
          <p:cNvPr id="11266" name="Picture 2" descr="吃冷飯比熱飯好！「抗性澱粉」熱量低、穩血糖不怕發胖- 幸福熟齡">
            <a:extLst>
              <a:ext uri="{FF2B5EF4-FFF2-40B4-BE49-F238E27FC236}">
                <a16:creationId xmlns:a16="http://schemas.microsoft.com/office/drawing/2014/main" id="{6395D687-DC60-41E5-B09F-BE8EC3A1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43" y="2004726"/>
            <a:ext cx="5070441" cy="37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B08C77-96CE-4806-B0BF-563DD886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7B07-5884-47B6-B901-4E48F7BE0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zh-TW" altLang="zh-TW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4.</a:t>
            </a:r>
            <a:r>
              <a:rPr lang="zh-TW" altLang="zh-TW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客家諺語</a:t>
            </a:r>
            <a:r>
              <a:rPr lang="en-US" altLang="zh-TW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:</a:t>
            </a:r>
            <a:endParaRPr lang="zh-TW" altLang="en-US" sz="8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66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02615B-C2B5-484D-A7EE-5799EE1F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111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111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阿姆</a:t>
            </a:r>
            <a:r>
              <a:rPr lang="en-US" altLang="zh-TW" sz="111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a+ me</a:t>
            </a:r>
            <a:r>
              <a:rPr lang="zh-TW" altLang="zh-TW" sz="5300" b="1" dirty="0">
                <a:solidFill>
                  <a:srgbClr val="4F4F4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ˋ</a:t>
            </a:r>
            <a:br>
              <a:rPr lang="en-US" altLang="zh-TW" sz="53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</a:br>
            <a:endParaRPr lang="zh-TW" altLang="en-US" sz="53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A496E3C-2977-443A-B615-45BAEA75DB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7206" t="12245" r="14575" b="24119"/>
          <a:stretch>
            <a:fillRect/>
          </a:stretch>
        </p:blipFill>
        <p:spPr bwMode="auto">
          <a:xfrm>
            <a:off x="3431097" y="2531243"/>
            <a:ext cx="3766657" cy="31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5AEE68-F11D-442A-A6AC-EF858670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1E331C-3872-4D1A-B264-126769293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</a:t>
            </a:r>
            <a:r>
              <a:rPr lang="en-US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平時省一口，</a:t>
            </a:r>
            <a:endParaRPr lang="en-US" altLang="zh-TW" sz="60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r>
              <a:rPr lang="zh-TW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無時有一斗。</a:t>
            </a:r>
            <a:endParaRPr lang="en-US" altLang="zh-TW" sz="60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br>
              <a:rPr lang="zh-TW" altLang="zh-TW" sz="60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600" b="0" i="0" dirty="0">
                <a:solidFill>
                  <a:srgbClr val="FF0000"/>
                </a:solidFill>
                <a:effectLst/>
                <a:latin typeface="華康魏碑體"/>
              </a:rPr>
              <a:t>平時如能少吃一口飯，</a:t>
            </a:r>
            <a:endParaRPr lang="en-US" altLang="zh-TW" sz="3600" b="0" i="0" dirty="0">
              <a:solidFill>
                <a:srgbClr val="FF0000"/>
              </a:solidFill>
              <a:effectLst/>
              <a:latin typeface="華康魏碑體"/>
            </a:endParaRPr>
          </a:p>
          <a:p>
            <a:pPr marL="0" indent="0">
              <a:buNone/>
            </a:pPr>
            <a:r>
              <a:rPr lang="zh-TW" altLang="en-US" sz="3600" b="0" i="0" dirty="0">
                <a:solidFill>
                  <a:srgbClr val="FF0000"/>
                </a:solidFill>
                <a:effectLst/>
                <a:latin typeface="華康魏碑體"/>
              </a:rPr>
              <a:t>                                  必要時就有一斗的儲糧。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6CC30C-6810-4356-AAE4-EFA81E35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A511E2-4B05-4D80-8D5B-2CBC9F6B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6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6000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錯食毋好錯爽。</a:t>
            </a:r>
            <a:endParaRPr lang="en-US" altLang="zh-TW" sz="6000" kern="0" dirty="0">
              <a:solidFill>
                <a:srgbClr val="000000"/>
              </a:solidFill>
              <a:effectLst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6000" kern="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一粥一飯，當思來處不易；</a:t>
            </a:r>
            <a:endParaRPr lang="en-US" altLang="zh-TW" sz="32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            半絲半縷，恆念物力維艱。</a:t>
            </a:r>
            <a:endParaRPr lang="en-US" altLang="zh-TW" sz="32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TW" altLang="en-US" sz="3200" kern="0" dirty="0">
                <a:solidFill>
                  <a:srgbClr val="FF0000"/>
                </a:solidFill>
                <a:ea typeface="標楷體" panose="03000509000000000000" pitchFamily="65" charset="-120"/>
              </a:rPr>
              <a:t>                          </a:t>
            </a:r>
            <a:r>
              <a:rPr lang="en-US" altLang="zh-TW" sz="3200" kern="0" dirty="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3200" kern="0" dirty="0">
                <a:solidFill>
                  <a:srgbClr val="FF0000"/>
                </a:solidFill>
                <a:ea typeface="標楷體" panose="03000509000000000000" pitchFamily="65" charset="-120"/>
              </a:rPr>
              <a:t>粒粒皆辛苦，不要浪費食物</a:t>
            </a:r>
            <a:r>
              <a:rPr lang="en-US" altLang="zh-TW" sz="3200" kern="0" dirty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BA42A8-CCEC-44B6-B2D3-C2EBF277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C523C3-31D2-4345-9E00-C3D017CEA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100536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(</a:t>
            </a:r>
            <a:r>
              <a:rPr lang="zh-TW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三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)</a:t>
            </a:r>
            <a:r>
              <a:rPr lang="zh-TW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、米粉是怎麼來的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?</a:t>
            </a:r>
            <a:endParaRPr lang="zh-TW" altLang="zh-TW" sz="7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3453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D8326-C75A-4DC4-9075-AC102195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EADF66-2C82-4610-9FE3-7F421A30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349014" cy="388077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1.</a:t>
            </a:r>
            <a:r>
              <a:rPr lang="zh-TW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傳統美食米粉製作過程</a:t>
            </a:r>
            <a:r>
              <a:rPr lang="en-US" altLang="zh-TW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—</a:t>
            </a:r>
            <a:r>
              <a:rPr lang="zh-TW" altLang="en-US" sz="7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       </a:t>
            </a:r>
            <a:endParaRPr lang="en-US" altLang="zh-TW" sz="72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</a:t>
            </a:r>
            <a:r>
              <a:rPr lang="zh-TW" altLang="zh-TW" sz="5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影片欣賞</a:t>
            </a:r>
            <a:endParaRPr lang="zh-TW" altLang="zh-TW" sz="50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66946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AACD7-04DF-4D48-980A-4174E52E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39569F-FD59-4D7E-AF68-7946665B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2.</a:t>
            </a:r>
            <a:r>
              <a:rPr lang="zh-TW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品嚐客家美食前後</a:t>
            </a:r>
            <a:endParaRPr lang="en-US" altLang="zh-TW" sz="60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</a:t>
            </a:r>
            <a:r>
              <a:rPr lang="zh-TW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需注意的禮節及衛生</a:t>
            </a:r>
            <a:endParaRPr lang="zh-TW" altLang="zh-TW" sz="60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75870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889A50-6A21-42D4-BC45-CC8F198A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058FB-581F-4669-A44C-6AA790C5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3.</a:t>
            </a:r>
            <a:r>
              <a:rPr lang="zh-TW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品嚐客家美食前後</a:t>
            </a:r>
            <a:endParaRPr lang="en-US" altLang="zh-TW" sz="60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zh-TW" sz="60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需用到的工具及食具</a:t>
            </a:r>
            <a:endParaRPr lang="zh-TW" altLang="zh-TW" sz="60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33287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1212</TotalTime>
  <Words>1441</Words>
  <Application>Microsoft Office PowerPoint</Application>
  <PresentationFormat>寬螢幕</PresentationFormat>
  <Paragraphs>264</Paragraphs>
  <Slides>95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107" baseType="lpstr">
      <vt:lpstr>inherit</vt:lpstr>
      <vt:lpstr>華康魏碑體</vt:lpstr>
      <vt:lpstr>新細明體</vt:lpstr>
      <vt:lpstr>標楷體</vt:lpstr>
      <vt:lpstr>arial</vt:lpstr>
      <vt:lpstr>arial</vt:lpstr>
      <vt:lpstr>Calibri</vt:lpstr>
      <vt:lpstr>Roboto</vt:lpstr>
      <vt:lpstr>Segoe UI Historic</vt:lpstr>
      <vt:lpstr>Trebuchet MS</vt:lpstr>
      <vt:lpstr>Wingdings 3</vt:lpstr>
      <vt:lpstr>多面向</vt:lpstr>
      <vt:lpstr>               110年</vt:lpstr>
      <vt:lpstr>上學期主題:</vt:lpstr>
      <vt:lpstr>(一)、大家來耕田: </vt:lpstr>
      <vt:lpstr>             配合佑佑闖關第一單元</vt:lpstr>
      <vt:lpstr>   𠊎  ngai </vt:lpstr>
      <vt:lpstr>   阿公  a+  gungˋ </vt:lpstr>
      <vt:lpstr>  阿婆  a+ po  </vt:lpstr>
      <vt:lpstr>  阿爸  a+ baˋ </vt:lpstr>
      <vt:lpstr>   阿姆  a+ meˋ </vt:lpstr>
      <vt:lpstr>    阿哥  a+ goˋ </vt:lpstr>
      <vt:lpstr>   阿姐   a+  ze </vt:lpstr>
      <vt:lpstr>   老弟 loˊtai ˋ  </vt:lpstr>
      <vt:lpstr>  老妹      loˊ moiˇ </vt:lpstr>
      <vt:lpstr>PowerPoint 簡報</vt:lpstr>
      <vt:lpstr>阿公阿公 </vt:lpstr>
      <vt:lpstr>阿爸阿爸 </vt:lpstr>
      <vt:lpstr>阿哥阿哥 </vt:lpstr>
      <vt:lpstr>老弟老弟 </vt:lpstr>
      <vt:lpstr>PowerPoint 簡報</vt:lpstr>
      <vt:lpstr>    秧仔  rhongˋ  er </vt:lpstr>
      <vt:lpstr>                                     </vt:lpstr>
      <vt:lpstr>禾田  vo  tien     禾仔vo  er</vt:lpstr>
      <vt:lpstr> 屋愛朝朝掃， </vt:lpstr>
      <vt:lpstr>PowerPoint 簡報</vt:lpstr>
      <vt:lpstr>   影   仔     rhang ˊ er </vt:lpstr>
      <vt:lpstr>犁田  lai tien </vt:lpstr>
      <vt:lpstr>1.認識稻子:</vt:lpstr>
      <vt:lpstr>     穀   種    gug zhungˊ</vt:lpstr>
      <vt:lpstr>    暴 芽       bauˇ nga </vt:lpstr>
      <vt:lpstr> 犁  田      lai  tien </vt:lpstr>
      <vt:lpstr>        蒔  田  shi+ tien </vt:lpstr>
      <vt:lpstr> 2.客家諺語: </vt:lpstr>
      <vt:lpstr>3.衛生清潔工作: </vt:lpstr>
      <vt:lpstr>  4.唐詩賞析:憫農詩                                五言絕句. 唐朝 李紳.  </vt:lpstr>
      <vt:lpstr>PowerPoint 簡報</vt:lpstr>
      <vt:lpstr> </vt:lpstr>
      <vt:lpstr>           補禾頭   bu  vo  teu  </vt:lpstr>
      <vt:lpstr>                 打  胎      daˊtoiˋ </vt:lpstr>
      <vt:lpstr>PowerPoint 簡報</vt:lpstr>
      <vt:lpstr>1.顏色:</vt:lpstr>
      <vt:lpstr>  金 黃 色</vt:lpstr>
      <vt:lpstr>2.形狀:</vt:lpstr>
      <vt:lpstr>PowerPoint 簡報</vt:lpstr>
      <vt:lpstr>1.禾 仔    vo er  </vt:lpstr>
      <vt:lpstr>  2. </vt:lpstr>
      <vt:lpstr>PowerPoint 簡報</vt:lpstr>
      <vt:lpstr>  4.客家唸謠1:</vt:lpstr>
      <vt:lpstr>            尖尖橄欖核 </vt:lpstr>
      <vt:lpstr>                   扁扁柿仔核 </vt:lpstr>
      <vt:lpstr>           圓圓牛眼核 </vt:lpstr>
      <vt:lpstr>          生毛生毛檨仔核 </vt:lpstr>
      <vt:lpstr>客家唸謠2:</vt:lpstr>
      <vt:lpstr> 麼个圓圓在半天?</vt:lpstr>
      <vt:lpstr>麼个圓圓在河邊?</vt:lpstr>
      <vt:lpstr>麼个圓圓街上賣?</vt:lpstr>
      <vt:lpstr>  麼个圓圓在胸前?</vt:lpstr>
      <vt:lpstr>5.客家童謠:伯公伯婆</vt:lpstr>
      <vt:lpstr>                    挷稗仔 bangˋpai+  er </vt:lpstr>
      <vt:lpstr>    禾  仔         vo  er </vt:lpstr>
      <vt:lpstr>     割 禾          god  vo </vt:lpstr>
      <vt:lpstr>   割  禾   god vo </vt:lpstr>
      <vt:lpstr>  禾串仔   vo chon ˇ er </vt:lpstr>
      <vt:lpstr>     穀  gug</vt:lpstr>
      <vt:lpstr>    曬 穀  sai ˇ  gug </vt:lpstr>
      <vt:lpstr>PowerPoint 簡報</vt:lpstr>
      <vt:lpstr>客家諺語: </vt:lpstr>
      <vt:lpstr>   下學期主題:</vt:lpstr>
      <vt:lpstr> </vt:lpstr>
      <vt:lpstr>1.米的名字:      糙米   白米     糯米   秥米</vt:lpstr>
      <vt:lpstr>    糙 米 coˇ miˊ  </vt:lpstr>
      <vt:lpstr>      白 米   pagˋmiˊ</vt:lpstr>
      <vt:lpstr>    糯米  no+ miˊ</vt:lpstr>
      <vt:lpstr>PowerPoint 簡報</vt:lpstr>
      <vt:lpstr>  2.米的一生</vt:lpstr>
      <vt:lpstr>PowerPoint 簡報</vt:lpstr>
      <vt:lpstr>白 米  pagˋ miˊ</vt:lpstr>
      <vt:lpstr> 烏 米 vuˋmiˊ</vt:lpstr>
      <vt:lpstr>紅米 fung miˊ</vt:lpstr>
      <vt:lpstr> 糙 米 coˇ miˊ</vt:lpstr>
      <vt:lpstr>            茄色 kio sed</vt:lpstr>
      <vt:lpstr>      1.動畫:米寶來作客</vt:lpstr>
      <vt:lpstr>PowerPoint 簡報</vt:lpstr>
      <vt:lpstr>  洗 米   se ˊ mi ˊ </vt:lpstr>
      <vt:lpstr>  電  鑊  dien+ vogˋ</vt:lpstr>
      <vt:lpstr>   煮 飯    zhuˊpon +</vt:lpstr>
      <vt:lpstr> 食 飯  shid ˋ pon+ </vt:lpstr>
      <vt:lpstr> 3.大家來吃飯:  </vt:lpstr>
      <vt:lpstr>硬硬个米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110年</dc:title>
  <dc:creator>Chong Lun Lee</dc:creator>
  <cp:lastModifiedBy>Chong Lun Lee</cp:lastModifiedBy>
  <cp:revision>19</cp:revision>
  <dcterms:created xsi:type="dcterms:W3CDTF">2021-09-17T09:06:33Z</dcterms:created>
  <dcterms:modified xsi:type="dcterms:W3CDTF">2023-03-28T23:03:00Z</dcterms:modified>
</cp:coreProperties>
</file>