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304" r:id="rId2"/>
    <p:sldId id="256" r:id="rId3"/>
    <p:sldId id="289" r:id="rId4"/>
    <p:sldId id="265" r:id="rId5"/>
    <p:sldId id="291" r:id="rId6"/>
    <p:sldId id="297" r:id="rId7"/>
    <p:sldId id="296" r:id="rId8"/>
    <p:sldId id="299" r:id="rId9"/>
    <p:sldId id="300" r:id="rId10"/>
    <p:sldId id="301" r:id="rId11"/>
    <p:sldId id="302" r:id="rId12"/>
    <p:sldId id="298" r:id="rId13"/>
    <p:sldId id="30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B421-659B-409D-91F2-962CC557E256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157-AADA-43E9-A8D4-0C6CC344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6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5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6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14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34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68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9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99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3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2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54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30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1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47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9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1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F034-6AE1-40F9-A4A2-EC4517200542}" type="datetimeFigureOut">
              <a:rPr lang="zh-TW" altLang="en-US" smtClean="0"/>
              <a:t>2017/9/7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4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2626" y="-610800"/>
            <a:ext cx="8022771" cy="1721152"/>
          </a:xfrm>
        </p:spPr>
        <p:txBody>
          <a:bodyPr/>
          <a:lstStyle/>
          <a:p>
            <a:pPr algn="l"/>
            <a:r>
              <a:rPr lang="en-US" altLang="zh-TW" dirty="0" smtClean="0"/>
              <a:t>~~</a:t>
            </a:r>
            <a:r>
              <a:rPr lang="zh-TW" altLang="en-US" dirty="0" smtClean="0"/>
              <a:t>歡迎蒞臨</a:t>
            </a:r>
            <a:r>
              <a:rPr lang="en-US" altLang="zh-TW" dirty="0" smtClean="0"/>
              <a:t>~~</a:t>
            </a:r>
            <a:r>
              <a:rPr lang="zh-TW" altLang="en-US" dirty="0" smtClean="0"/>
              <a:t>六</a:t>
            </a:r>
            <a:r>
              <a:rPr lang="zh-TW" altLang="en-US" dirty="0" smtClean="0"/>
              <a:t>年</a:t>
            </a:r>
            <a:r>
              <a:rPr lang="zh-TW" altLang="en-US" dirty="0" smtClean="0"/>
              <a:t>孝班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r="10173"/>
          <a:stretch/>
        </p:blipFill>
        <p:spPr>
          <a:xfrm>
            <a:off x="794657" y="1200150"/>
            <a:ext cx="8088086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親師交流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892629" y="1643743"/>
            <a:ext cx="87412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/>
              <a:t>請家長務必每天簽閱聯絡簿，以了解孩子的學習狀況。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家長</a:t>
            </a:r>
            <a:r>
              <a:rPr lang="zh-TW" altLang="en-US" sz="2800" dirty="0"/>
              <a:t>如需利用電話與老師聯繫，請在晚上</a:t>
            </a:r>
            <a:r>
              <a:rPr lang="en-US" altLang="zh-TW" sz="2800" dirty="0"/>
              <a:t>10</a:t>
            </a:r>
            <a:r>
              <a:rPr lang="zh-TW" altLang="en-US" sz="2800" dirty="0"/>
              <a:t>時以前聯絡</a:t>
            </a:r>
            <a:r>
              <a:rPr lang="en-US" altLang="zh-TW" sz="2800" dirty="0"/>
              <a:t>(</a:t>
            </a:r>
            <a:r>
              <a:rPr lang="zh-TW" altLang="en-US" sz="2800" dirty="0"/>
              <a:t>班級聯絡網路</a:t>
            </a:r>
            <a:r>
              <a:rPr lang="en-US" altLang="zh-TW" sz="2800" dirty="0" smtClean="0"/>
              <a:t>LINE:ID~miaomiao129158)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若</a:t>
            </a:r>
            <a:r>
              <a:rPr lang="zh-TW" altLang="en-US" sz="2800" dirty="0"/>
              <a:t>孩子當天要請假，請在早上</a:t>
            </a:r>
            <a:r>
              <a:rPr lang="en-US" altLang="zh-TW" sz="2800" dirty="0" smtClean="0"/>
              <a:t>8:00</a:t>
            </a:r>
            <a:r>
              <a:rPr lang="zh-TW" altLang="en-US" sz="2800" dirty="0" smtClean="0"/>
              <a:t>前打電話或</a:t>
            </a:r>
            <a:r>
              <a:rPr lang="zh-TW" altLang="en-US" sz="2800" dirty="0"/>
              <a:t>傳簡訊告知</a:t>
            </a:r>
            <a:r>
              <a:rPr lang="zh-TW" altLang="en-US" sz="2800" dirty="0" smtClean="0"/>
              <a:t>老師。</a:t>
            </a:r>
            <a:endParaRPr lang="en-US" altLang="zh-TW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為</a:t>
            </a:r>
            <a:r>
              <a:rPr lang="zh-TW" altLang="en-US" sz="2800" dirty="0"/>
              <a:t>避免影響學生受教權利，請家長選擇於每節下課時間來電或訊息，如需面議時請先與老師排定時間後再行前來；聯繫資料倘有更動，煩請主動告知老師。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敬</a:t>
            </a:r>
            <a:r>
              <a:rPr lang="zh-TW" altLang="en-US" sz="2800" dirty="0"/>
              <a:t>邀家長多參與舉辦的戶外教學或是班級活動，陪伴孩子一起成長。</a:t>
            </a:r>
          </a:p>
        </p:txBody>
      </p:sp>
    </p:spTree>
    <p:extLst>
      <p:ext uri="{BB962C8B-B14F-4D97-AF65-F5344CB8AC3E}">
        <p14:creationId xmlns:p14="http://schemas.microsoft.com/office/powerpoint/2010/main" val="30800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親</a:t>
            </a:r>
            <a:r>
              <a:rPr lang="zh-TW" altLang="en-US" sz="6000" dirty="0"/>
              <a:t>師生</a:t>
            </a:r>
            <a:r>
              <a:rPr lang="zh-TW" altLang="en-US" sz="6000" dirty="0" smtClean="0"/>
              <a:t>配合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230085" y="1556657"/>
            <a:ext cx="85452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請</a:t>
            </a:r>
            <a:r>
              <a:rPr lang="zh-TW" altLang="en-US" sz="3200" dirty="0"/>
              <a:t>家長</a:t>
            </a:r>
            <a:r>
              <a:rPr lang="zh-TW" altLang="en-US" sz="3200" dirty="0">
                <a:solidFill>
                  <a:srgbClr val="FF0000"/>
                </a:solidFill>
              </a:rPr>
              <a:t>鼓勵主動做家事</a:t>
            </a:r>
            <a:r>
              <a:rPr lang="zh-TW" altLang="en-US" sz="3200" dirty="0"/>
              <a:t>，養成勤勞習慣，並能從中學習獨立與自治的能力。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儘量</a:t>
            </a:r>
            <a:r>
              <a:rPr lang="zh-TW" altLang="en-US" sz="3200" dirty="0"/>
              <a:t>避免讓小朋友帶零食、玩具、過多金錢、貴重物品與很炫的東西到學校。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帶</a:t>
            </a:r>
            <a:r>
              <a:rPr lang="zh-TW" altLang="en-US" sz="3200" dirty="0"/>
              <a:t>手機到校的同學，</a:t>
            </a:r>
            <a:r>
              <a:rPr lang="zh-TW" altLang="en-US" sz="3200" dirty="0" smtClean="0"/>
              <a:t>下課後才能</a:t>
            </a:r>
            <a:r>
              <a:rPr lang="zh-TW" altLang="en-US" sz="3200" dirty="0"/>
              <a:t>開機，其他時間要關機，才能專心學習學校課程。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愛</a:t>
            </a:r>
            <a:r>
              <a:rPr lang="zh-TW" altLang="en-US" sz="3200" dirty="0"/>
              <a:t>孩子，就要不吝惜讚美孩子，隨機給孩子「有憑有據」的讚美。</a:t>
            </a:r>
          </a:p>
        </p:txBody>
      </p:sp>
    </p:spTree>
    <p:extLst>
      <p:ext uri="{BB962C8B-B14F-4D97-AF65-F5344CB8AC3E}">
        <p14:creationId xmlns:p14="http://schemas.microsoft.com/office/powerpoint/2010/main" val="1371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感  謝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576943" y="1556661"/>
            <a:ext cx="940525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讓</a:t>
            </a:r>
            <a:r>
              <a:rPr lang="zh-TW" altLang="en-US" sz="2800" dirty="0"/>
              <a:t>孩子有正向的人生觀</a:t>
            </a:r>
            <a:r>
              <a:rPr lang="zh-TW" altLang="en-US" sz="2800" dirty="0" smtClean="0"/>
              <a:t>，有能力</a:t>
            </a:r>
            <a:r>
              <a:rPr lang="zh-TW" altLang="en-US" sz="2800" dirty="0"/>
              <a:t>踏實經營自己的</a:t>
            </a:r>
            <a:r>
              <a:rPr lang="zh-TW" altLang="en-US" sz="2800" dirty="0" smtClean="0"/>
              <a:t>人生。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因為</a:t>
            </a:r>
            <a:r>
              <a:rPr lang="zh-TW" altLang="en-US" sz="2800" dirty="0"/>
              <a:t>學習，人有無限的可能；因為放棄，多少機會失去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孩子</a:t>
            </a:r>
            <a:r>
              <a:rPr lang="zh-TW" altLang="en-US" sz="2800" dirty="0"/>
              <a:t>的成長過程中需要的不是一個無塵的環境或是完美的一百分，而是一次次嘗試與蛻變的機會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未來</a:t>
            </a:r>
            <a:r>
              <a:rPr lang="zh-TW" altLang="en-US" sz="2800" dirty="0"/>
              <a:t>的日子裡，我們是最親密的「教育合夥人」</a:t>
            </a:r>
            <a:r>
              <a:rPr lang="zh-TW" altLang="en-US" sz="2800" dirty="0" smtClean="0"/>
              <a:t>，讓我們相知</a:t>
            </a:r>
            <a:r>
              <a:rPr lang="zh-TW" altLang="en-US" sz="2800" dirty="0"/>
              <a:t>相惜</a:t>
            </a:r>
            <a:r>
              <a:rPr lang="zh-TW" altLang="en-US" sz="2800" dirty="0" smtClean="0"/>
              <a:t>，攜手</a:t>
            </a:r>
            <a:r>
              <a:rPr lang="zh-TW" altLang="en-US" sz="2800" dirty="0"/>
              <a:t>合作，成為支持孩子的一股力量。</a:t>
            </a:r>
          </a:p>
          <a:p>
            <a:endParaRPr lang="zh-TW" altLang="en-US" sz="2800" dirty="0"/>
          </a:p>
          <a:p>
            <a:pPr algn="r"/>
            <a:r>
              <a:rPr lang="en-US" altLang="zh-TW" sz="2800" dirty="0"/>
              <a:t>--------</a:t>
            </a:r>
            <a:r>
              <a:rPr lang="zh-TW" altLang="en-US" sz="2800" dirty="0"/>
              <a:t>家長與老師是孩子一生的貴人</a:t>
            </a:r>
            <a:r>
              <a:rPr lang="en-US" altLang="zh-TW" sz="2800" dirty="0"/>
              <a:t>---------</a:t>
            </a:r>
          </a:p>
        </p:txBody>
      </p:sp>
    </p:spTree>
    <p:extLst>
      <p:ext uri="{BB962C8B-B14F-4D97-AF65-F5344CB8AC3E}">
        <p14:creationId xmlns:p14="http://schemas.microsoft.com/office/powerpoint/2010/main" val="41868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68477" y="283028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dirty="0" smtClean="0">
                <a:latin typeface="+mn-ea"/>
                <a:ea typeface="+mn-ea"/>
              </a:rPr>
              <a:t>Q&amp;A</a:t>
            </a:r>
            <a:endParaRPr lang="zh-TW" altLang="en-US" sz="8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1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3020" y="3449564"/>
            <a:ext cx="8200983" cy="2743198"/>
          </a:xfrm>
        </p:spPr>
        <p:txBody>
          <a:bodyPr/>
          <a:lstStyle/>
          <a:p>
            <a:pPr algn="ctr"/>
            <a:r>
              <a:rPr lang="zh-TW" altLang="en-US" dirty="0" smtClean="0"/>
              <a:t>基隆市東光國民小學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106</a:t>
            </a:r>
            <a:r>
              <a:rPr lang="zh-TW" altLang="en-US" dirty="0" smtClean="0"/>
              <a:t>學年度第一學期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六年孝班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班級</a:t>
            </a:r>
            <a:r>
              <a:rPr lang="zh-TW" altLang="en-US" dirty="0"/>
              <a:t>經營計畫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00599" y="6192762"/>
            <a:ext cx="6759403" cy="6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/>
              <a:t>中華民國</a:t>
            </a:r>
            <a:r>
              <a:rPr lang="en-US" altLang="zh-TW" sz="2400" dirty="0" smtClean="0"/>
              <a:t>106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12</a:t>
            </a:r>
            <a:r>
              <a:rPr lang="zh-TW" altLang="en-US" sz="2400" dirty="0" smtClean="0"/>
              <a:t>日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7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31763" y="158095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報告大綱：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1416693" y="1391809"/>
            <a:ext cx="9730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一、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導師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簡介       二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、前言</a:t>
            </a:r>
            <a:endParaRPr lang="en-US" altLang="zh-TW" sz="4000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三、經營目標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      四、經營理念</a:t>
            </a:r>
            <a:endParaRPr lang="zh-TW" altLang="en-US" sz="4000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五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、生活學習      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六、學業學習</a:t>
            </a:r>
            <a:endParaRPr lang="en-US" altLang="zh-TW" sz="4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七、親師交流       八、親師生配合</a:t>
            </a:r>
            <a:endParaRPr lang="en-US" altLang="zh-TW" sz="4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九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、感謝               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十、</a:t>
            </a:r>
            <a:r>
              <a:rPr lang="en-US" altLang="zh-TW" sz="4000" dirty="0" smtClean="0">
                <a:solidFill>
                  <a:srgbClr val="000000"/>
                </a:solidFill>
                <a:latin typeface="+mn-ea"/>
              </a:rPr>
              <a:t>Q&amp;A</a:t>
            </a:r>
            <a:endParaRPr lang="zh-TW" altLang="en-US" sz="4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8971" y="5764844"/>
            <a:ext cx="948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~~</a:t>
            </a:r>
            <a:r>
              <a:rPr lang="zh-TW" altLang="en-US" dirty="0" smtClean="0">
                <a:solidFill>
                  <a:srgbClr val="FF0000"/>
                </a:solidFill>
              </a:rPr>
              <a:t>每</a:t>
            </a:r>
            <a:r>
              <a:rPr lang="zh-TW" altLang="en-US" dirty="0">
                <a:solidFill>
                  <a:srgbClr val="FF0000"/>
                </a:solidFill>
              </a:rPr>
              <a:t>位孩子皆是最珍貴的珍寶，具有無比的潛能</a:t>
            </a:r>
            <a:r>
              <a:rPr lang="zh-TW" altLang="en-US" dirty="0" smtClean="0">
                <a:solidFill>
                  <a:srgbClr val="FF0000"/>
                </a:solidFill>
              </a:rPr>
              <a:t>。讓</a:t>
            </a:r>
            <a:r>
              <a:rPr lang="zh-TW" altLang="en-US" dirty="0">
                <a:solidFill>
                  <a:srgbClr val="FF0000"/>
                </a:solidFill>
              </a:rPr>
              <a:t>孩子永遠不要看輕獨一無二的自己。</a:t>
            </a:r>
          </a:p>
        </p:txBody>
      </p:sp>
    </p:spTree>
    <p:extLst>
      <p:ext uri="{BB962C8B-B14F-4D97-AF65-F5344CB8AC3E}">
        <p14:creationId xmlns:p14="http://schemas.microsoft.com/office/powerpoint/2010/main" val="4776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班導師檔案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15891"/>
            <a:ext cx="10197495" cy="437605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姓名：江佳妙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行動電話：</a:t>
            </a:r>
            <a:r>
              <a:rPr lang="en-US" altLang="zh-TW" sz="4400" dirty="0" smtClean="0">
                <a:solidFill>
                  <a:srgbClr val="FF0000"/>
                </a:solidFill>
              </a:rPr>
              <a:t>0912-278629</a:t>
            </a:r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家用電話：</a:t>
            </a:r>
            <a:r>
              <a:rPr lang="en-US" altLang="zh-TW" sz="4400" dirty="0" smtClean="0">
                <a:solidFill>
                  <a:srgbClr val="FF0000"/>
                </a:solidFill>
              </a:rPr>
              <a:t>02-24283618</a:t>
            </a:r>
          </a:p>
          <a:p>
            <a:r>
              <a:rPr lang="zh-TW" altLang="en-US" sz="4400" dirty="0" smtClean="0"/>
              <a:t>學歷：</a:t>
            </a:r>
            <a:endParaRPr lang="en-US" altLang="zh-TW" sz="4400" dirty="0" smtClean="0"/>
          </a:p>
          <a:p>
            <a:pPr lvl="1"/>
            <a:r>
              <a:rPr lang="zh-TW" altLang="en-US" sz="4200" dirty="0" smtClean="0"/>
              <a:t>銘傳大學觀光事業學系碩士班</a:t>
            </a:r>
            <a:endParaRPr lang="en-US" altLang="zh-TW" sz="4200" dirty="0" smtClean="0"/>
          </a:p>
          <a:p>
            <a:pPr lvl="1"/>
            <a:r>
              <a:rPr lang="zh-TW" altLang="en-US" sz="4200" dirty="0" smtClean="0"/>
              <a:t>國立臺灣海洋大學河海工程學系碩士班</a:t>
            </a:r>
            <a:endParaRPr lang="en-US" altLang="zh-TW" sz="4200" dirty="0" smtClean="0"/>
          </a:p>
          <a:p>
            <a:pPr lvl="1"/>
            <a:r>
              <a:rPr lang="zh-TW" altLang="en-US" sz="4200" dirty="0" smtClean="0"/>
              <a:t>國立臺灣海洋大學師資培育</a:t>
            </a:r>
            <a:r>
              <a:rPr lang="en-US" altLang="zh-TW" sz="4200" dirty="0" smtClean="0"/>
              <a:t>(</a:t>
            </a:r>
            <a:r>
              <a:rPr lang="zh-TW" altLang="en-US" sz="4200" dirty="0" smtClean="0"/>
              <a:t>加修特殊教育</a:t>
            </a:r>
            <a:r>
              <a:rPr lang="en-US" altLang="zh-TW" sz="4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195943" y="1393372"/>
            <a:ext cx="10304128" cy="5236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sz="36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7334" y="2830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    言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334" y="1603827"/>
            <a:ext cx="885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孩子</a:t>
            </a:r>
            <a:r>
              <a:rPr lang="zh-TW" altLang="en-US" sz="3200" dirty="0"/>
              <a:t>在成長茁壯的歷程中，需要家長與老師共同的</a:t>
            </a:r>
            <a:r>
              <a:rPr lang="zh-TW" altLang="en-US" sz="3200" dirty="0" smtClean="0"/>
              <a:t>關懷。</a:t>
            </a:r>
            <a:endParaRPr lang="en-US" altLang="zh-TW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期望</a:t>
            </a:r>
            <a:r>
              <a:rPr lang="zh-TW" altLang="en-US" sz="3200" dirty="0"/>
              <a:t>透過師、生、親三方面的互動，能讓孩子具有</a:t>
            </a:r>
            <a:r>
              <a:rPr lang="zh-TW" altLang="en-US" sz="3200" dirty="0" smtClean="0"/>
              <a:t>學習與</a:t>
            </a:r>
            <a:r>
              <a:rPr lang="zh-TW" altLang="en-US" sz="3200" dirty="0"/>
              <a:t>情緒管理兩大能力，為孩子未來的快樂人生打下良好的</a:t>
            </a:r>
            <a:r>
              <a:rPr lang="zh-TW" altLang="en-US" sz="3200" dirty="0" smtClean="0"/>
              <a:t>基石。</a:t>
            </a:r>
            <a:endParaRPr lang="en-US" altLang="zh-TW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教育</a:t>
            </a:r>
            <a:r>
              <a:rPr lang="zh-TW" altLang="en-US" sz="3200" dirty="0"/>
              <a:t>的目標是開發孩子的潛能、建立自信並培養正確的人生</a:t>
            </a:r>
            <a:r>
              <a:rPr lang="zh-TW" altLang="en-US" sz="3200" dirty="0" smtClean="0"/>
              <a:t>價值觀。</a:t>
            </a:r>
            <a:endParaRPr lang="en-US" altLang="zh-TW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期盼</a:t>
            </a:r>
            <a:r>
              <a:rPr lang="zh-TW" altLang="en-US" sz="3200" dirty="0"/>
              <a:t>每個孩子能喜悅並自信度過豐富快樂的童年。</a:t>
            </a:r>
          </a:p>
        </p:txBody>
      </p:sp>
    </p:spTree>
    <p:extLst>
      <p:ext uri="{BB962C8B-B14F-4D97-AF65-F5344CB8AC3E}">
        <p14:creationId xmlns:p14="http://schemas.microsoft.com/office/powerpoint/2010/main" val="31009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2178" y="1707509"/>
            <a:ext cx="10500071" cy="395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sz="36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7334" y="2830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經營目標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0743" y="1567542"/>
            <a:ext cx="102325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</a:t>
            </a:r>
            <a:r>
              <a:rPr lang="zh-TW" altLang="en-US" sz="2800" dirty="0"/>
              <a:t>兒童主動學習、積極向上、樂觀的生活態度。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生活教育，</a:t>
            </a:r>
            <a:r>
              <a:rPr lang="zh-TW" altLang="en-US" sz="2800" dirty="0" smtClean="0"/>
              <a:t>養成愛</a:t>
            </a:r>
            <a:r>
              <a:rPr lang="zh-TW" altLang="en-US" sz="2800" dirty="0"/>
              <a:t>整潔、有禮貌、守秩序的好習慣。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啟發</a:t>
            </a:r>
            <a:r>
              <a:rPr lang="zh-TW" altLang="en-US" sz="2800" dirty="0"/>
              <a:t>兒童的潛能，培養獨立思考與解決</a:t>
            </a:r>
            <a:r>
              <a:rPr lang="zh-TW" altLang="en-US" sz="2800" dirty="0" smtClean="0"/>
              <a:t>問題能力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</a:t>
            </a:r>
            <a:r>
              <a:rPr lang="zh-TW" altLang="en-US" sz="2800" dirty="0"/>
              <a:t>兒童能愛惜自己並注重身體健康。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</a:t>
            </a:r>
            <a:r>
              <a:rPr lang="zh-TW" altLang="en-US" sz="2800" dirty="0"/>
              <a:t>兒童能分工合作、注重團隊精神。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適才</a:t>
            </a:r>
            <a:r>
              <a:rPr lang="zh-TW" altLang="en-US" sz="2800" dirty="0"/>
              <a:t>適性的教學方式</a:t>
            </a:r>
            <a:r>
              <a:rPr lang="zh-TW" altLang="en-US" sz="2800" dirty="0" smtClean="0"/>
              <a:t>，發展</a:t>
            </a:r>
            <a:r>
              <a:rPr lang="zh-TW" altLang="en-US" sz="2800" dirty="0"/>
              <a:t>兒童的多元智慧。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運用</a:t>
            </a:r>
            <a:r>
              <a:rPr lang="zh-TW" altLang="en-US" sz="2800" dirty="0"/>
              <a:t>多媒體教學，讓學童在生動活潑的教學活動，</a:t>
            </a:r>
            <a:r>
              <a:rPr lang="zh-TW" altLang="en-US" sz="2800" dirty="0" smtClean="0"/>
              <a:t>快樂學習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7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經營理念</a:t>
            </a:r>
            <a:endParaRPr lang="zh-TW" altLang="en-US" sz="6000" dirty="0"/>
          </a:p>
        </p:txBody>
      </p:sp>
      <p:sp>
        <p:nvSpPr>
          <p:cNvPr id="2" name="矩形 1"/>
          <p:cNvSpPr/>
          <p:nvPr/>
        </p:nvSpPr>
        <p:spPr>
          <a:xfrm>
            <a:off x="424543" y="1621036"/>
            <a:ext cx="107333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培養孩子主動</a:t>
            </a:r>
            <a:r>
              <a:rPr lang="zh-TW" altLang="en-US" sz="2800" dirty="0"/>
              <a:t>學習、認真負責、主動</a:t>
            </a:r>
            <a:r>
              <a:rPr lang="zh-TW" altLang="en-US" sz="2800" dirty="0" smtClean="0"/>
              <a:t>關懷他人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發掘兒童特殊</a:t>
            </a:r>
            <a:r>
              <a:rPr lang="zh-TW" altLang="en-US" sz="2800" dirty="0"/>
              <a:t>才能，引發</a:t>
            </a:r>
            <a:r>
              <a:rPr lang="zh-TW" altLang="en-US" sz="2800" dirty="0" smtClean="0"/>
              <a:t>學習興趣</a:t>
            </a:r>
            <a:r>
              <a:rPr lang="zh-TW" altLang="en-US" sz="2800" dirty="0"/>
              <a:t>，發揮</a:t>
            </a:r>
            <a:r>
              <a:rPr lang="zh-TW" altLang="en-US" sz="2800" dirty="0" smtClean="0"/>
              <a:t>個人特色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品德</a:t>
            </a:r>
            <a:r>
              <a:rPr lang="zh-TW" altLang="en-US" sz="2800" dirty="0" smtClean="0"/>
              <a:t>教育，以獎勵加強</a:t>
            </a:r>
            <a:r>
              <a:rPr lang="zh-TW" altLang="en-US" sz="2800" dirty="0"/>
              <a:t>孩子</a:t>
            </a:r>
            <a:r>
              <a:rPr lang="zh-TW" altLang="en-US" sz="2800" dirty="0" smtClean="0"/>
              <a:t>生活常規。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師生</a:t>
            </a:r>
            <a:r>
              <a:rPr lang="zh-TW" altLang="en-US" sz="2800" dirty="0" smtClean="0"/>
              <a:t>互動，</a:t>
            </a:r>
            <a:r>
              <a:rPr lang="zh-TW" altLang="en-US" sz="2800" dirty="0"/>
              <a:t>鼓勵</a:t>
            </a:r>
            <a:r>
              <a:rPr lang="zh-TW" altLang="en-US" sz="2800" dirty="0" smtClean="0"/>
              <a:t>學生自發</a:t>
            </a:r>
            <a:r>
              <a:rPr lang="zh-TW" altLang="en-US" sz="2800" dirty="0"/>
              <a:t>全方位的</a:t>
            </a:r>
            <a:r>
              <a:rPr lang="zh-TW" altLang="en-US" sz="2800" dirty="0" smtClean="0"/>
              <a:t>學習。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教學</a:t>
            </a:r>
            <a:r>
              <a:rPr lang="zh-TW" altLang="en-US" sz="2800" dirty="0"/>
              <a:t>環境以安全及整潔為重，配合課程</a:t>
            </a:r>
            <a:r>
              <a:rPr lang="zh-TW" altLang="en-US" sz="2800" dirty="0" smtClean="0"/>
              <a:t>內容塑造</a:t>
            </a:r>
            <a:r>
              <a:rPr lang="zh-TW" altLang="en-US" sz="2800" dirty="0"/>
              <a:t>創意</a:t>
            </a:r>
            <a:r>
              <a:rPr lang="zh-TW" altLang="en-US" sz="2800" dirty="0" smtClean="0"/>
              <a:t>的環境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每</a:t>
            </a:r>
            <a:r>
              <a:rPr lang="zh-TW" altLang="en-US" sz="2800" dirty="0"/>
              <a:t>個學生都是老師的寶貝</a:t>
            </a:r>
            <a:r>
              <a:rPr lang="zh-TW" altLang="en-US" sz="2800" dirty="0" smtClean="0"/>
              <a:t>，常</a:t>
            </a:r>
            <a:r>
              <a:rPr lang="zh-TW" altLang="en-US" sz="2800" dirty="0"/>
              <a:t>給關懷</a:t>
            </a:r>
            <a:r>
              <a:rPr lang="zh-TW" altLang="en-US" sz="2800" dirty="0" smtClean="0"/>
              <a:t>照顧。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建立</a:t>
            </a:r>
            <a:r>
              <a:rPr lang="zh-TW" altLang="en-US" sz="2800" dirty="0"/>
              <a:t>班級聯絡網，加強親師生的聯繫，維持密切的溝通與合作。</a:t>
            </a:r>
          </a:p>
        </p:txBody>
      </p:sp>
    </p:spTree>
    <p:extLst>
      <p:ext uri="{BB962C8B-B14F-4D97-AF65-F5344CB8AC3E}">
        <p14:creationId xmlns:p14="http://schemas.microsoft.com/office/powerpoint/2010/main" val="30064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968831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生活學習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500742" y="1353445"/>
            <a:ext cx="93834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/>
              <a:t>責任學習：</a:t>
            </a:r>
          </a:p>
          <a:p>
            <a:pPr lvl="1"/>
            <a:r>
              <a:rPr lang="zh-TW" altLang="en-US" dirty="0"/>
              <a:t>採用「我們一班都是懂事長</a:t>
            </a:r>
            <a:r>
              <a:rPr lang="zh-TW" altLang="en-US" dirty="0" smtClean="0"/>
              <a:t>」制度</a:t>
            </a:r>
            <a:r>
              <a:rPr lang="zh-TW" altLang="en-US" dirty="0"/>
              <a:t>，讓每個</a:t>
            </a:r>
            <a:r>
              <a:rPr lang="zh-TW" altLang="en-US" dirty="0" smtClean="0"/>
              <a:t>孩子各</a:t>
            </a:r>
            <a:r>
              <a:rPr lang="zh-TW" altLang="en-US" dirty="0"/>
              <a:t>展才華，培養負責的態度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學習</a:t>
            </a:r>
            <a:r>
              <a:rPr lang="zh-TW" altLang="en-US" dirty="0"/>
              <a:t>服務及培養生活能力之外，更可培養其責任感與自信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zh-TW" altLang="en-US" dirty="0"/>
              <a:t>全班孩子的共同合作之下，建立一個快樂的學習環境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每天</a:t>
            </a:r>
            <a:r>
              <a:rPr lang="zh-TW" altLang="en-US" sz="2400" dirty="0"/>
              <a:t>吃早餐準時到校：</a:t>
            </a:r>
          </a:p>
          <a:p>
            <a:pPr lvl="1"/>
            <a:r>
              <a:rPr lang="zh-TW" altLang="en-US" dirty="0"/>
              <a:t>上學時間為</a:t>
            </a:r>
            <a:r>
              <a:rPr lang="en-US" altLang="zh-TW" dirty="0"/>
              <a:t>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，</a:t>
            </a:r>
            <a:r>
              <a:rPr lang="zh-TW" altLang="en-US" dirty="0"/>
              <a:t>希望</a:t>
            </a:r>
            <a:r>
              <a:rPr lang="zh-TW" altLang="en-US" dirty="0" smtClean="0"/>
              <a:t>孩子早睡早起，</a:t>
            </a:r>
            <a:r>
              <a:rPr lang="zh-TW" altLang="en-US" dirty="0"/>
              <a:t>在家裡</a:t>
            </a:r>
            <a:r>
              <a:rPr lang="zh-TW" altLang="en-US" dirty="0" smtClean="0"/>
              <a:t>從容吃</a:t>
            </a:r>
            <a:r>
              <a:rPr lang="zh-TW" altLang="en-US" dirty="0"/>
              <a:t>早餐；培養</a:t>
            </a:r>
            <a:r>
              <a:rPr lang="zh-TW" altLang="en-US" dirty="0" smtClean="0"/>
              <a:t>守時觀念。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閱讀</a:t>
            </a:r>
            <a:r>
              <a:rPr lang="zh-TW" altLang="en-US" sz="2400" dirty="0"/>
              <a:t>習慣養成：</a:t>
            </a:r>
          </a:p>
          <a:p>
            <a:pPr lvl="1"/>
            <a:r>
              <a:rPr lang="zh-TW" altLang="en-US" dirty="0"/>
              <a:t>營造「持續默讀」（</a:t>
            </a:r>
            <a:r>
              <a:rPr lang="en-US" altLang="zh-TW" dirty="0" err="1"/>
              <a:t>SSR,Sustained</a:t>
            </a:r>
            <a:r>
              <a:rPr lang="en-US" altLang="zh-TW" dirty="0"/>
              <a:t> Silent Reading</a:t>
            </a:r>
            <a:r>
              <a:rPr lang="zh-TW" altLang="en-US" dirty="0"/>
              <a:t>）晨讀環境</a:t>
            </a:r>
            <a:r>
              <a:rPr lang="zh-TW" altLang="en-US" dirty="0" smtClean="0"/>
              <a:t>，養成</a:t>
            </a:r>
            <a:r>
              <a:rPr lang="zh-TW" altLang="en-US" dirty="0"/>
              <a:t>閱讀興趣與習慣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小日記與週記：</a:t>
            </a:r>
            <a:endParaRPr lang="zh-TW" altLang="en-US" sz="2400" dirty="0"/>
          </a:p>
          <a:p>
            <a:pPr lvl="1"/>
            <a:r>
              <a:rPr lang="zh-TW" altLang="en-US" dirty="0"/>
              <a:t>每天在聯絡簿上寫小日記，養成反省與觀察體驗生活的習慣，並從中培養寫作的能力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鼓勵</a:t>
            </a:r>
            <a:r>
              <a:rPr lang="zh-TW" altLang="en-US" sz="2400" dirty="0"/>
              <a:t>學生參與</a:t>
            </a:r>
            <a:r>
              <a:rPr lang="zh-TW" altLang="en-US" dirty="0"/>
              <a:t>學校社團、公共服務、分享好書或好的作品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隨時</a:t>
            </a:r>
            <a:r>
              <a:rPr lang="zh-TW" altLang="en-US" sz="2400" dirty="0"/>
              <a:t>整理環境整潔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11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學業學習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511629" y="1338943"/>
            <a:ext cx="1031965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/>
              <a:t>養成預習和複習的習慣。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作業：</a:t>
            </a:r>
            <a:endParaRPr lang="en-US" altLang="zh-TW" sz="4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認真完成作業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並請</a:t>
            </a:r>
            <a:r>
              <a:rPr lang="zh-TW" altLang="en-US" sz="3200" dirty="0"/>
              <a:t>家長聯絡簿</a:t>
            </a:r>
            <a:r>
              <a:rPr lang="zh-TW" altLang="en-US" sz="3200" dirty="0" smtClean="0"/>
              <a:t>簽名。</a:t>
            </a:r>
            <a:endParaRPr lang="zh-TW" alt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評量</a:t>
            </a:r>
            <a:r>
              <a:rPr lang="zh-TW" altLang="en-US" sz="4000" dirty="0"/>
              <a:t>方式：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/>
              <a:t>實施「多元評量」，包括口頭回答、作業評閱、實</a:t>
            </a:r>
            <a:r>
              <a:rPr lang="zh-TW" altLang="en-US" sz="3200" dirty="0" smtClean="0"/>
              <a:t>作、資料</a:t>
            </a:r>
            <a:r>
              <a:rPr lang="zh-TW" altLang="en-US" sz="3200" dirty="0"/>
              <a:t>蒐集整理與實踐、上台報告及上課各項表現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配合</a:t>
            </a:r>
            <a:r>
              <a:rPr lang="zh-TW" altLang="en-US" sz="3200" dirty="0"/>
              <a:t>學校</a:t>
            </a:r>
            <a:r>
              <a:rPr lang="zh-TW" altLang="en-US" sz="3200" dirty="0" smtClean="0"/>
              <a:t>舉辦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次「</a:t>
            </a:r>
            <a:r>
              <a:rPr lang="zh-TW" altLang="en-US" sz="3200" dirty="0"/>
              <a:t>總結性評量</a:t>
            </a:r>
            <a:r>
              <a:rPr lang="zh-TW" altLang="en-US" sz="3200" dirty="0" smtClean="0"/>
              <a:t>」，含第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次與第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紙筆評量與第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次多元評量各佔</a:t>
            </a:r>
            <a:r>
              <a:rPr lang="en-US" altLang="zh-TW" sz="3200" dirty="0"/>
              <a:t>20%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評分方式為總結性評量，共計</a:t>
            </a:r>
            <a:r>
              <a:rPr lang="en-US" altLang="zh-TW" sz="3200" dirty="0" smtClean="0"/>
              <a:t>60%</a:t>
            </a:r>
            <a:r>
              <a:rPr lang="zh-TW" altLang="en-US" sz="3200" dirty="0" smtClean="0"/>
              <a:t>，平時考</a:t>
            </a:r>
            <a:r>
              <a:rPr lang="en-US" altLang="zh-TW" sz="3200" dirty="0" smtClean="0"/>
              <a:t>20%</a:t>
            </a:r>
            <a:r>
              <a:rPr lang="zh-TW" altLang="en-US" sz="3200" dirty="0" smtClean="0"/>
              <a:t>，多元成績</a:t>
            </a:r>
            <a:r>
              <a:rPr lang="en-US" altLang="zh-TW" sz="3200" dirty="0" smtClean="0"/>
              <a:t>20%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2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2158</TotalTime>
  <Words>987</Words>
  <Application>Microsoft Office PowerPoint</Application>
  <PresentationFormat>寬螢幕</PresentationFormat>
  <Paragraphs>83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Trebuchet MS</vt:lpstr>
      <vt:lpstr>Wingdings</vt:lpstr>
      <vt:lpstr>Wingdings 3</vt:lpstr>
      <vt:lpstr>多面向</vt:lpstr>
      <vt:lpstr>~~歡迎蒞臨~~六年孝班  </vt:lpstr>
      <vt:lpstr>基隆市東光國民小學 106學年度第一學期  六年孝班   班級經營計畫 </vt:lpstr>
      <vt:lpstr>報告大綱：</vt:lpstr>
      <vt:lpstr>班導師檔案</vt:lpstr>
      <vt:lpstr>前    言</vt:lpstr>
      <vt:lpstr>經營目標</vt:lpstr>
      <vt:lpstr>經營理念</vt:lpstr>
      <vt:lpstr>生活學習</vt:lpstr>
      <vt:lpstr>學業學習</vt:lpstr>
      <vt:lpstr>親師交流</vt:lpstr>
      <vt:lpstr>親師生配合</vt:lpstr>
      <vt:lpstr>感  謝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第三課  山村車  寮</dc:title>
  <dc:creator>all</dc:creator>
  <cp:lastModifiedBy>Windows 使用者</cp:lastModifiedBy>
  <cp:revision>135</cp:revision>
  <cp:lastPrinted>2017-02-24T08:18:15Z</cp:lastPrinted>
  <dcterms:created xsi:type="dcterms:W3CDTF">2017-02-23T08:55:16Z</dcterms:created>
  <dcterms:modified xsi:type="dcterms:W3CDTF">2017-09-07T07:38:06Z</dcterms:modified>
</cp:coreProperties>
</file>