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0" r:id="rId1"/>
  </p:sldMasterIdLst>
  <p:notesMasterIdLst>
    <p:notesMasterId r:id="rId28"/>
  </p:notesMasterIdLst>
  <p:sldIdLst>
    <p:sldId id="256" r:id="rId2"/>
    <p:sldId id="266" r:id="rId3"/>
    <p:sldId id="276" r:id="rId4"/>
    <p:sldId id="314" r:id="rId5"/>
    <p:sldId id="269" r:id="rId6"/>
    <p:sldId id="270" r:id="rId7"/>
    <p:sldId id="271" r:id="rId8"/>
    <p:sldId id="283" r:id="rId9"/>
    <p:sldId id="272" r:id="rId10"/>
    <p:sldId id="288" r:id="rId11"/>
    <p:sldId id="315" r:id="rId12"/>
    <p:sldId id="313" r:id="rId13"/>
    <p:sldId id="291" r:id="rId14"/>
    <p:sldId id="286" r:id="rId15"/>
    <p:sldId id="287" r:id="rId16"/>
    <p:sldId id="310" r:id="rId17"/>
    <p:sldId id="298" r:id="rId18"/>
    <p:sldId id="299" r:id="rId19"/>
    <p:sldId id="300" r:id="rId20"/>
    <p:sldId id="301" r:id="rId21"/>
    <p:sldId id="302" r:id="rId22"/>
    <p:sldId id="303" r:id="rId23"/>
    <p:sldId id="259" r:id="rId24"/>
    <p:sldId id="289" r:id="rId25"/>
    <p:sldId id="264" r:id="rId26"/>
    <p:sldId id="316" r:id="rId27"/>
  </p:sldIdLst>
  <p:sldSz cx="9144000" cy="6858000" type="screen4x3"/>
  <p:notesSz cx="6858000" cy="9144000"/>
  <p:embeddedFontLst>
    <p:embeddedFont>
      <p:font typeface="Verdana" pitchFamily="34" charset="0"/>
      <p:regular r:id="rId29"/>
      <p:bold r:id="rId30"/>
      <p:italic r:id="rId31"/>
      <p:boldItalic r:id="rId32"/>
    </p:embeddedFont>
    <p:embeddedFont>
      <p:font typeface="標楷體" pitchFamily="65" charset="-120"/>
      <p:regular r:id="rId33"/>
    </p:embeddedFont>
    <p:embeddedFont>
      <p:font typeface="書法中楷（注音一）" pitchFamily="49" charset="-12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華康圓體W5破音一" pitchFamily="34" charset="-120"/>
      <p:regular r:id="rId39"/>
    </p:embeddedFont>
    <p:embeddedFont>
      <p:font typeface="華康標楷W5注音" pitchFamily="66" charset="-120"/>
      <p:regular r:id="rId40"/>
    </p:embeddedFont>
    <p:embeddedFont>
      <p:font typeface="Garamond" pitchFamily="18" charset="0"/>
      <p:regular r:id="rId41"/>
      <p:bold r:id="rId42"/>
      <p:italic r:id="rId43"/>
    </p:embeddedFont>
    <p:embeddedFont>
      <p:font typeface="華康標楷W5破音一" pitchFamily="66" charset="-120"/>
      <p:regular r:id="rId44"/>
    </p:embeddedFont>
    <p:embeddedFont>
      <p:font typeface="華康鋼筆體W2" pitchFamily="65" charset="-120"/>
      <p:regular r:id="rId45"/>
    </p:embeddedFont>
    <p:embeddedFont>
      <p:font typeface="華康圓體W5注音" pitchFamily="34" charset="-120"/>
      <p:regular r:id="rId46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Verdana" pitchFamily="34" charset="0"/>
        <a:ea typeface="標楷體" pitchFamily="65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FFCCFF"/>
    <a:srgbClr val="99CCFF"/>
    <a:srgbClr val="0000FF"/>
    <a:srgbClr val="FF66FF"/>
    <a:srgbClr val="F2ED0D"/>
    <a:srgbClr val="FF0000"/>
    <a:srgbClr val="EC9F14"/>
    <a:srgbClr val="6600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521" autoAdjust="0"/>
    <p:restoredTop sz="94670" autoAdjust="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21D1F-9FFD-4F25-A46D-B170830F419E}" type="datetimeFigureOut">
              <a:rPr lang="zh-TW" altLang="en-US" smtClean="0"/>
              <a:t>2018/8/29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A6F2F-50CC-48E4-BF5D-7E45EBC8C0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630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A6F2F-50CC-48E4-BF5D-7E45EBC8C01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15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A6F2F-50CC-48E4-BF5D-7E45EBC8C01E}" type="slidenum">
              <a:rPr lang="zh-TW" altLang="en-US" smtClean="0"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zh-TW"/>
              <a:t>按一下以編輯母片標題樣式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zh-TW"/>
              <a:t>按一下以編輯母片副標題樣式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CE6B8-D2B1-4190-9C93-1790626F76DA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4D2C-5F14-4992-8FC4-92679B2B63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AF47B-E6BF-4DEC-B8FE-81B2C6FCA88D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CD05E-9743-44A9-9F28-3681F2F932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551E4-4572-403B-AEEC-11CC11F81EFD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63D81-8B08-4B4C-8E5F-74D753FD34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CE123-8451-4225-9564-3BEFBEEF033E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F6F45-3E15-4C89-A4B7-3280C4E02E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7CE8C-7406-4305-A896-B2250E3D10B4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7EAF-9B1E-4815-A493-2629E5C482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1659-B74F-48C8-A098-EA009B02B9B7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C5BB6-46A1-4F5A-91C8-88FF3A31DB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AF987-6B42-4A3A-AF49-D2C103F74F25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695E6-F838-4007-9840-840D77F359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ABE39-29DC-4197-B8B6-0EB369E93063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A56A3-B408-4BC0-A125-FC7064E19FB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D3A9A-D947-41D0-BF7B-2397E29771B5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C5AD4-EFCD-47FB-B644-5BE8847DB36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FF01-A10B-4A3E-A6CB-039656DF7D4D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446B5-A862-4501-B6F8-C7149D9650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0688D-9489-411F-A7BB-0B4E49252100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8096B-0CCB-4FCC-966B-0F953E04AB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按一下以編輯母片</a:t>
            </a:r>
          </a:p>
          <a:p>
            <a:pPr lvl="1"/>
            <a:r>
              <a:rPr lang="en-US" altLang="zh-TW" smtClean="0"/>
              <a:t>第二層</a:t>
            </a:r>
          </a:p>
          <a:p>
            <a:pPr lvl="2"/>
            <a:r>
              <a:rPr lang="en-US" altLang="zh-TW" smtClean="0"/>
              <a:t>第三層</a:t>
            </a:r>
          </a:p>
          <a:p>
            <a:pPr lvl="3"/>
            <a:r>
              <a:rPr lang="en-US" altLang="zh-TW" smtClean="0"/>
              <a:t>第四層</a:t>
            </a:r>
          </a:p>
          <a:p>
            <a:pPr lvl="4"/>
            <a:r>
              <a:rPr lang="en-US" altLang="zh-TW" smtClean="0"/>
              <a:t>第五層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+mj-lt"/>
                <a:ea typeface="+mn-ea"/>
              </a:defRPr>
            </a:lvl1pPr>
          </a:lstStyle>
          <a:p>
            <a:pPr>
              <a:defRPr/>
            </a:pPr>
            <a:fld id="{3915D78A-A135-4D3F-96FF-7602566BD1E0}" type="datetimeFigureOut">
              <a:rPr lang="zh-TW" altLang="en-US"/>
              <a:pPr>
                <a:defRPr/>
              </a:pPr>
              <a:t>2018/8/29</a:t>
            </a:fld>
            <a:endParaRPr lang="en-US" altLang="zh-TW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+mj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+mj-lt"/>
                <a:ea typeface="+mn-ea"/>
              </a:defRPr>
            </a:lvl1pPr>
          </a:lstStyle>
          <a:p>
            <a:pPr>
              <a:defRPr/>
            </a:pPr>
            <a:fld id="{2B912C99-B746-4E3B-9132-EDCEAC89AD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3789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film&#35373;&#20633;&#22294;&#26360;&#20511;&#38321;/&#22294;&#26360;&#20511;&#38321;&#27969;&#31243;(&#19968;).avi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hyperlink" Target="film&#35373;&#20633;&#22294;&#26360;&#20511;&#38321;/&#39208;&#20839;&#38321;&#35712;(&#19968;).avi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hyperlink" Target="film&#35373;&#20633;&#22294;&#26360;&#20511;&#38321;/&#39208;&#20839;&#38321;&#35712;(&#20108;).avi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99CCFF"/>
            </a:gs>
            <a:gs pos="100000">
              <a:srgbClr val="7030A0"/>
            </a:gs>
            <a:gs pos="0">
              <a:srgbClr val="99CCFF"/>
            </a:gs>
            <a:gs pos="0">
              <a:schemeClr val="accent1">
                <a:tint val="44500"/>
                <a:satMod val="160000"/>
              </a:schemeClr>
            </a:gs>
            <a:gs pos="9626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547813" y="2997200"/>
            <a:ext cx="6400800" cy="1147763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en-US" altLang="zh-TW" sz="6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2428860" y="5429264"/>
            <a:ext cx="5239484" cy="50006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zh-TW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洪敏慧老師  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zh-TW" altLang="en-US" sz="3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新細明體" charset="-120"/>
              <a:ea typeface="標楷體" pitchFamily="65" charset="-12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zh-TW" sz="36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新細明體" charset="-120"/>
              <a:ea typeface="標楷體" pitchFamily="65" charset="-120"/>
            </a:endParaRPr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395288" y="692150"/>
            <a:ext cx="849719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kumimoji="0" lang="zh-TW" altLang="en-US" sz="4400" b="1" dirty="0">
                <a:latin typeface="標楷體" pitchFamily="65" charset="-120"/>
              </a:rPr>
              <a:t>   </a:t>
            </a:r>
            <a:r>
              <a:rPr kumimoji="0" lang="zh-TW" altLang="en-US" sz="4400" b="1" dirty="0">
                <a:latin typeface="華康標楷W5注音" pitchFamily="66" charset="-120"/>
                <a:ea typeface="華康標楷W5注音" pitchFamily="66" charset="-120"/>
              </a:rPr>
              <a:t>閱讀久久</a:t>
            </a:r>
            <a:r>
              <a:rPr kumimoji="0" lang="en-US" altLang="zh-TW" sz="4400" b="1" dirty="0">
                <a:latin typeface="華康標楷W5注音" pitchFamily="66" charset="-120"/>
                <a:ea typeface="華康標楷W5注音" pitchFamily="66" charset="-120"/>
              </a:rPr>
              <a:t>  BOOK</a:t>
            </a:r>
            <a:r>
              <a:rPr kumimoji="0" lang="zh-TW" altLang="en-US" sz="4400" b="1" dirty="0">
                <a:latin typeface="華康標楷W5注音" pitchFamily="66" charset="-120"/>
                <a:ea typeface="華康標楷W5注音" pitchFamily="66" charset="-120"/>
              </a:rPr>
              <a:t>思議  </a:t>
            </a:r>
            <a:endParaRPr lang="zh-TW" altLang="en-US" sz="4400" b="1" dirty="0">
              <a:latin typeface="華康標楷W5注音" pitchFamily="66" charset="-120"/>
              <a:ea typeface="華康標楷W5注音" pitchFamily="66" charset="-12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zh-TW" altLang="en-US" sz="4400" b="1" dirty="0">
              <a:latin typeface="標楷體" pitchFamily="65" charset="-12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altLang="zh-TW" sz="2400" b="1" dirty="0">
              <a:latin typeface="標楷體" pitchFamily="65" charset="-120"/>
            </a:endParaRPr>
          </a:p>
        </p:txBody>
      </p:sp>
      <p:pic>
        <p:nvPicPr>
          <p:cNvPr id="3077" name="Picture 10" descr="D:\FUNFUN\圖片\插圖\動態\項目符號\項目符號動~白星旋轉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7858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D:\FUNFUN\圖片\插圖\動態\項目符號\項目符號動~白星旋轉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188" y="71437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http://www.guidingstar.ca/reading_clu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428736"/>
            <a:ext cx="7334194" cy="359421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795337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" pitchFamily="34" charset="-120"/>
                <a:ea typeface="文鼎標楷注音" pitchFamily="34" charset="-120"/>
              </a:rPr>
              <a:t>新書區</a:t>
            </a:r>
          </a:p>
        </p:txBody>
      </p:sp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1000100" y="5715016"/>
            <a:ext cx="7215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400" dirty="0" smtClean="0">
                <a:latin typeface="文鼎標楷注音" pitchFamily="34" charset="-120"/>
                <a:ea typeface="文鼎標楷注音" pitchFamily="34" charset="-120"/>
              </a:rPr>
              <a:t>這是圖書館最新的書籍</a:t>
            </a:r>
            <a:r>
              <a:rPr lang="zh-TW" altLang="en-US" sz="2400" dirty="0">
                <a:latin typeface="文鼎標楷注音" pitchFamily="34" charset="-120"/>
                <a:ea typeface="文鼎標楷注音" pitchFamily="34" charset="-120"/>
              </a:rPr>
              <a:t>，歡迎多多閱讀喔</a:t>
            </a:r>
            <a:r>
              <a:rPr lang="en-US" altLang="zh-TW" sz="2400" dirty="0">
                <a:latin typeface="文鼎標楷注音" pitchFamily="34" charset="-120"/>
                <a:ea typeface="文鼎標楷注音" pitchFamily="34" charset="-120"/>
              </a:rPr>
              <a:t>!</a:t>
            </a:r>
          </a:p>
        </p:txBody>
      </p:sp>
      <p:pic>
        <p:nvPicPr>
          <p:cNvPr id="12293" name="Picture 7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57166"/>
            <a:ext cx="434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8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357166"/>
            <a:ext cx="434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2015-10-06 11.41.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7858180" cy="44202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852936"/>
            <a:ext cx="8229600" cy="1139825"/>
          </a:xfrm>
        </p:spPr>
        <p:txBody>
          <a:bodyPr anchor="ctr" anchorCtr="1"/>
          <a:lstStyle/>
          <a:p>
            <a:pPr eaLnBrk="1" hangingPunct="1"/>
            <a:r>
              <a:rPr lang="zh-TW" altLang="en-US" sz="6000" b="1" u="sng" dirty="0" smtClean="0">
                <a:latin typeface="華康標楷W5注音" pitchFamily="66" charset="-120"/>
                <a:ea typeface="華康標楷W5注音" pitchFamily="66" charset="-120"/>
              </a:rPr>
              <a:t>圖書館使用</a:t>
            </a:r>
          </a:p>
        </p:txBody>
      </p:sp>
      <p:pic>
        <p:nvPicPr>
          <p:cNvPr id="5126" name="Picture 12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34608"/>
            <a:ext cx="676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3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934608"/>
            <a:ext cx="676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66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98525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圖書館使用規則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08329" y="1251131"/>
            <a:ext cx="3889375" cy="2087562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進館三要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zh-TW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1.</a:t>
            </a:r>
            <a:r>
              <a:rPr lang="zh-TW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要輕聲細語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zh-TW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2.</a:t>
            </a:r>
            <a:r>
              <a:rPr lang="zh-TW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要放慢腳步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altLang="zh-TW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3.</a:t>
            </a:r>
            <a:r>
              <a:rPr lang="zh-TW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要整潔有禮</a:t>
            </a:r>
          </a:p>
        </p:txBody>
      </p:sp>
      <p:sp>
        <p:nvSpPr>
          <p:cNvPr id="13316" name="AutoShape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956550" y="61658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>
                <a:ea typeface="新細明體" pitchFamily="18" charset="-120"/>
              </a:rPr>
              <a:t>回目錄</a:t>
            </a:r>
            <a:endParaRPr lang="zh-TW" altLang="en-US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13317" name="Picture 9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3372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16454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933366" y="3736413"/>
            <a:ext cx="3452394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None/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愛書三不</a:t>
            </a:r>
            <a:endParaRPr lang="en-US" altLang="zh-TW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書法中楷（注音一）" pitchFamily="49" charset="-120"/>
              <a:ea typeface="書法中楷（注音一）" pitchFamily="49" charset="-12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Ø"/>
              <a:defRPr/>
            </a:pPr>
            <a:r>
              <a:rPr lang="en-US" altLang="zh-TW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1.</a:t>
            </a:r>
            <a:r>
              <a:rPr lang="zh-TW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不亂畫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Ø"/>
              <a:defRPr/>
            </a:pPr>
            <a:r>
              <a:rPr lang="en-US" altLang="zh-TW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2.</a:t>
            </a:r>
            <a:r>
              <a:rPr lang="zh-TW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不撕毀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Ø"/>
              <a:defRPr/>
            </a:pPr>
            <a:r>
              <a:rPr lang="en-US" altLang="zh-TW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3.</a:t>
            </a:r>
            <a:r>
              <a:rPr lang="zh-TW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不摺頁</a:t>
            </a:r>
          </a:p>
        </p:txBody>
      </p:sp>
      <p:pic>
        <p:nvPicPr>
          <p:cNvPr id="6146" name="Picture 2" descr="「peppa pig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610174" cy="270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3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52049" y="674551"/>
            <a:ext cx="5486452" cy="906141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借閱流程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176" y="2276872"/>
            <a:ext cx="2620963" cy="2914256"/>
            <a:chOff x="386" y="1933"/>
            <a:chExt cx="1458" cy="1593"/>
          </a:xfrm>
        </p:grpSpPr>
        <p:sp>
          <p:nvSpPr>
            <p:cNvPr id="15376" name="Text Box 8"/>
            <p:cNvSpPr txBox="1">
              <a:spLocks noChangeArrowheads="1"/>
            </p:cNvSpPr>
            <p:nvPr/>
          </p:nvSpPr>
          <p:spPr bwMode="auto">
            <a:xfrm>
              <a:off x="453" y="1933"/>
              <a:ext cx="1293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3600" dirty="0">
                  <a:latin typeface="書法中楷（注音一）" pitchFamily="49" charset="-120"/>
                  <a:ea typeface="書法中楷（注音一）" pitchFamily="49" charset="-120"/>
                </a:rPr>
                <a:t>選書</a:t>
              </a:r>
              <a:endParaRPr lang="en-US" altLang="zh-TW" sz="3600" dirty="0">
                <a:latin typeface="書法中楷（注音一）" pitchFamily="49" charset="-120"/>
                <a:ea typeface="書法中楷（注音一）" pitchFamily="49" charset="-120"/>
              </a:endParaRPr>
            </a:p>
          </p:txBody>
        </p:sp>
        <p:pic>
          <p:nvPicPr>
            <p:cNvPr id="15377" name="圖片 11" descr="C:\Documents and Settings\Administrator\桌面\桌面上原本的資料\100學年度設備業務\PHOTO\20110921圖書館借閱流程\P1010363.JP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" y="2432"/>
              <a:ext cx="1458" cy="10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5375" name="Line 10"/>
          <p:cNvSpPr>
            <a:spLocks noChangeShapeType="1"/>
          </p:cNvSpPr>
          <p:nvPr/>
        </p:nvSpPr>
        <p:spPr bwMode="auto">
          <a:xfrm>
            <a:off x="2571751" y="3071813"/>
            <a:ext cx="7143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5372" name="Line 14"/>
          <p:cNvSpPr>
            <a:spLocks noChangeShapeType="1"/>
          </p:cNvSpPr>
          <p:nvPr/>
        </p:nvSpPr>
        <p:spPr bwMode="auto">
          <a:xfrm>
            <a:off x="6215061" y="3071813"/>
            <a:ext cx="561975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5367" name="Picture 16" descr="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260350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Text Box 18"/>
          <p:cNvSpPr txBox="1">
            <a:spLocks noChangeArrowheads="1"/>
          </p:cNvSpPr>
          <p:nvPr/>
        </p:nvSpPr>
        <p:spPr bwMode="auto">
          <a:xfrm>
            <a:off x="143829" y="5373216"/>
            <a:ext cx="9285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u="sng" dirty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記得要</a:t>
            </a:r>
            <a:r>
              <a:rPr lang="zh-TW" altLang="en-US" sz="4000" b="1" u="sng" dirty="0" smtClean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帶                     </a:t>
            </a:r>
            <a:r>
              <a:rPr lang="zh-TW" altLang="zh-TW" sz="4000" b="1" u="sng" dirty="0" smtClean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喔</a:t>
            </a:r>
            <a:r>
              <a:rPr lang="zh-TW" altLang="en-US" sz="4000" b="1" u="sng" dirty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！</a:t>
            </a:r>
            <a:endParaRPr lang="en-US" altLang="zh-TW" sz="4000" b="1" u="sng" dirty="0">
              <a:solidFill>
                <a:srgbClr val="FF0000"/>
              </a:solidFill>
              <a:latin typeface="書法中楷（注音一）" pitchFamily="49" charset="-120"/>
              <a:ea typeface="書法中楷（注音一）" pitchFamily="49" charset="-120"/>
            </a:endParaRPr>
          </a:p>
        </p:txBody>
      </p:sp>
      <p:sp>
        <p:nvSpPr>
          <p:cNvPr id="15379" name="AutoShape 19" descr="data:image/jpeg;base64,/9j/4AAQSkZJRgABAQAAAQABAAD/2wCEAAkGBw8ODw8ODhAPDw8UDxAVDhQOEBAPEA4WFBUWFhUVFBQYHCggGBolHBQVIT0hJSkrLi4uFx8zODMsNygtLisBCgoKDg0OGxAQGywkICUsLC0sLCwsLCwvLCwsLCwsLCwsLCwsLCwsLCwsLCwsLCwsLCwsLCwsLCwsLCwsLCwsLP/AABEIAMIBAwMBEQACEQEDEQH/xAAcAAEAAQUBAQAAAAAAAAAAAAAABAEDBQYHAgj/xABEEAABAwIEAwUFBQYDBwUAAAABAAIDBBEFEiExQVFhBhMicYEHMpGhsRRCUmLBI4KSstHwM3LhCBVTY3PC0xZDVJOi/8QAGwEBAAIDAQEAAAAAAAAAAAAAAAEDAgQFBgf/xAA5EQEAAgIABAMFBgQGAgMAAAAAAQIDEQQSITEFQVETYXGx8CKBkaHB0RUyQuEGFCMzovEk4lJy0v/aAAwDAQACEQMRAD8A7igICAgICAgICAgICAgICAgIKEoPDZQemtjfgeR+I+KC4gICCgIKCqAgICAgICAgICAgICAgICAgICAgICAgICAgsTT93q/RnFw2b1dyHXbnZBdIDgRuNigxrpbFrnWNpe4nvs4Pt3RPM3fH0HeOQSqKUnvIybmN+W53c0tDmn4OtfiWlBKQY6oqDJMKdhsAM0zhwGlm+eo9DxsQgmNc1pDGjW1yBwHMnrY+evVAZNm9zUA2Lvu34gc/p1QXUBAQEBAQEBAQEFEBBVAQEBAQEBAQEBAQeHsB/sj6IMdPNPC4lgFRGAS+MeGoaBxivpJrwJHQn3SF7DsWp6qPvYZA5nG/hLdSCHNOoIIcPNpHArG160jdp1CYiZ7MdLN9kD5GawxkEcLRffaf8mrgeXh6nUtx2PeqxM/X15LPZT5pEsebvOGeSOQ8cro8liP/AK2rWnj8nlEM/ZQuNFpXTD3ixrSPukNJI056qP8APZfSPr7z2VSGrf30gLfD3cJB1ALiZA6x52az5LOPELRG5iGPsoW8JjMbp5ZffkkJ01swEljT1AcR5AK6viGKe+4YzjkZmc2OG5Ek2aSoIOrGi2ZocOOrIxsbXI1C3KXreN1nbCY0yb3sjbclrGCwGzWjgAPkLLJCkU2bUNdbmQG/I6j1CC6gICAgICAgICAgICAgICAgICAgICAgtSOkHuta7oXFv6FBj62qEjcoa+OUHQmwdC4bEEXB34XBBIPELncX4hXFPJTrb8o+vRfjwzbrPZBw2C2eR8bY5nvJmLAGtlcPD3gA/EA3fW1gdly7WtktzWnf6L4iKxqIT7LOIYvMkgba9yTsGi7jqBoN9yPirKYrZP5UTaI7vcEMrnODmiNo21zOd+g+a3acBH9cqpy+hU4XI/3amWM/lbEfq0rYjhMMeTDnliJcNxGDM+KoZPc3LZ4wL2AGhba2g/VRk4PFfy18CLzC1R9qGiQQ1THUs17AuN4nno/h5FczNwebDPPinfw7/h5/XRnF4npLJwwGWodLUk5GnLTsJGT3Rme4DiSSLHhe+4DdnhfEa31XJ0n18vr8kWx66wny4lCy7WkPLR4hHltHyzuJDWafiIvwXUVPcFa1+oLCOkjHH5G3zQSkBAQEBAQEBAQEBAQEBAQEBBRBVAQEEPEaru2gN9523QcSud4lxfsMeq/zT293rK/Bi553PaGMiC8/jblklq26qZeaibIBYZnOIaxo3c47D/XgAVdSk3tywxmdRtNjY2BjpJHNBDbyPOjQBqd9mhdvFirjrqGta02lqWJ9qJ6hxjof2bNu8IDpHdWtNw0eYJ8lla0+REMU/Aq6QFz6iofoT43ud8OAGqr6+sstK/ZsSpcpiqJnOsLte7MzXhlII+Sjd47T+KdR5rsmItr70tZCIKy3g08E3Kx4H6/JZUyxaeWekotSYjcdnns7i00E7KGYh0RLhG5987DbwsB5XHHn5Bc7xDg6TWctY6+fp75ZY7zvTa2Pp4XZ5I7uzHujlL8jjcnINo76ku0HElY+HcZM/wClefhP6fsyy4+nNDKU1Q+QZg1gbw/aB7vUNBA9CV2WukhBVAQEFEFUBAQEBAQEBAQEBAQEFEFUHl7g0Fx0ABJ6AIOSVftZopZC9kNW5lhkOSFtxbkZOZK4vG+HZuIzc8WjXaN7/b1beLPSlOXUvUftTo//AI9X8IP/ACKmvhOev9Vfz/ZM8TSfKfr72QwL2iwVlVBSxwTtMr8uZ5jGXQnYE32K2sfh14n7cxr3bVzmjyhsHZKokqp6qWSxZBPNBTkC2YB5BefzWaBp+q3cHD0x2maqrXmYU7V1JmlbSNPgbldL+Zx1a09ALH1HJXWlEQyWFYPGxrXEC+/ksYjaZnTB4p7RaSCQxQxvqcujnMLWs65Sfe+inpBFZlk+zPaajxJt4vBKBd0coAkA2uOY6hRERonmhj+1eENnu5oyub7jhu0jiqr05o9/lPosrM1aliczpoo6g6TNcWSkbiSO1neo18wVbivz16/CVd68s9G7YbWd/BFLsXNBPQ8fmvLcRT2WW1PSenzhvY55qxLYqKbvGBx94aHzXpODz+2xRae/afj9dWllpyW0vraVqoKICAgqgICAgICAgICAgICAgogqgjYk54gmMTc8gikMbTs92U5W+psEHy1T9ma0NbekqBYAaxuDhbTVp1B6LXni8ETqbxtZGK8xvSr8GqWe9TVTfOCW3xyrKOIwz2vH4wicdo8p/Bsnsxo2OxSISF7DHHNJocjmFrDY7dVbvcbhg6r7LJ2vo3EC13tc67i4vc5jS5xJ4kk9FFUyvUlL3lZO92/fPHoDYfIBV27s6pvbmV8WF1jorhwhI03AJAcf4SVlHSGPeXzLjWLTRhgiLmDW7gb36KKRE91uS0xrTbvZ5Uyisw+QXEjpWNcBcXa45XAjllJKxjvMQm8fZiZd5q2g5kYeTnWIxhn25o27yF489v8AvKww9Mlo+El+0LGA9saWky0dS8xGxcx7heKznO0Lh7p8J1NhqNVzPEuBy5Mvtccb6dY812DLWteWzo3Z2sZKHGN7ZGENc1zHBzT5Eacll4RNq2vS0a7SnioiYi0Myu201UFEBAQEBBVAQEBAQEBAQEFEFUBAQUJsg1SljGUE7kXPqvBzM2ncuxPRJELTwCtirCZRMUwWKoYWuzNNiA6Nzo3gEEEZm62IJ0WzhzZME81JV2iLdJYvsO5tDUPoybMdnDLni0kgfwkL0nC5faUizSyV5Z02VxEVYWk2Egzx8ncHAHmDr+8FnkmItor2ZaaNsjXMeA5jmlrgdnAixB9FO2OnI8c9kU3eONDNEYibhk5c17OmYA5vPRRqFkZJiGxdiewIw532mokbNUAERhgPdxXFiQTqXW0vYblOyJtNmz1UtgUS51jc1mSOO801wPyRggH1JH8JWODrNr+v6Mbz2hy3tDUiScgWBYMt+LuOvkSVsq2z+xZkxxiJscpZGIppJ2tcQ2dobkDXNGjrOkY7X8KD6KQEBAQUQVQEBAQEBAQEBAQEBAQEBBYrXZYpDyY63wVHE25MN7ekT8meON2iPewEIsAvFUdWy+xbFVcroV2lctR7ZUDwW1EWjw5pB/C9vu36EeH4LoeHZ+SeSVWWu42yWEYzDidO2J5yTtOl943j9F2cuOMtOWfulrVtyztNhxOeB3dTC5G2fXMObX8R11XKtnzYJ5bxv69WxyVvG4TW403i13oQfrZZxx9POJR7KUapxxg2a71IH0uk8dTyiU+zlgcSxMyML5Hd1Tj3iN32+6y/vO+Q4rPH7XiO/SvzRaYp8WlVNS+sm0FgdGgbRsb/AH6krcz5q4MfN+EKqUm9tMlH2dgkBD4mOB/E0Feani8kTuJl0eSs9NNs9nvY6kpHyVscZbMQ6JvicWNYcjjZp0BJbv0Xd8NzZMuKbXnz6fDp+rR4ita21Del0FAgICAgICAgICAgICAgICAgICAgh4sbQP8A3R8XALS8Rtrhr/D5yuwRvJDDRryVHRleYr6sJXgr4VrVTC17S1wBaRYg6g3WFomJ3HdMOd492dnppHVNI55dmLibuc434OG58xrzHFdfhfEYt0yd2vkw661W6P2gSMaIa2JsjR/xBf1a79Qur9m8a7w1+sSnDtZh7he07OjJA4f/AKBWvbgcE+SyMtkDEO2dIwfsYXSO4Gd+YfwiwPqFNOEw17VROW0+bX6jEqrEHtcQ9zS4NaQ0iOMdANAB0VmTPjxxO5j4IrS1uzacJwwRNsNXH3idz/QdF5rieIvntu33Q6GPHFI1DNRssFp2WQ3Hs621NH1Lz8XG3ysvUeGV5eGr98/nLn8RP+pLJrfUCAgICAgICAgICAgICAgICAgICCBjZ/Yn/Mz+YLneKz/41vu+a/hv9yGKYvL0dCV5gWxVXK8FcreWuDhdpBHAjULGdSnstSxB26pmNMolhMSwGGW+eNridzbU+ZV2PiL07SiaxPdq8/YmnDnuyEg2s3ZrLcra69brdjxHLqI2r9hUg7MQRm4hZfm4Zj81Xfjctv6mcYqR5MgymDNTYD4BatrbWMjRQ5hcA26tLfqqrdEpE0VgqrLKtvwtmWCFv/LZfztcr2HCV5cFI90fJyss7vPxSlsKxAQEBAQEBAQEBAQUQVQEBAQEBAQY7HT+yH/Ub+q5ni8/+N98Njhf9xjGLzFG/KQwLaoqleCv0rWXU+pcw5Sd+R8wqrY/OGUW9Vl9Q9nvxOI5x2ePhofkVj18/r9E9PJaOJw8S5v+eKRv1asZifT84OqPJiVOfdJd/kjkd9AsdW9PzhkjnvJf8OItH4pvCP4dz8lPSO8/h+/b5i/T4UG+J5zv5nh5Dgo3Mp2md0AE0Qh1LdCqbLqtujbYAcgB8F7msaiIcaZ3O3pSgQEBAQEBAQEBAQEBAQEBAQEBAQa92pxaCIxQPka2Vzg8NNx4bOF77DVaHifD5c3D/wCnWZ1Pl963BlpTJ9qdPMWoFl5SjozKSwLaopldAV7Aup2F1Oh5LQq5xVnyZRMvGQLCcNU8ymVRNIhO1FilalOixtLKrH1D7AnlqqN9Vza6OpZPFHNGc0cjGvjPNrwC0/Ahe7mNTpxIncbXlCRAQEBAQEBAQEBAQEBAQEBAQEBBzLt/hFVUV7pRETEymiEbmuac+ry4Bu9wTy5WvrbKvH8Pw94x5Z1Nvw+/0+SjNw2TJE3p5IGD45JTktd4oxbwuO3Ox4fRWeIeD4eLjnr9m3rHn8Y8/j3+PZq8Nx18E8s9Y9P29Pl82Ex32l1ffv8AsndxwMcQ0Sx53SW0JfroL8BbTiuNi8LpSusn83unp9393XnPNuteydi3tQMlFD9jHd1UjT3xNnilsS05biznEjS421I2CrweHzGSfafyx29/15sr5Y1Gu7m9Rikrn986aYy3v3jpX94DzDr3C6kY6xHLERr4KNy+guyVdLUUNJNP/ivp4nSaWu4tFzbhfe3Veby6rltWvaJlux1rEyzCjYJMpeHKm0ph5KqZItQ9V3lZWGu9ocUbBE5xPiIIYOJJ2WxwPB34rNFI7ec+kfXZHEZq4aTafu98s37L6x0uGRB3/tOkiHVrTdvwDgPRe0zxq7iYJ3SG2qpcICAgICAgICAgICAgICAgICAg8yPDQXHYAk+ixveKVm1u0dUxEzOoYZ7r3e7c/IcAvHZc05sk5Lef1p0Kxr7MeTXsbwFlQDJHZshB1GzvNdLw7xjLwn2J+1T09Ph+3b4NbiuBpn69rev7uJdpqF8FXLC8ZbZXEcDmF16H/MY8/wDqY+0tWmO+OvJfvCH3Ti2w0CMl/AYYmzt79jJTe7RJmyaa7A2PkbqYw+1+zzTHw19fJhfJOOObUS67h/bEsYwGEEk2sHuGUfiJykWWpP8Ahyd7rk/4/wDsw/ivlNfz/smf+uY7uBid4Ta4dcON7WbcBVz4Bm8skfhP92ceJU/+P5w9TdtomAkxu05OBv02WM+AZ/O8fhP7JjxOk/0z+Mfuhy9v2C+WE7X1eRrbb3d1Mf4et/Vk/wCP90T4nHlX8/7INT28lJDWRxt8JJvmcWngNwtjH/h7DE/btafwj91dvE8mvsxEfjP7NdxTtnWZA8vIzPytZE1rSfMkaLY/hfB4o3OPfxmZ/XX5MY4rPknUW1+H/f5oMD5a4seXOkLgPeOrR15LYm3D8Jh59RWvpHnP6z9dlfLlzZOXvPr9eTs3YHJHSimFs0ZJcfx5yST8b+llyeE4+eKtebRqd9Ph5Olfh4w1iI+pbOt1UICAgICAgICAgICAgICAgICAgiYk7whv4nC/kNT9B8Vy/FsvJg5Y/qnX6/2+9fgj7W/Rq3a3ETBTvMYJkd4Iw3UknTQLz2KsWtET8ZbdYnW3PMex7FcOgp4Ldx3sZd3haHSgg2c0A3DdC06gnXguzwfC4M1rXnrqe3l8VGbJauohoFTMS50kr3Pkcbvc9xc5x5knUrt1rFY1EdGosPrjswE/RZRWZ7Im0R3SMNp5nyseQQ0G99vRX4cVuaJa+bLXlmG7wtc1uptpoV1o3EOVOpkMZHA252t/fFRGpT27rUjd9+mmyiSJR+6N72PwtssJ6d1kdezyWncb8Sdh6qdI2iVcLXsyPGfxA6nLtx0VV6xaNStx3ms7hv8AgOGsjp4i1oF42E2Ft2grwPiGa189ome0zEe6Il6ThqxXHGvONyznYmc/an8nZ2j01H8qu8OtycREesTH6/oniI3jb6vRueICAgICAgICAgICAgICAgICAgxeIlzn2bwFteF9T+i814xkmcsU9I+f1Dcwaiu5WI6djDmdZz+Z3HlyXNx111lZa9rdIaT7R6inq4DSgB8wcHRuG0ThzPUXBHVdDhM1seTnjt5++EWxbrqXNMA7KSTP7ypYWta7wsP3yDu78v18t+pxXH1iOXHP3qMeHzsyFbhAFQ/MPw/yhdjwmsX4es/H5y5nH3muSfryhOpaNrBZditIhzLX2u1LzYDhdZWnoisRt5rsSFJE+XKX62DW6mRzjYNt1JVdrRWnNMbZ1pN78sTphJMTrSGh00EVUfHFTENLctr5XOJzZj58PhRu/nqLei+Ip5bmvqu0FeaqPvCMjmlzXtJvkc29x/fNZVtzV3rSLU5ba3tKicA0EtuepvbyHBWx2Uz3RJiRc8fisLLKuk4cbUsP/Qj/AJAvnHFdeIv/APafnL1OH/br8I+ST2U0Mcn523/eNj9VOK/JxNJ98fn0WXjdJj3OgL1zlCAgICAgICAgICCiCqCiAgqgICAgxuKUspPeQZS61nNecodyIdY2P96Llcf4dOe0XpOp7de0tjDmrWOW0OZ9v+0tVRyR057sOc0ulbG9xcwH3WufbQnew4W5rDhvBJmN5bdfLRk42tJ1WGtYZjLXkF0R9Hg/UBbP8FyW/lvH4f8Aaq3iNY7x9fk2ijx6nAv3UuxOzCNP3lRb/D/FT2tX/l/+UfxPF5xP5fuxGIVTJpnSNY4NOWwcBfQW1AJ4r0fhXDX4bB7PJ33PZyuOy1y5OavbTxLJbbp/eq6bSiFmV+YWPoolMdEXFad80TmxvMcoIfG8/cc03F+h28j6Kq9ZmvLE6nyW0tEW5pjcebDSd/czupD9usGEh4+zyWFhI4ZrEAcDrt6UzzfzTX7X5fFbHL/LFvs/n8EnDaZ8UeWV3ePJc6R33bu3yjgBttwWVKzEamdz5ovaJncdI8l/vgRlbrr5rPfor5fV7ezS5tc7NGrnfoApmEbZN3aWQQNhyNbaMMJuSdG2uOR0XA/geKck5L2mdzvXT136S6v8Qvy8tYhnuweJZ4nRFxL2EhtzdxAAIJPO5+i4fjnCxgyxkxxqOn4/UfN0fD805KTFp6/o6w11wDzAK9BE7jbUmNPSkEBAQEBAQEBAQEBAQEBAQEBAQcy9smCAxw1rM2kuSYX8P7RoAfbgbxsb6hX4Z66UZ46baDRsuL8Tf06Doujjjo5156pWYM35WaL7+is3pXrbMU8YZGzMT3g15lp4/wBFlTeuqu+t9FmvkDtg0HlbT0WUoqws1SGk30+ipm2l8V2qyqvYg/M6KeaJRyzC5USkC5fb943SdQiu5lAfUjYAuPy+ar5oWxWXqEk8PTgPNTEolJLmjS+rrBx4gcfLTgstxCvqg4h7+YCwPIbf00VV+6+nZsPYQ2dmG7nWv0Gn1XkvHr89+XyiPzdzw6vLTfq7bh7s0MR/5bb/AAXQ4S3NgpPuj5MMsavPxSFsKxAQEBAQEBAQEBAQEBAQEBAQEEPF8Ojq6eWmmBMcjC11txycOoNiOoCmJ1O0TG41LgeK0E+G1DqWoFiNY3AEMnZwezpzHA6LoYssTDnZMUxOpeaepZmz5W5uB3I8uSuiYmdypmJiNQmT4mHbmw6FWzkhVGOUOarB+/8A0WE3hnFJ9FkSAn3gfNRze9lr3E1Q0bW9FE2gisvFXONAeQv8Oai19prWYRxKByWPMy1Kjqi/3rDkNFE2TFVPtYA3/wBU5zk2yfZfs/VYxOWRXZAz/HmPuRjfI3m86acL3PWnJl0uxYtsfR9rJoJZmx0sNO5sr2mMukcIS05S3mbEc1xM/A0zWm1pnq6dM00jUQ697JO0lTiNPUGpEQEUrWR90xzBYtzG93G51C2sWKuKkUr2hha02nct8VjEQEBAQEBAQEBAQEBAQEBAQEBAQY3HcCpsQi7mqjEjb3YdWvjP4mOGrT5euimJmOyJrExqXKu0XsqrYLyYdMKln/Dmyxz+Qd7jz/Cr4zqJwejm9ZVzwyPhqI3RysNnskaWPaeoPx67qz2sqvZRCwMTvuPmntE+ze/94DoE50cjwMTaXWLhpvqE5z2akmJhxUc6eRbdXA/i9CnMnkT+z+FVWJT/AGejhdI+13F78scTdsz3cB8zwBWM30yim3V+z/sdjbZ+I1BmPGKmvDF5Ok99w6jIq5yz5LIxR5t2xPGMOwanLHPp6dscL3xU7HRskkDeEcdwXEnTzKq3tbrT5pxaudVVVTWujZC6eV0hZH7rM31PEniSTxQdQ/2fa7xYjTcP2EoPU52O/lYg7KgICAgICAgICAgIKIKoKIKoCAgICAgICDlPtowhj5aKoDRmc2WKQ21dlyuZfyvJ8Vs8PHNOmtxE6iJc0mwVvL6ranA1YzLWDdnxV19JRm7RNMGvLfeDGguktyOVrlr5K8sNjFPNLv8A2k7KUkuFT0McEUcbYHGnDGAd1IxpMbx+a4GvG5vuVqxPVtTHR89YdhbZADYbcgt6mLbQvl0my4O1gvYfJWzhiFcZpl1r2JUDY6KomsM0lU4ZralkbGgD0cZPiVoZv5tN7B/Lt0VVLnzb7ZKSWDGZ5JrubOyN9MdxkaxrC3pZzXadQeKDSzOTqdB1Qdo/2f8ABZY46uvkYWRzCJlPmFjI1heXPH5SXAA/lKDryAgICAgICAgICAgICAgICAgICAgICDWfaHFR/YJZ64PMdP8AtWd27K8vsWMaOBzF4bY6ahZ0vNJ3DC9IvGpfPH++a0svaLbW0R5a63V3+bye78FH+Tx+/wDF1L2F0MNVFNiE7A6siqpYmOBcBGwxRnRl7XOd4va+pCqvltfuupirTs60q1j5e7eVL6bFq5lC4QwMmDWshDQxmVjA4BttPFmVlc169pVWw47d4YQYpVzeF08p342+imc+Se9kRw+KO1Yde9mfbWojfT4dVQw9y85IZII2wlj3XI7xjfC7Mb+IAG51vckVzMz3WxER2dfUJYPtT2SosVYxlbEXlhJiexzo5I829nNOxsNDcaDkEGJwb2YYPSOEjabvni2U1T3VAbbiGO8N+troNxAtoEFUBAQEBAQEBAQEBAQEBAQEBAQEBAQEGC7b4G/EqCajjeyN7zEWukaXMvHI2SxtqL5bXGyDmw9l2KEZTJQga6iSY/LukG8+znse7B6eaOSVk0ks3eOMbCxrPC1oaLkl2xN9N9kG2oMHivZDDasyuqKKmfJI20kndMbMdAL96BmDhYWde4sEGpSexuhDs0VTWRjg0mGRo9SzN8Sgm4R7MoKaohqftdS8xSB7Wju2NcRsHWbcjoCEG+ICAgICAgICAgICAgICAgogqgICAgICAgICAgICAgICAgICAgICAgICAgICD//Z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381" name="AutoShape 21" descr="data:image/jpeg;base64,/9j/4AAQSkZJRgABAQAAAQABAAD/2wCEAAkGBw8ODw8ODhAPDw8UDxAVDhQOEBAPEA4WFBUWFhUVFBQYHCggGBolHBQVIT0hJSkrLi4uFx8zODMsNygtLisBCgoKDg0OGxAQGywkICUsLC0sLCwsLCwvLCwsLCwsLCwsLCwsLCwsLCwsLCwsLCwsLCwsLCwsLCwsLCwsLCwsLP/AABEIAMIBAwMBEQACEQEDEQH/xAAcAAEAAQUBAQAAAAAAAAAAAAAABAEDBQYHAgj/xABEEAABAwIEAwUFBQYDBwUAAAABAAIDBBEFEiExQVFhBhMicYEHMpGhsRRCUmLBI4KSstHwM3LhCBVTY3PC0xZDVJOi/8QAGwEBAAIDAQEAAAAAAAAAAAAAAAEDAgQFBgf/xAA5EQEAAgIABAMFBgQGAgMAAAAAAQIDEQQSITEFQVETYXGx8CKBkaHB0RUyQuEGFCMzovEk4lJy0v/aAAwDAQACEQMRAD8A7igICAgICAgICAgICAgICAgIKEoPDZQemtjfgeR+I+KC4gICCgIKCqAgICAgICAgICAgICAgICAgICAgICAgICAgsTT93q/RnFw2b1dyHXbnZBdIDgRuNigxrpbFrnWNpe4nvs4Pt3RPM3fH0HeOQSqKUnvIybmN+W53c0tDmn4OtfiWlBKQY6oqDJMKdhsAM0zhwGlm+eo9DxsQgmNc1pDGjW1yBwHMnrY+evVAZNm9zUA2Lvu34gc/p1QXUBAQEBAQEBAQEFEBBVAQEBAQEBAQEBAQeHsB/sj6IMdPNPC4lgFRGAS+MeGoaBxivpJrwJHQn3SF7DsWp6qPvYZA5nG/hLdSCHNOoIIcPNpHArG160jdp1CYiZ7MdLN9kD5GawxkEcLRffaf8mrgeXh6nUtx2PeqxM/X15LPZT5pEsebvOGeSOQ8cro8liP/AK2rWnj8nlEM/ZQuNFpXTD3ixrSPukNJI056qP8APZfSPr7z2VSGrf30gLfD3cJB1ALiZA6x52az5LOPELRG5iGPsoW8JjMbp5ZffkkJ01swEljT1AcR5AK6viGKe+4YzjkZmc2OG5Ek2aSoIOrGi2ZocOOrIxsbXI1C3KXreN1nbCY0yb3sjbclrGCwGzWjgAPkLLJCkU2bUNdbmQG/I6j1CC6gICAgICAgICAgICAgICAgICAgICAgtSOkHuta7oXFv6FBj62qEjcoa+OUHQmwdC4bEEXB34XBBIPELncX4hXFPJTrb8o+vRfjwzbrPZBw2C2eR8bY5nvJmLAGtlcPD3gA/EA3fW1gdly7WtktzWnf6L4iKxqIT7LOIYvMkgba9yTsGi7jqBoN9yPirKYrZP5UTaI7vcEMrnODmiNo21zOd+g+a3acBH9cqpy+hU4XI/3amWM/lbEfq0rYjhMMeTDnliJcNxGDM+KoZPc3LZ4wL2AGhba2g/VRk4PFfy18CLzC1R9qGiQQ1THUs17AuN4nno/h5FczNwebDPPinfw7/h5/XRnF4npLJwwGWodLUk5GnLTsJGT3Rme4DiSSLHhe+4DdnhfEa31XJ0n18vr8kWx66wny4lCy7WkPLR4hHltHyzuJDWafiIvwXUVPcFa1+oLCOkjHH5G3zQSkBAQEBAQEBAQEBAQEBAQEBBRBVAQEEPEaru2gN9523QcSud4lxfsMeq/zT293rK/Bi553PaGMiC8/jblklq26qZeaibIBYZnOIaxo3c47D/XgAVdSk3tywxmdRtNjY2BjpJHNBDbyPOjQBqd9mhdvFirjrqGta02lqWJ9qJ6hxjof2bNu8IDpHdWtNw0eYJ8lla0+REMU/Aq6QFz6iofoT43ud8OAGqr6+sstK/ZsSpcpiqJnOsLte7MzXhlII+Sjd47T+KdR5rsmItr70tZCIKy3g08E3Kx4H6/JZUyxaeWekotSYjcdnns7i00E7KGYh0RLhG5987DbwsB5XHHn5Bc7xDg6TWctY6+fp75ZY7zvTa2Pp4XZ5I7uzHujlL8jjcnINo76ku0HElY+HcZM/wClefhP6fsyy4+nNDKU1Q+QZg1gbw/aB7vUNBA9CV2WukhBVAQEFEFUBAQEBAQEBAQEBAQEFEFUHl7g0Fx0ABJ6AIOSVftZopZC9kNW5lhkOSFtxbkZOZK4vG+HZuIzc8WjXaN7/b1beLPSlOXUvUftTo//AI9X8IP/ACKmvhOev9Vfz/ZM8TSfKfr72QwL2iwVlVBSxwTtMr8uZ5jGXQnYE32K2sfh14n7cxr3bVzmjyhsHZKokqp6qWSxZBPNBTkC2YB5BefzWaBp+q3cHD0x2maqrXmYU7V1JmlbSNPgbldL+Zx1a09ALH1HJXWlEQyWFYPGxrXEC+/ksYjaZnTB4p7RaSCQxQxvqcujnMLWs65Sfe+inpBFZlk+zPaajxJt4vBKBd0coAkA2uOY6hRERonmhj+1eENnu5oyub7jhu0jiqr05o9/lPosrM1aliczpoo6g6TNcWSkbiSO1neo18wVbivz16/CVd68s9G7YbWd/BFLsXNBPQ8fmvLcRT2WW1PSenzhvY55qxLYqKbvGBx94aHzXpODz+2xRae/afj9dWllpyW0vraVqoKICAgqgICAgICAgICAgICAgogqgjYk54gmMTc8gikMbTs92U5W+psEHy1T9ma0NbekqBYAaxuDhbTVp1B6LXni8ETqbxtZGK8xvSr8GqWe9TVTfOCW3xyrKOIwz2vH4wicdo8p/Bsnsxo2OxSISF7DHHNJocjmFrDY7dVbvcbhg6r7LJ2vo3EC13tc67i4vc5jS5xJ4kk9FFUyvUlL3lZO92/fPHoDYfIBV27s6pvbmV8WF1jorhwhI03AJAcf4SVlHSGPeXzLjWLTRhgiLmDW7gb36KKRE91uS0xrTbvZ5Uyisw+QXEjpWNcBcXa45XAjllJKxjvMQm8fZiZd5q2g5kYeTnWIxhn25o27yF489v8AvKww9Mlo+El+0LGA9saWky0dS8xGxcx7heKznO0Lh7p8J1NhqNVzPEuBy5Mvtccb6dY812DLWteWzo3Z2sZKHGN7ZGENc1zHBzT5Eacll4RNq2vS0a7SnioiYi0Myu201UFEBAQEBBVAQEBAQEBAQEFEFUBAQUJsg1SljGUE7kXPqvBzM2ncuxPRJELTwCtirCZRMUwWKoYWuzNNiA6Nzo3gEEEZm62IJ0WzhzZME81JV2iLdJYvsO5tDUPoybMdnDLni0kgfwkL0nC5faUizSyV5Z02VxEVYWk2Egzx8ncHAHmDr+8FnkmItor2ZaaNsjXMeA5jmlrgdnAixB9FO2OnI8c9kU3eONDNEYibhk5c17OmYA5vPRRqFkZJiGxdiewIw532mokbNUAERhgPdxXFiQTqXW0vYblOyJtNmz1UtgUS51jc1mSOO801wPyRggH1JH8JWODrNr+v6Mbz2hy3tDUiScgWBYMt+LuOvkSVsq2z+xZkxxiJscpZGIppJ2tcQ2dobkDXNGjrOkY7X8KD6KQEBAQUQVQEBAQEBAQEBAQEBAQEBBYrXZYpDyY63wVHE25MN7ekT8meON2iPewEIsAvFUdWy+xbFVcroV2lctR7ZUDwW1EWjw5pB/C9vu36EeH4LoeHZ+SeSVWWu42yWEYzDidO2J5yTtOl943j9F2cuOMtOWfulrVtyztNhxOeB3dTC5G2fXMObX8R11XKtnzYJ5bxv69WxyVvG4TW403i13oQfrZZxx9POJR7KUapxxg2a71IH0uk8dTyiU+zlgcSxMyML5Hd1Tj3iN32+6y/vO+Q4rPH7XiO/SvzRaYp8WlVNS+sm0FgdGgbRsb/AH6krcz5q4MfN+EKqUm9tMlH2dgkBD4mOB/E0Feani8kTuJl0eSs9NNs9nvY6kpHyVscZbMQ6JvicWNYcjjZp0BJbv0Xd8NzZMuKbXnz6fDp+rR4ita21Del0FAgICAgICAgICAgICAgICAgICAgh4sbQP8A3R8XALS8Rtrhr/D5yuwRvJDDRryVHRleYr6sJXgr4VrVTC17S1wBaRYg6g3WFomJ3HdMOd492dnppHVNI55dmLibuc434OG58xrzHFdfhfEYt0yd2vkw661W6P2gSMaIa2JsjR/xBf1a79Qur9m8a7w1+sSnDtZh7he07OjJA4f/AKBWvbgcE+SyMtkDEO2dIwfsYXSO4Gd+YfwiwPqFNOEw17VROW0+bX6jEqrEHtcQ9zS4NaQ0iOMdANAB0VmTPjxxO5j4IrS1uzacJwwRNsNXH3idz/QdF5rieIvntu33Q6GPHFI1DNRssFp2WQ3Hs621NH1Lz8XG3ysvUeGV5eGr98/nLn8RP+pLJrfUCAgICAgICAgICAgICAgICAgICCBjZ/Yn/Mz+YLneKz/41vu+a/hv9yGKYvL0dCV5gWxVXK8FcreWuDhdpBHAjULGdSnstSxB26pmNMolhMSwGGW+eNridzbU+ZV2PiL07SiaxPdq8/YmnDnuyEg2s3ZrLcra69brdjxHLqI2r9hUg7MQRm4hZfm4Zj81Xfjctv6mcYqR5MgymDNTYD4BatrbWMjRQ5hcA26tLfqqrdEpE0VgqrLKtvwtmWCFv/LZfztcr2HCV5cFI90fJyss7vPxSlsKxAQEBAQEBAQEBAQUQVQEBAQEBAQY7HT+yH/Ub+q5ni8/+N98Njhf9xjGLzFG/KQwLaoqleCv0rWXU+pcw5Sd+R8wqrY/OGUW9Vl9Q9nvxOI5x2ePhofkVj18/r9E9PJaOJw8S5v+eKRv1asZifT84OqPJiVOfdJd/kjkd9AsdW9PzhkjnvJf8OItH4pvCP4dz8lPSO8/h+/b5i/T4UG+J5zv5nh5Dgo3Mp2md0AE0Qh1LdCqbLqtujbYAcgB8F7msaiIcaZ3O3pSgQEBAQEBAQEBAQEBAQEBAQEBAQa92pxaCIxQPka2Vzg8NNx4bOF77DVaHifD5c3D/wCnWZ1Pl963BlpTJ9qdPMWoFl5SjozKSwLaopldAV7Aup2F1Oh5LQq5xVnyZRMvGQLCcNU8ymVRNIhO1FilalOixtLKrH1D7AnlqqN9Vza6OpZPFHNGc0cjGvjPNrwC0/Ahe7mNTpxIncbXlCRAQEBAQEBAQEBAQEBAQEBAQEBBzLt/hFVUV7pRETEymiEbmuac+ry4Bu9wTy5WvrbKvH8Pw94x5Z1Nvw+/0+SjNw2TJE3p5IGD45JTktd4oxbwuO3Ox4fRWeIeD4eLjnr9m3rHn8Y8/j3+PZq8Nx18E8s9Y9P29Pl82Ex32l1ffv8AsndxwMcQ0Sx53SW0JfroL8BbTiuNi8LpSusn83unp9393XnPNuteydi3tQMlFD9jHd1UjT3xNnilsS05biznEjS421I2CrweHzGSfafyx29/15sr5Y1Gu7m9Rikrn986aYy3v3jpX94DzDr3C6kY6xHLERr4KNy+guyVdLUUNJNP/ivp4nSaWu4tFzbhfe3Veby6rltWvaJlux1rEyzCjYJMpeHKm0ph5KqZItQ9V3lZWGu9ocUbBE5xPiIIYOJJ2WxwPB34rNFI7ec+kfXZHEZq4aTafu98s37L6x0uGRB3/tOkiHVrTdvwDgPRe0zxq7iYJ3SG2qpcICAgICAgICAgICAgICAgICAg8yPDQXHYAk+ixveKVm1u0dUxEzOoYZ7r3e7c/IcAvHZc05sk5Lef1p0Kxr7MeTXsbwFlQDJHZshB1GzvNdLw7xjLwn2J+1T09Ph+3b4NbiuBpn69rev7uJdpqF8FXLC8ZbZXEcDmF16H/MY8/wDqY+0tWmO+OvJfvCH3Ti2w0CMl/AYYmzt79jJTe7RJmyaa7A2PkbqYw+1+zzTHw19fJhfJOOObUS67h/bEsYwGEEk2sHuGUfiJykWWpP8Ahyd7rk/4/wDsw/ivlNfz/smf+uY7uBid4Ta4dcON7WbcBVz4Bm8skfhP92ceJU/+P5w9TdtomAkxu05OBv02WM+AZ/O8fhP7JjxOk/0z+Mfuhy9v2C+WE7X1eRrbb3d1Mf4et/Vk/wCP90T4nHlX8/7INT28lJDWRxt8JJvmcWngNwtjH/h7DE/btafwj91dvE8mvsxEfjP7NdxTtnWZA8vIzPytZE1rSfMkaLY/hfB4o3OPfxmZ/XX5MY4rPknUW1+H/f5oMD5a4seXOkLgPeOrR15LYm3D8Jh59RWvpHnP6z9dlfLlzZOXvPr9eTs3YHJHSimFs0ZJcfx5yST8b+llyeE4+eKtebRqd9Ph5Olfh4w1iI+pbOt1UICAgICAgICAgICAgICAgICAgiYk7whv4nC/kNT9B8Vy/FsvJg5Y/qnX6/2+9fgj7W/Rq3a3ETBTvMYJkd4Iw3UknTQLz2KsWtET8ZbdYnW3PMex7FcOgp4Ldx3sZd3haHSgg2c0A3DdC06gnXguzwfC4M1rXnrqe3l8VGbJauohoFTMS50kr3Pkcbvc9xc5x5knUrt1rFY1EdGosPrjswE/RZRWZ7Im0R3SMNp5nyseQQ0G99vRX4cVuaJa+bLXlmG7wtc1uptpoV1o3EOVOpkMZHA252t/fFRGpT27rUjd9+mmyiSJR+6N72PwtssJ6d1kdezyWncb8Sdh6qdI2iVcLXsyPGfxA6nLtx0VV6xaNStx3ms7hv8AgOGsjp4i1oF42E2Ft2grwPiGa189ome0zEe6Il6ThqxXHGvONyznYmc/an8nZ2j01H8qu8OtycREesTH6/oniI3jb6vRueICAgICAgICAgICAgICAgICAgxeIlzn2bwFteF9T+i814xkmcsU9I+f1Dcwaiu5WI6djDmdZz+Z3HlyXNx111lZa9rdIaT7R6inq4DSgB8wcHRuG0ThzPUXBHVdDhM1seTnjt5++EWxbrqXNMA7KSTP7ypYWta7wsP3yDu78v18t+pxXH1iOXHP3qMeHzsyFbhAFQ/MPw/yhdjwmsX4es/H5y5nH3muSfryhOpaNrBZditIhzLX2u1LzYDhdZWnoisRt5rsSFJE+XKX62DW6mRzjYNt1JVdrRWnNMbZ1pN78sTphJMTrSGh00EVUfHFTENLctr5XOJzZj58PhRu/nqLei+Ip5bmvqu0FeaqPvCMjmlzXtJvkc29x/fNZVtzV3rSLU5ba3tKicA0EtuepvbyHBWx2Uz3RJiRc8fisLLKuk4cbUsP/Qj/AJAvnHFdeIv/APafnL1OH/br8I+ST2U0Mcn523/eNj9VOK/JxNJ98fn0WXjdJj3OgL1zlCAgICAgICAgICCiCqCiAgqgICAgxuKUspPeQZS61nNecodyIdY2P96Llcf4dOe0XpOp7de0tjDmrWOW0OZ9v+0tVRyR057sOc0ulbG9xcwH3WufbQnew4W5rDhvBJmN5bdfLRk42tJ1WGtYZjLXkF0R9Hg/UBbP8FyW/lvH4f8Aaq3iNY7x9fk2ijx6nAv3UuxOzCNP3lRb/D/FT2tX/l/+UfxPF5xP5fuxGIVTJpnSNY4NOWwcBfQW1AJ4r0fhXDX4bB7PJ33PZyuOy1y5OavbTxLJbbp/eq6bSiFmV+YWPoolMdEXFad80TmxvMcoIfG8/cc03F+h28j6Kq9ZmvLE6nyW0tEW5pjcebDSd/czupD9usGEh4+zyWFhI4ZrEAcDrt6UzzfzTX7X5fFbHL/LFvs/n8EnDaZ8UeWV3ePJc6R33bu3yjgBttwWVKzEamdz5ovaJncdI8l/vgRlbrr5rPfor5fV7ezS5tc7NGrnfoApmEbZN3aWQQNhyNbaMMJuSdG2uOR0XA/geKck5L2mdzvXT136S6v8Qvy8tYhnuweJZ4nRFxL2EhtzdxAAIJPO5+i4fjnCxgyxkxxqOn4/UfN0fD805KTFp6/o6w11wDzAK9BE7jbUmNPSkEBAQEBAQEBAQEBAQEBAQEBAQcy9smCAxw1rM2kuSYX8P7RoAfbgbxsb6hX4Z66UZ46baDRsuL8Tf06Doujjjo5156pWYM35WaL7+is3pXrbMU8YZGzMT3g15lp4/wBFlTeuqu+t9FmvkDtg0HlbT0WUoqws1SGk30+ipm2l8V2qyqvYg/M6KeaJRyzC5USkC5fb943SdQiu5lAfUjYAuPy+ar5oWxWXqEk8PTgPNTEolJLmjS+rrBx4gcfLTgstxCvqg4h7+YCwPIbf00VV+6+nZsPYQ2dmG7nWv0Gn1XkvHr89+XyiPzdzw6vLTfq7bh7s0MR/5bb/AAXQ4S3NgpPuj5MMsavPxSFsKxAQEBAQEBAQEBAQEBAQEBAQEEPF8Ojq6eWmmBMcjC11txycOoNiOoCmJ1O0TG41LgeK0E+G1DqWoFiNY3AEMnZwezpzHA6LoYssTDnZMUxOpeaepZmz5W5uB3I8uSuiYmdypmJiNQmT4mHbmw6FWzkhVGOUOarB+/8A0WE3hnFJ9FkSAn3gfNRze9lr3E1Q0bW9FE2gisvFXONAeQv8Oai19prWYRxKByWPMy1Kjqi/3rDkNFE2TFVPtYA3/wBU5zk2yfZfs/VYxOWRXZAz/HmPuRjfI3m86acL3PWnJl0uxYtsfR9rJoJZmx0sNO5sr2mMukcIS05S3mbEc1xM/A0zWm1pnq6dM00jUQ697JO0lTiNPUGpEQEUrWR90xzBYtzG93G51C2sWKuKkUr2hha02nct8VjEQEBAQEBAQEBAQEBAQEBAQEBAQY3HcCpsQi7mqjEjb3YdWvjP4mOGrT5euimJmOyJrExqXKu0XsqrYLyYdMKln/Dmyxz+Qd7jz/Cr4zqJwejm9ZVzwyPhqI3RysNnskaWPaeoPx67qz2sqvZRCwMTvuPmntE+ze/94DoE50cjwMTaXWLhpvqE5z2akmJhxUc6eRbdXA/i9CnMnkT+z+FVWJT/AGejhdI+13F78scTdsz3cB8zwBWM30yim3V+z/sdjbZ+I1BmPGKmvDF5Ok99w6jIq5yz5LIxR5t2xPGMOwanLHPp6dscL3xU7HRskkDeEcdwXEnTzKq3tbrT5pxaudVVVTWujZC6eV0hZH7rM31PEniSTxQdQ/2fa7xYjTcP2EoPU52O/lYg7KgICAgICAgICAgIKIKoKIKoCAgICAgICDlPtowhj5aKoDRmc2WKQ21dlyuZfyvJ8Vs8PHNOmtxE6iJc0mwVvL6ranA1YzLWDdnxV19JRm7RNMGvLfeDGguktyOVrlr5K8sNjFPNLv8A2k7KUkuFT0McEUcbYHGnDGAd1IxpMbx+a4GvG5vuVqxPVtTHR89YdhbZADYbcgt6mLbQvl0my4O1gvYfJWzhiFcZpl1r2JUDY6KomsM0lU4ZralkbGgD0cZPiVoZv5tN7B/Lt0VVLnzb7ZKSWDGZ5JrubOyN9MdxkaxrC3pZzXadQeKDSzOTqdB1Qdo/2f8ABZY46uvkYWRzCJlPmFjI1heXPH5SXAA/lKDryAgICAgICAgICAgICAgICAgICAgICDWfaHFR/YJZ64PMdP8AtWd27K8vsWMaOBzF4bY6ahZ0vNJ3DC9IvGpfPH++a0svaLbW0R5a63V3+bye78FH+Tx+/wDF1L2F0MNVFNiE7A6siqpYmOBcBGwxRnRl7XOd4va+pCqvltfuupirTs60q1j5e7eVL6bFq5lC4QwMmDWshDQxmVjA4BttPFmVlc169pVWw47d4YQYpVzeF08p342+imc+Se9kRw+KO1Yde9mfbWojfT4dVQw9y85IZII2wlj3XI7xjfC7Mb+IAG51vckVzMz3WxER2dfUJYPtT2SosVYxlbEXlhJiexzo5I829nNOxsNDcaDkEGJwb2YYPSOEjabvni2U1T3VAbbiGO8N+troNxAtoEFUBAQEBAQEBAQEBAQEBAQEBAQEBAQEGC7b4G/EqCajjeyN7zEWukaXMvHI2SxtqL5bXGyDmw9l2KEZTJQga6iSY/LukG8+znse7B6eaOSVk0ks3eOMbCxrPC1oaLkl2xN9N9kG2oMHivZDDasyuqKKmfJI20kndMbMdAL96BmDhYWde4sEGpSexuhDs0VTWRjg0mGRo9SzN8Sgm4R7MoKaohqftdS8xSB7Wju2NcRsHWbcjoCEG+ICAgICAgICAgICAgICAgogqgICAgICAgICAgICAgICAgICAgICAgICAgICD//Z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3148221" y="2420888"/>
            <a:ext cx="3276600" cy="2649550"/>
            <a:chOff x="3167064" y="2636838"/>
            <a:chExt cx="3276600" cy="2649550"/>
          </a:xfrm>
        </p:grpSpPr>
        <p:sp>
          <p:nvSpPr>
            <p:cNvPr id="15373" name="Text Box 8"/>
            <p:cNvSpPr txBox="1">
              <a:spLocks noChangeArrowheads="1"/>
            </p:cNvSpPr>
            <p:nvPr/>
          </p:nvSpPr>
          <p:spPr bwMode="auto">
            <a:xfrm>
              <a:off x="3167064" y="2636838"/>
              <a:ext cx="32766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3600" dirty="0">
                  <a:latin typeface="書法中楷（注音一）" pitchFamily="49" charset="-120"/>
                  <a:ea typeface="書法中楷（注音一）" pitchFamily="49" charset="-120"/>
                </a:rPr>
                <a:t>排隊</a:t>
              </a:r>
              <a:r>
                <a:rPr lang="zh-TW" altLang="en-US" sz="3600" dirty="0" smtClean="0">
                  <a:latin typeface="書法中楷（注音一）" pitchFamily="49" charset="-120"/>
                  <a:ea typeface="書法中楷（注音一）" pitchFamily="49" charset="-120"/>
                </a:rPr>
                <a:t>借書</a:t>
              </a:r>
              <a:endParaRPr lang="en-US" altLang="zh-TW" sz="3600" dirty="0">
                <a:latin typeface="書法中楷（注音一）" pitchFamily="49" charset="-120"/>
                <a:ea typeface="書法中楷（注音一）" pitchFamily="49" charset="-120"/>
              </a:endParaRPr>
            </a:p>
          </p:txBody>
        </p:sp>
        <p:pic>
          <p:nvPicPr>
            <p:cNvPr id="21" name="圖片 20" descr="2015-10-06 11.09.34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86116" y="3429000"/>
              <a:ext cx="2920988" cy="18573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4" name="群組 23"/>
          <p:cNvGrpSpPr/>
          <p:nvPr/>
        </p:nvGrpSpPr>
        <p:grpSpPr>
          <a:xfrm>
            <a:off x="6452921" y="2420888"/>
            <a:ext cx="2771776" cy="2649550"/>
            <a:chOff x="6372224" y="2636838"/>
            <a:chExt cx="2771776" cy="2649550"/>
          </a:xfrm>
        </p:grpSpPr>
        <p:sp>
          <p:nvSpPr>
            <p:cNvPr id="15370" name="Text Box 8"/>
            <p:cNvSpPr txBox="1">
              <a:spLocks noChangeArrowheads="1"/>
            </p:cNvSpPr>
            <p:nvPr/>
          </p:nvSpPr>
          <p:spPr bwMode="auto">
            <a:xfrm>
              <a:off x="6372224" y="2636838"/>
              <a:ext cx="22320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3600" dirty="0">
                  <a:latin typeface="書法中楷（注音一）" pitchFamily="49" charset="-120"/>
                  <a:ea typeface="書法中楷（注音一）" pitchFamily="49" charset="-120"/>
                </a:rPr>
                <a:t>消磁</a:t>
              </a:r>
              <a:endParaRPr lang="en-US" altLang="zh-TW" sz="3600" dirty="0">
                <a:latin typeface="書法中楷（注音一）" pitchFamily="49" charset="-120"/>
                <a:ea typeface="書法中楷（注音一）" pitchFamily="49" charset="-120"/>
              </a:endParaRPr>
            </a:p>
          </p:txBody>
        </p:sp>
        <p:pic>
          <p:nvPicPr>
            <p:cNvPr id="22" name="圖片 21" descr="2015-10-06 11.10.28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08700" y="3429000"/>
              <a:ext cx="2635300" cy="18573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5" name="文字方塊 24"/>
          <p:cNvSpPr txBox="1"/>
          <p:nvPr/>
        </p:nvSpPr>
        <p:spPr>
          <a:xfrm>
            <a:off x="4153515" y="5373215"/>
            <a:ext cx="2794749" cy="769441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zh-TW" altLang="en-US" sz="4400" b="1" u="sng" dirty="0" smtClean="0">
                <a:latin typeface="書法中楷（注音一）" pitchFamily="49" charset="-120"/>
                <a:ea typeface="書法中楷（注音一）" pitchFamily="49" charset="-120"/>
              </a:rPr>
              <a:t>借書證</a:t>
            </a:r>
            <a:endParaRPr lang="zh-TW" altLang="en-US" sz="4400" dirty="0"/>
          </a:p>
        </p:txBody>
      </p:sp>
      <p:sp>
        <p:nvSpPr>
          <p:cNvPr id="3" name="AutoShape 2" descr="「peppa pig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「peppa pig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198" name="Picture 6" descr="「peppa pig」的圖片搜尋結果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943602"/>
            <a:ext cx="1440087" cy="14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979711" y="116632"/>
            <a:ext cx="5112171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r>
              <a:rPr lang="zh-TW" alt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破音一" pitchFamily="66" charset="-120"/>
                <a:ea typeface="華康標楷W5破音一" pitchFamily="66" charset="-120"/>
              </a:rPr>
              <a:t>還</a:t>
            </a:r>
            <a:r>
              <a:rPr lang="zh-TW" altLang="en-US" sz="4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書流程</a:t>
            </a:r>
            <a:endParaRPr lang="zh-TW" altLang="en-US" sz="4800" dirty="0"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6390" name="Picture 12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 Box 18"/>
          <p:cNvSpPr txBox="1">
            <a:spLocks noChangeArrowheads="1"/>
          </p:cNvSpPr>
          <p:nvPr/>
        </p:nvSpPr>
        <p:spPr bwMode="auto">
          <a:xfrm>
            <a:off x="797623" y="4587414"/>
            <a:ext cx="7964513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u="sng" dirty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每天早上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8:30~8:35(</a:t>
            </a:r>
            <a:r>
              <a:rPr lang="zh-TW" altLang="en-US" sz="3200" b="1" u="sng" dirty="0" smtClean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早自習下課</a:t>
            </a:r>
            <a:r>
              <a:rPr lang="en-US" altLang="zh-TW" sz="3200" b="1" u="sng" dirty="0" smtClean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zh-TW" altLang="en-US" sz="3600" b="1" u="sng" dirty="0" smtClean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只</a:t>
            </a:r>
            <a:r>
              <a:rPr lang="zh-TW" altLang="en-US" sz="3600" b="1" u="sng" dirty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能</a:t>
            </a:r>
            <a:r>
              <a:rPr lang="zh-TW" altLang="en-US" sz="3600" b="1" u="sng" dirty="0">
                <a:solidFill>
                  <a:srgbClr val="FF0000"/>
                </a:solidFill>
                <a:latin typeface="華康標楷W5破音一" pitchFamily="66" charset="-120"/>
                <a:ea typeface="華康標楷W5破音一" pitchFamily="66" charset="-120"/>
              </a:rPr>
              <a:t>還</a:t>
            </a:r>
            <a:r>
              <a:rPr lang="zh-TW" altLang="en-US" sz="3600" b="1" u="sng" dirty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書，不能借書</a:t>
            </a:r>
            <a:r>
              <a:rPr lang="zh-TW" altLang="zh-TW" sz="3600" b="1" u="sng" dirty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喔</a:t>
            </a:r>
            <a:r>
              <a:rPr lang="zh-TW" altLang="en-US" sz="3600" b="1" u="sng" dirty="0">
                <a:solidFill>
                  <a:srgbClr val="FF0000"/>
                </a:solidFill>
                <a:latin typeface="書法中楷（注音一）" pitchFamily="49" charset="-120"/>
                <a:ea typeface="書法中楷（注音一）" pitchFamily="49" charset="-120"/>
              </a:rPr>
              <a:t>！</a:t>
            </a:r>
            <a:endParaRPr lang="en-US" altLang="zh-TW" sz="3600" b="1" u="sng" dirty="0">
              <a:solidFill>
                <a:srgbClr val="FF0000"/>
              </a:solidFill>
              <a:latin typeface="書法中楷（注音一）" pitchFamily="49" charset="-120"/>
              <a:ea typeface="書法中楷（注音一）" pitchFamily="49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468313" y="949102"/>
            <a:ext cx="8156796" cy="2984245"/>
            <a:chOff x="4444673" y="2119492"/>
            <a:chExt cx="5619959" cy="2469831"/>
          </a:xfrm>
        </p:grpSpPr>
        <p:sp>
          <p:nvSpPr>
            <p:cNvPr id="16395" name="Text Box 8"/>
            <p:cNvSpPr txBox="1">
              <a:spLocks noChangeArrowheads="1"/>
            </p:cNvSpPr>
            <p:nvPr/>
          </p:nvSpPr>
          <p:spPr bwMode="auto">
            <a:xfrm>
              <a:off x="4444673" y="2119492"/>
              <a:ext cx="2970630" cy="2423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3200" dirty="0" smtClean="0">
                  <a:solidFill>
                    <a:srgbClr val="0000FF"/>
                  </a:solidFill>
                  <a:latin typeface="華康標楷W5注音" pitchFamily="66" charset="-120"/>
                  <a:ea typeface="華康標楷W5注音" pitchFamily="66" charset="-120"/>
                </a:rPr>
                <a:t>1.</a:t>
              </a:r>
              <a:r>
                <a:rPr lang="zh-TW" altLang="en-US" sz="3200" dirty="0" smtClean="0">
                  <a:solidFill>
                    <a:srgbClr val="0000FF"/>
                  </a:solidFill>
                  <a:latin typeface="華康標楷W5注音" pitchFamily="66" charset="-120"/>
                  <a:ea typeface="華康標楷W5注音" pitchFamily="66" charset="-120"/>
                </a:rPr>
                <a:t>到</a:t>
              </a:r>
              <a:r>
                <a:rPr lang="zh-TW" altLang="en-US" sz="3200" dirty="0" smtClean="0">
                  <a:solidFill>
                    <a:srgbClr val="0000FF"/>
                  </a:solidFill>
                  <a:latin typeface="華康標楷W5破音一" pitchFamily="66" charset="-120"/>
                  <a:ea typeface="華康標楷W5破音一" pitchFamily="66" charset="-120"/>
                </a:rPr>
                <a:t>還</a:t>
              </a:r>
              <a:r>
                <a:rPr lang="zh-TW" altLang="en-US" sz="3200" dirty="0" smtClean="0">
                  <a:solidFill>
                    <a:srgbClr val="0000FF"/>
                  </a:solidFill>
                  <a:latin typeface="華康標楷W5注音" pitchFamily="66" charset="-120"/>
                  <a:ea typeface="華康標楷W5注音" pitchFamily="66" charset="-120"/>
                </a:rPr>
                <a:t>書區</a:t>
              </a:r>
              <a:endParaRPr lang="en-US" altLang="zh-TW" sz="3200" dirty="0" smtClean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  <a:sym typeface="Wingdings" pitchFamily="2" charset="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sz="3200" dirty="0" smtClean="0">
                  <a:solidFill>
                    <a:srgbClr val="0000FF"/>
                  </a:solidFill>
                  <a:latin typeface="華康標楷W5注音" pitchFamily="66" charset="-120"/>
                  <a:ea typeface="華康標楷W5注音" pitchFamily="66" charset="-120"/>
                  <a:sym typeface="Wingdings" pitchFamily="2" charset="2"/>
                </a:rPr>
                <a:t>2.</a:t>
              </a:r>
              <a:r>
                <a:rPr lang="zh-TW" altLang="en-US" sz="3200" dirty="0" smtClean="0">
                  <a:solidFill>
                    <a:srgbClr val="0000FF"/>
                  </a:solidFill>
                  <a:latin typeface="華康標楷W5注音" pitchFamily="66" charset="-120"/>
                  <a:ea typeface="華康標楷W5注音" pitchFamily="66" charset="-120"/>
                  <a:sym typeface="Wingdings" pitchFamily="2" charset="2"/>
                </a:rPr>
                <a:t>和志工媽媽說「我要</a:t>
              </a:r>
              <a:r>
                <a:rPr lang="zh-TW" altLang="en-US" sz="3200" dirty="0" smtClean="0">
                  <a:solidFill>
                    <a:srgbClr val="0000FF"/>
                  </a:solidFill>
                  <a:latin typeface="華康標楷W5破音一" pitchFamily="66" charset="-120"/>
                  <a:ea typeface="華康標楷W5破音一" pitchFamily="66" charset="-120"/>
                </a:rPr>
                <a:t>還</a:t>
              </a:r>
              <a:r>
                <a:rPr lang="zh-TW" altLang="en-US" sz="3200" dirty="0" smtClean="0">
                  <a:solidFill>
                    <a:srgbClr val="0000FF"/>
                  </a:solidFill>
                  <a:latin typeface="華康標楷W5注音" pitchFamily="66" charset="-120"/>
                  <a:ea typeface="華康標楷W5注音" pitchFamily="66" charset="-120"/>
                </a:rPr>
                <a:t>書」</a:t>
              </a:r>
              <a:endParaRPr lang="en-US" altLang="zh-TW" sz="3200" dirty="0" smtClean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sz="3200" dirty="0" smtClean="0">
                  <a:solidFill>
                    <a:srgbClr val="0000FF"/>
                  </a:solidFill>
                  <a:latin typeface="華康標楷W5注音" pitchFamily="66" charset="-120"/>
                  <a:ea typeface="華康標楷W5注音" pitchFamily="66" charset="-120"/>
                </a:rPr>
                <a:t>3.</a:t>
              </a:r>
              <a:r>
                <a:rPr lang="zh-TW" altLang="en-US" sz="3200" dirty="0" smtClean="0">
                  <a:solidFill>
                    <a:srgbClr val="0000FF"/>
                  </a:solidFill>
                  <a:latin typeface="華康標楷W5注音" pitchFamily="66" charset="-120"/>
                  <a:ea typeface="華康標楷W5注音" pitchFamily="66" charset="-120"/>
                </a:rPr>
                <a:t>聽到嗶嗶聲</a:t>
              </a:r>
              <a:endParaRPr lang="en-US" altLang="zh-TW" sz="32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endParaRPr>
            </a:p>
          </p:txBody>
        </p:sp>
        <p:pic>
          <p:nvPicPr>
            <p:cNvPr id="13" name="圖片 12" descr="2015-10-06 11.09.0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9753" y="2741621"/>
              <a:ext cx="2494879" cy="184770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78455" y="2060848"/>
            <a:ext cx="3879851" cy="3097213"/>
            <a:chOff x="80" y="1839"/>
            <a:chExt cx="2444" cy="1951"/>
          </a:xfrm>
        </p:grpSpPr>
        <p:sp>
          <p:nvSpPr>
            <p:cNvPr id="17420" name="Text Box 8"/>
            <p:cNvSpPr txBox="1">
              <a:spLocks noChangeArrowheads="1"/>
            </p:cNvSpPr>
            <p:nvPr/>
          </p:nvSpPr>
          <p:spPr bwMode="auto">
            <a:xfrm>
              <a:off x="80" y="1839"/>
              <a:ext cx="2444" cy="40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zh-TW" altLang="en-US" sz="3600" dirty="0">
                  <a:latin typeface="書法中楷（注音一）" pitchFamily="49" charset="-120"/>
                  <a:ea typeface="書法中楷（注音一）" pitchFamily="49" charset="-120"/>
                </a:rPr>
                <a:t>使</a:t>
              </a:r>
              <a:r>
                <a:rPr lang="zh-TW" altLang="en-US" sz="3600" dirty="0">
                  <a:latin typeface="書法中楷（注音一）" pitchFamily="49" charset="-120"/>
                  <a:ea typeface="書法中楷（注音一）" pitchFamily="49" charset="-120"/>
                </a:rPr>
                <a:t>用</a:t>
              </a:r>
              <a:r>
                <a:rPr lang="zh-TW" altLang="zh-TW" sz="3600" dirty="0">
                  <a:latin typeface="書法中楷（注音一）" pitchFamily="49" charset="-120"/>
                  <a:ea typeface="書法中楷（注音一）" pitchFamily="49" charset="-120"/>
                </a:rPr>
                <a:t>「</a:t>
              </a:r>
              <a:r>
                <a:rPr lang="zh-TW" altLang="en-US" sz="3600" dirty="0">
                  <a:latin typeface="書法中楷（注音一）" pitchFamily="49" charset="-120"/>
                  <a:ea typeface="書法中楷（注音一）" pitchFamily="49" charset="-120"/>
                </a:rPr>
                <a:t>書插」</a:t>
              </a:r>
              <a:endParaRPr lang="en-US" altLang="zh-TW" sz="3600" dirty="0">
                <a:latin typeface="書法中楷（注音一）" pitchFamily="49" charset="-120"/>
                <a:ea typeface="書法中楷（注音一）" pitchFamily="49" charset="-120"/>
              </a:endParaRPr>
            </a:p>
          </p:txBody>
        </p:sp>
        <p:pic>
          <p:nvPicPr>
            <p:cNvPr id="17421" name="圖片 7" descr="C:\Documents and Settings\Administrator\桌面\桌面上原本的資料\100學年度設備業務\PHOTO\20110921圖書館借閱流程\P1010374.JPG">
              <a:hlinkClick r:id="rId2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6" y="2387"/>
              <a:ext cx="1909" cy="1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2679798" y="578643"/>
            <a:ext cx="3357016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r>
              <a:rPr lang="zh-TW" altLang="en-US" sz="3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館內閱讀</a:t>
            </a:r>
            <a:endParaRPr lang="zh-TW" altLang="en-US" sz="3800" dirty="0">
              <a:effectLst>
                <a:outerShdw blurRad="38100" dist="38100" dir="2700000" algn="tl">
                  <a:srgbClr val="C0C0C0"/>
                </a:outerShdw>
              </a:effectLst>
              <a:latin typeface="書法中楷（注音一）" pitchFamily="49" charset="-120"/>
              <a:ea typeface="書法中楷（注音一）" pitchFamily="49" charset="-120"/>
            </a:endParaRPr>
          </a:p>
        </p:txBody>
      </p:sp>
      <p:pic>
        <p:nvPicPr>
          <p:cNvPr id="17413" name="Picture 10" descr="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60350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067175" y="2060848"/>
            <a:ext cx="4897438" cy="3116263"/>
            <a:chOff x="2562" y="1811"/>
            <a:chExt cx="3085" cy="1963"/>
          </a:xfrm>
        </p:grpSpPr>
        <p:grpSp>
          <p:nvGrpSpPr>
            <p:cNvPr id="17416" name="Group 14"/>
            <p:cNvGrpSpPr>
              <a:grpSpLocks/>
            </p:cNvGrpSpPr>
            <p:nvPr/>
          </p:nvGrpSpPr>
          <p:grpSpPr bwMode="auto">
            <a:xfrm>
              <a:off x="3107" y="1811"/>
              <a:ext cx="2540" cy="1963"/>
              <a:chOff x="3107" y="1811"/>
              <a:chExt cx="2540" cy="1963"/>
            </a:xfrm>
          </p:grpSpPr>
          <p:sp>
            <p:nvSpPr>
              <p:cNvPr id="17418" name="Text Box 8"/>
              <p:cNvSpPr txBox="1">
                <a:spLocks noChangeArrowheads="1"/>
              </p:cNvSpPr>
              <p:nvPr/>
            </p:nvSpPr>
            <p:spPr bwMode="auto">
              <a:xfrm>
                <a:off x="3107" y="1811"/>
                <a:ext cx="2540" cy="36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3200" dirty="0" smtClean="0">
                    <a:latin typeface="華康標楷W5注音" pitchFamily="66" charset="-120"/>
                    <a:ea typeface="華康標楷W5注音" pitchFamily="66" charset="-120"/>
                  </a:rPr>
                  <a:t>安靜</a:t>
                </a:r>
                <a:r>
                  <a:rPr lang="zh-TW" altLang="en-US" sz="3200" dirty="0">
                    <a:latin typeface="華康標楷W5注音" pitchFamily="66" charset="-120"/>
                    <a:ea typeface="華康標楷W5注音" pitchFamily="66" charset="-120"/>
                  </a:rPr>
                  <a:t>閱讀</a:t>
                </a:r>
                <a:endParaRPr lang="en-US" altLang="zh-TW" sz="3200" dirty="0">
                  <a:latin typeface="華康標楷W5注音" pitchFamily="66" charset="-120"/>
                  <a:ea typeface="華康標楷W5注音" pitchFamily="66" charset="-120"/>
                </a:endParaRPr>
              </a:p>
            </p:txBody>
          </p:sp>
          <p:pic>
            <p:nvPicPr>
              <p:cNvPr id="17419" name="圖片 8" descr="C:\Documents and Settings\Administrator\桌面\桌面上原本的資料\100學年度設備業務\PHOTO\20110921圖書館借閱流程\P1010376.JPG">
                <a:hlinkClick r:id="rId5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424" y="2341"/>
                <a:ext cx="1843" cy="1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17" name="Line 15"/>
            <p:cNvSpPr>
              <a:spLocks noChangeShapeType="1"/>
            </p:cNvSpPr>
            <p:nvPr/>
          </p:nvSpPr>
          <p:spPr bwMode="auto">
            <a:xfrm>
              <a:off x="2562" y="2160"/>
              <a:ext cx="545" cy="1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4" name="Picture 2" descr="「peppa pig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26" y="332655"/>
            <a:ext cx="2137615" cy="142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chemeClr val="accent6">
                <a:lumMod val="40000"/>
                <a:lumOff val="60000"/>
              </a:schemeClr>
            </a:gs>
            <a:gs pos="0">
              <a:srgbClr val="99CCFF"/>
            </a:gs>
            <a:gs pos="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480567" y="2074225"/>
            <a:ext cx="734481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zh-TW" altLang="en-US" sz="2800" dirty="0"/>
          </a:p>
          <a:p>
            <a:r>
              <a:rPr lang="zh-TW" altLang="en-US" sz="2800" dirty="0"/>
              <a:t> </a:t>
            </a:r>
            <a:r>
              <a:rPr lang="zh-TW" altLang="en-US" sz="2800" dirty="0">
                <a:sym typeface="Wingdings" pitchFamily="2" charset="2"/>
              </a:rPr>
              <a:t></a:t>
            </a:r>
            <a:r>
              <a:rPr lang="zh-TW" altLang="en-US" sz="2800" dirty="0">
                <a:latin typeface="華康標楷W5注音" pitchFamily="66" charset="-120"/>
                <a:ea typeface="華康標楷W5注音" pitchFamily="66" charset="-120"/>
              </a:rPr>
              <a:t>借出的書幾天以內要</a:t>
            </a:r>
            <a:r>
              <a:rPr lang="zh-TW" altLang="en-US" sz="2800" dirty="0">
                <a:latin typeface="華康標楷W5破音一" pitchFamily="66" charset="-120"/>
                <a:ea typeface="華康標楷W5破音一" pitchFamily="66" charset="-120"/>
              </a:rPr>
              <a:t>還</a:t>
            </a:r>
            <a:r>
              <a:rPr lang="en-US" altLang="zh-TW" sz="2800" dirty="0">
                <a:latin typeface="華康標楷W5注音" pitchFamily="66" charset="-120"/>
                <a:ea typeface="華康標楷W5注音" pitchFamily="66" charset="-120"/>
              </a:rPr>
              <a:t>?  </a:t>
            </a:r>
            <a:endParaRPr lang="zh-TW" altLang="en-US" sz="2800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395536" y="1418340"/>
            <a:ext cx="691276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zh-TW" altLang="en-US" sz="2800" dirty="0"/>
          </a:p>
          <a:p>
            <a:r>
              <a:rPr lang="zh-TW" altLang="en-US" sz="2800" dirty="0">
                <a:latin typeface="華康標楷W5注音" pitchFamily="66" charset="-120"/>
                <a:ea typeface="華康標楷W5注音" pitchFamily="66" charset="-120"/>
              </a:rPr>
              <a:t> </a:t>
            </a:r>
            <a:r>
              <a:rPr lang="zh-TW" altLang="en-US" sz="2800" dirty="0">
                <a:latin typeface="華康標楷W5注音" pitchFamily="66" charset="-120"/>
                <a:ea typeface="華康標楷W5注音" pitchFamily="66" charset="-120"/>
                <a:sym typeface="Wingdings" pitchFamily="2" charset="2"/>
              </a:rPr>
              <a:t></a:t>
            </a:r>
            <a:r>
              <a:rPr lang="zh-TW" altLang="en-US" sz="2800" dirty="0">
                <a:latin typeface="華康標楷W5注音" pitchFamily="66" charset="-120"/>
                <a:ea typeface="華康標楷W5注音" pitchFamily="66" charset="-120"/>
              </a:rPr>
              <a:t>一個人一次可以借幾本書</a:t>
            </a:r>
            <a:r>
              <a:rPr lang="en-US" altLang="zh-TW" sz="2800" dirty="0">
                <a:latin typeface="華康標楷W5注音" pitchFamily="66" charset="-120"/>
                <a:ea typeface="華康標楷W5注音" pitchFamily="66" charset="-120"/>
              </a:rPr>
              <a:t>?  </a:t>
            </a:r>
            <a:endParaRPr lang="zh-TW" altLang="en-US" sz="2800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323528" y="262073"/>
            <a:ext cx="664490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zh-TW" altLang="en-US" sz="2800" dirty="0"/>
          </a:p>
          <a:p>
            <a:r>
              <a:rPr lang="zh-TW" altLang="en-US" sz="2800" dirty="0"/>
              <a:t> </a:t>
            </a:r>
          </a:p>
          <a:p>
            <a:r>
              <a:rPr lang="zh-TW" altLang="en-US" sz="2800" dirty="0"/>
              <a:t> </a:t>
            </a:r>
            <a:r>
              <a:rPr lang="zh-TW" altLang="en-US" sz="2800" dirty="0">
                <a:sym typeface="Wingdings" pitchFamily="2" charset="2"/>
              </a:rPr>
              <a:t></a:t>
            </a:r>
            <a:r>
              <a:rPr lang="zh-TW" altLang="en-US" sz="2800" dirty="0">
                <a:latin typeface="華康標楷W5注音" pitchFamily="66" charset="-120"/>
                <a:ea typeface="華康標楷W5注音" pitchFamily="66" charset="-120"/>
              </a:rPr>
              <a:t>借書要帶什麼證件</a:t>
            </a:r>
            <a:r>
              <a:rPr lang="en-US" altLang="zh-TW" sz="2800" dirty="0">
                <a:latin typeface="華康標楷W5注音" pitchFamily="66" charset="-120"/>
                <a:ea typeface="華康標楷W5注音" pitchFamily="66" charset="-120"/>
              </a:rPr>
              <a:t>?   </a:t>
            </a:r>
            <a:endParaRPr lang="zh-TW" altLang="en-US" sz="2800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530570" y="4797152"/>
            <a:ext cx="720469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zh-TW" altLang="en-US" dirty="0" smtClean="0"/>
          </a:p>
          <a:p>
            <a:r>
              <a:rPr lang="zh-TW" altLang="en-US" sz="2800" dirty="0" smtClean="0"/>
              <a:t> </a:t>
            </a:r>
            <a:r>
              <a:rPr lang="zh-TW" altLang="en-US" sz="2800" dirty="0" smtClean="0">
                <a:sym typeface="Wingdings" pitchFamily="2" charset="2"/>
              </a:rPr>
              <a:t></a:t>
            </a:r>
            <a:r>
              <a:rPr lang="zh-TW" altLang="en-US" sz="2800" dirty="0">
                <a:latin typeface="華康標楷W5破音一" pitchFamily="66" charset="-120"/>
                <a:ea typeface="華康標楷W5破音一" pitchFamily="66" charset="-120"/>
                <a:sym typeface="Wingdings" pitchFamily="2" charset="2"/>
              </a:rPr>
              <a:t>簡</a:t>
            </a:r>
            <a:r>
              <a:rPr lang="zh-TW" altLang="en-US" sz="2800" dirty="0">
                <a:latin typeface="華康標楷W5注音" pitchFamily="66" charset="-120"/>
                <a:ea typeface="華康標楷W5注音" pitchFamily="66" charset="-120"/>
                <a:sym typeface="Wingdings" pitchFamily="2" charset="2"/>
              </a:rPr>
              <a:t>單</a:t>
            </a:r>
            <a:r>
              <a:rPr lang="zh-TW" altLang="en-US" sz="2800" dirty="0" smtClean="0">
                <a:latin typeface="華康標楷W5注音" pitchFamily="66" charset="-120"/>
                <a:ea typeface="華康標楷W5注音" pitchFamily="66" charset="-120"/>
                <a:sym typeface="Wingdings" pitchFamily="2" charset="2"/>
              </a:rPr>
              <a:t>說明還書流程</a:t>
            </a:r>
            <a:r>
              <a:rPr lang="zh-TW" altLang="en-US" sz="2800" dirty="0" smtClean="0">
                <a:latin typeface="標楷體" pitchFamily="65" charset="-120"/>
              </a:rPr>
              <a:t>？</a:t>
            </a:r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543445" y="3248367"/>
            <a:ext cx="5241371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zh-TW" altLang="en-US" sz="2800" dirty="0"/>
          </a:p>
          <a:p>
            <a:r>
              <a:rPr lang="zh-TW" altLang="en-US" sz="2800" dirty="0"/>
              <a:t> </a:t>
            </a:r>
            <a:r>
              <a:rPr lang="zh-TW" altLang="en-US" sz="2800" dirty="0">
                <a:sym typeface="Wingdings" pitchFamily="2" charset="2"/>
              </a:rPr>
              <a:t></a:t>
            </a:r>
            <a:r>
              <a:rPr lang="zh-TW" altLang="en-US" sz="2800" dirty="0" smtClean="0">
                <a:latin typeface="華康標楷W5注音" pitchFamily="66" charset="-120"/>
                <a:ea typeface="華康標楷W5注音" pitchFamily="66" charset="-120"/>
              </a:rPr>
              <a:t>借還書要</a:t>
            </a:r>
            <a:r>
              <a:rPr lang="zh-TW" altLang="en-US" sz="2800" dirty="0">
                <a:latin typeface="華康標楷W5注音" pitchFamily="66" charset="-120"/>
                <a:ea typeface="華康標楷W5注音" pitchFamily="66" charset="-120"/>
              </a:rPr>
              <a:t>找</a:t>
            </a:r>
            <a:r>
              <a:rPr lang="zh-TW" altLang="en-US" sz="2800" dirty="0" smtClean="0">
                <a:latin typeface="華康標楷W5注音" pitchFamily="66" charset="-120"/>
                <a:ea typeface="華康標楷W5注音" pitchFamily="66" charset="-120"/>
              </a:rPr>
              <a:t>誰</a:t>
            </a:r>
            <a:r>
              <a:rPr lang="zh-TW" altLang="en-US" sz="2800" dirty="0" smtClean="0">
                <a:latin typeface="標楷體" pitchFamily="65" charset="-120"/>
              </a:rPr>
              <a:t>？</a:t>
            </a:r>
            <a:endParaRPr lang="zh-TW" altLang="en-US" sz="2800" dirty="0">
              <a:latin typeface="標楷體" pitchFamily="65" charset="-120"/>
            </a:endParaRP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428423" y="2616177"/>
            <a:ext cx="81312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zh-TW" altLang="en-US" sz="2800" dirty="0" smtClean="0"/>
          </a:p>
          <a:p>
            <a:r>
              <a:rPr lang="zh-TW" altLang="en-US" sz="2800" dirty="0" smtClean="0"/>
              <a:t> </a:t>
            </a:r>
            <a:r>
              <a:rPr lang="zh-TW" altLang="en-US" sz="2800" dirty="0" smtClean="0">
                <a:sym typeface="Wingdings" pitchFamily="2" charset="2"/>
              </a:rPr>
              <a:t></a:t>
            </a:r>
            <a:r>
              <a:rPr lang="zh-TW" altLang="en-US" sz="2800" dirty="0" smtClean="0">
                <a:latin typeface="華康標楷W5注音" pitchFamily="66" charset="-120"/>
                <a:ea typeface="華康標楷W5注音" pitchFamily="66" charset="-120"/>
                <a:sym typeface="Wingdings" pitchFamily="2" charset="2"/>
              </a:rPr>
              <a:t>當天借出的書可不可以當天</a:t>
            </a:r>
            <a:r>
              <a:rPr lang="zh-TW" altLang="en-US" sz="2800" dirty="0" smtClean="0">
                <a:latin typeface="華康標楷W5破音一" pitchFamily="66" charset="-120"/>
                <a:ea typeface="華康標楷W5破音一" pitchFamily="66" charset="-120"/>
                <a:sym typeface="Wingdings" pitchFamily="2" charset="2"/>
              </a:rPr>
              <a:t>還</a:t>
            </a:r>
            <a:r>
              <a:rPr lang="en-US" altLang="zh-TW" sz="2800" dirty="0" smtClean="0">
                <a:latin typeface="華康標楷W5注音" pitchFamily="66" charset="-120"/>
                <a:ea typeface="華康標楷W5注音" pitchFamily="66" charset="-120"/>
                <a:sym typeface="Wingdings" pitchFamily="2" charset="2"/>
              </a:rPr>
              <a:t>?</a:t>
            </a: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545770" y="3935412"/>
            <a:ext cx="5241371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zh-TW" altLang="en-US" sz="2800" dirty="0" smtClean="0"/>
          </a:p>
          <a:p>
            <a:r>
              <a:rPr lang="zh-TW" altLang="en-US" sz="2800" dirty="0" smtClean="0"/>
              <a:t> </a:t>
            </a:r>
            <a:r>
              <a:rPr lang="zh-TW" altLang="en-US" sz="2800" dirty="0" smtClean="0">
                <a:sym typeface="Wingdings" pitchFamily="2" charset="2"/>
              </a:rPr>
              <a:t></a:t>
            </a:r>
            <a:r>
              <a:rPr lang="zh-TW" altLang="en-US" sz="2800" dirty="0" smtClean="0">
                <a:latin typeface="華康標楷W5破音一" pitchFamily="66" charset="-120"/>
                <a:ea typeface="華康標楷W5破音一" pitchFamily="66" charset="-120"/>
                <a:sym typeface="Wingdings" pitchFamily="2" charset="2"/>
              </a:rPr>
              <a:t>簡</a:t>
            </a:r>
            <a:r>
              <a:rPr lang="zh-TW" altLang="en-US" sz="2800" dirty="0" smtClean="0">
                <a:latin typeface="華康標楷W5注音" pitchFamily="66" charset="-120"/>
                <a:ea typeface="華康標楷W5注音" pitchFamily="66" charset="-120"/>
                <a:sym typeface="Wingdings" pitchFamily="2" charset="2"/>
              </a:rPr>
              <a:t>單說明借書流程</a:t>
            </a:r>
            <a:r>
              <a:rPr lang="zh-TW" altLang="en-US" sz="2800" dirty="0" smtClean="0">
                <a:latin typeface="標楷體" pitchFamily="65" charset="-120"/>
              </a:rPr>
              <a:t>？</a:t>
            </a:r>
            <a:endParaRPr lang="zh-TW" altLang="en-US" sz="2800" dirty="0">
              <a:latin typeface="標楷體" pitchFamily="65" charset="-120"/>
            </a:endParaRPr>
          </a:p>
        </p:txBody>
      </p:sp>
      <p:pic>
        <p:nvPicPr>
          <p:cNvPr id="19" name="Picture 2" descr="「peppa pig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96" y="3946930"/>
            <a:ext cx="1762122" cy="11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WordArt 18"/>
          <p:cNvSpPr>
            <a:spLocks noChangeArrowheads="1" noChangeShapeType="1" noTextEdit="1"/>
          </p:cNvSpPr>
          <p:nvPr/>
        </p:nvSpPr>
        <p:spPr bwMode="auto">
          <a:xfrm rot="989328">
            <a:off x="5219943" y="975573"/>
            <a:ext cx="3496973" cy="88553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53171"/>
              </a:avLst>
            </a:prstTxWarp>
          </a:bodyPr>
          <a:lstStyle/>
          <a:p>
            <a:pPr algn="ctr"/>
            <a:r>
              <a:rPr lang="zh-TW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華康圓體W5注音" pitchFamily="34" charset="-120"/>
                <a:ea typeface="華康圓體W5注音" pitchFamily="34" charset="-120"/>
              </a:rPr>
              <a:t>有獎徵答</a:t>
            </a:r>
          </a:p>
        </p:txBody>
      </p:sp>
    </p:spTree>
    <p:extLst>
      <p:ext uri="{BB962C8B-B14F-4D97-AF65-F5344CB8AC3E}">
        <p14:creationId xmlns:p14="http://schemas.microsoft.com/office/powerpoint/2010/main" val="32304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8693" b="11665"/>
          <a:stretch/>
        </p:blipFill>
        <p:spPr bwMode="auto">
          <a:xfrm>
            <a:off x="5580112" y="1109903"/>
            <a:ext cx="3491880" cy="461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3" y="116632"/>
            <a:ext cx="5247786" cy="6463475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3704843" y="1612275"/>
            <a:ext cx="1731253" cy="570171"/>
          </a:xfrm>
          <a:prstGeom prst="wedgeRoundRectCallout">
            <a:avLst>
              <a:gd name="adj1" fmla="val -59835"/>
              <a:gd name="adj2" fmla="val 12903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貼上照片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635896" y="2986848"/>
            <a:ext cx="2520280" cy="858203"/>
          </a:xfrm>
          <a:prstGeom prst="wedgeRoundRectCallout">
            <a:avLst>
              <a:gd name="adj1" fmla="val -61718"/>
              <a:gd name="adj2" fmla="val 118353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姓名學號一定要寫且正確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45718" y="3991463"/>
            <a:ext cx="263824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0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鋼筆體W2" panose="03000209000000000000" pitchFamily="65" charset="-120"/>
                <a:ea typeface="華康鋼筆體W2" panose="03000209000000000000" pitchFamily="65" charset="-120"/>
              </a:rPr>
              <a:t>佩佩豬</a:t>
            </a:r>
            <a:endParaRPr lang="zh-TW" altLang="en-US" sz="3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鋼筆體W2" panose="03000209000000000000" pitchFamily="65" charset="-120"/>
              <a:ea typeface="華康鋼筆體W2" panose="030002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43433" y="4454759"/>
            <a:ext cx="264053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鋼筆體W2" panose="03000209000000000000" pitchFamily="65" charset="-120"/>
                <a:ea typeface="華康鋼筆體W2" panose="03000209000000000000" pitchFamily="65" charset="-120"/>
              </a:rPr>
              <a:t>1060333</a:t>
            </a:r>
            <a:endParaRPr lang="zh-TW" altLang="en-US" sz="3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鋼筆體W2" panose="03000209000000000000" pitchFamily="65" charset="-120"/>
              <a:ea typeface="華康鋼筆體W2" panose="03000209000000000000" pitchFamily="65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094806" y="4415001"/>
            <a:ext cx="1854300" cy="858203"/>
          </a:xfrm>
          <a:prstGeom prst="wedgeRoundRectCallout">
            <a:avLst>
              <a:gd name="adj1" fmla="val -144393"/>
              <a:gd name="adj2" fmla="val 45291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latin typeface="華康標楷W5注音" pitchFamily="66" charset="-120"/>
                <a:ea typeface="華康標楷W5注音" pitchFamily="66" charset="-120"/>
              </a:rPr>
              <a:t>填入班級</a:t>
            </a:r>
            <a:endParaRPr lang="zh-TW" altLang="en-US" dirty="0"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028" name="Picture 4" descr="「peppa pig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6781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907704" y="500875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757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94" y="548680"/>
            <a:ext cx="7150766" cy="58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78" y="165273"/>
            <a:ext cx="8640960" cy="696747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779192" y="2063496"/>
            <a:ext cx="461665" cy="38481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請自行計算本數，並打勾申請獎勵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60648"/>
            <a:ext cx="2387204" cy="887397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492855" y="2031361"/>
            <a:ext cx="461665" cy="43924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書名相同，編號不同，可登錄，不用修正。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9" name="流程圖: 替代處理程序 8"/>
          <p:cNvSpPr/>
          <p:nvPr/>
        </p:nvSpPr>
        <p:spPr>
          <a:xfrm>
            <a:off x="7668344" y="6195249"/>
            <a:ext cx="973836" cy="457200"/>
          </a:xfrm>
          <a:prstGeom prst="flowChartAlternateProcess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8493454" y="5262561"/>
            <a:ext cx="6858" cy="93268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817669" y="6098451"/>
            <a:ext cx="67518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zh-TW" altLang="en-US" sz="3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75233" y="5445224"/>
            <a:ext cx="19800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請自行計算登錄</a:t>
            </a:r>
            <a:endParaRPr lang="zh-TW" altLang="en-US" sz="2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5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795337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今天我會學到</a:t>
            </a:r>
            <a:endParaRPr lang="en-US" altLang="zh-TW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026" name="Picture 2" descr="「peppa pig school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7" y="1656527"/>
            <a:ext cx="3486163" cy="239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231054" y="2348880"/>
            <a:ext cx="673170" cy="156966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defRPr/>
            </a:pPr>
            <a:r>
              <a:rPr lang="zh-TW" alt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圖書館環境</a:t>
            </a:r>
          </a:p>
        </p:txBody>
      </p:sp>
      <p:sp>
        <p:nvSpPr>
          <p:cNvPr id="8" name="矩形 7"/>
          <p:cNvSpPr/>
          <p:nvPr/>
        </p:nvSpPr>
        <p:spPr>
          <a:xfrm>
            <a:off x="5101065" y="1811062"/>
            <a:ext cx="3024335" cy="387798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r>
              <a:rPr lang="zh-TW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借書</a:t>
            </a:r>
            <a:r>
              <a:rPr lang="zh-TW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破音一" pitchFamily="66" charset="-120"/>
                <a:ea typeface="華康標楷W5破音一" pitchFamily="66" charset="-120"/>
              </a:rPr>
              <a:t>還</a:t>
            </a:r>
            <a:r>
              <a:rPr lang="zh-TW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書</a:t>
            </a:r>
            <a:r>
              <a:rPr lang="zh-TW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區</a:t>
            </a:r>
            <a:endParaRPr lang="en-US" altLang="zh-TW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書法中楷（注音一）" charset="-120"/>
              <a:ea typeface="書法中楷（注音一）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01065" y="2446919"/>
            <a:ext cx="2160240" cy="387798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r>
              <a:rPr lang="zh-TW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閱覽區</a:t>
            </a:r>
            <a:endParaRPr lang="zh-TW" alt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書法中楷（注音一）" charset="-120"/>
              <a:ea typeface="書法中楷（注音一）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93263" y="3158460"/>
            <a:ext cx="2160240" cy="387798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r>
              <a:rPr lang="zh-TW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圖書區</a:t>
            </a:r>
          </a:p>
        </p:txBody>
      </p:sp>
      <p:sp>
        <p:nvSpPr>
          <p:cNvPr id="11" name="矩形 10"/>
          <p:cNvSpPr/>
          <p:nvPr/>
        </p:nvSpPr>
        <p:spPr>
          <a:xfrm>
            <a:off x="5093263" y="3820843"/>
            <a:ext cx="2952328" cy="387798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r>
              <a:rPr lang="zh-TW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推薦書目區</a:t>
            </a:r>
            <a:endParaRPr lang="en-US" altLang="zh-TW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書法中楷（注音一）" charset="-120"/>
              <a:ea typeface="書法中楷（注音一）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2073" y="4365104"/>
            <a:ext cx="2525801" cy="38779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defRPr/>
            </a:pPr>
            <a:r>
              <a:rPr lang="zh-TW" altLang="en-US" sz="24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圖書館</a:t>
            </a:r>
            <a:r>
              <a:rPr lang="zh-TW" alt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使用</a:t>
            </a:r>
          </a:p>
        </p:txBody>
      </p:sp>
      <p:sp>
        <p:nvSpPr>
          <p:cNvPr id="13" name="矩形 12"/>
          <p:cNvSpPr/>
          <p:nvPr/>
        </p:nvSpPr>
        <p:spPr>
          <a:xfrm>
            <a:off x="593558" y="4923770"/>
            <a:ext cx="612068" cy="68326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defRPr/>
            </a:pPr>
            <a:r>
              <a:rPr lang="zh-TW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守則</a:t>
            </a:r>
            <a:endParaRPr lang="zh-TW" alt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書法中楷（注音一）" charset="-120"/>
              <a:ea typeface="書法中楷（注音一）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339752" y="4969936"/>
            <a:ext cx="612068" cy="68326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defRPr/>
            </a:pPr>
            <a:r>
              <a:rPr lang="zh-TW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借書</a:t>
            </a:r>
          </a:p>
        </p:txBody>
      </p:sp>
      <p:sp>
        <p:nvSpPr>
          <p:cNvPr id="15" name="矩形 14"/>
          <p:cNvSpPr/>
          <p:nvPr/>
        </p:nvSpPr>
        <p:spPr>
          <a:xfrm>
            <a:off x="3131840" y="4969936"/>
            <a:ext cx="612068" cy="68326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defRPr/>
            </a:pPr>
            <a:r>
              <a:rPr lang="zh-TW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破音一" pitchFamily="66" charset="-120"/>
                <a:ea typeface="華康標楷W5破音一" pitchFamily="66" charset="-120"/>
              </a:rPr>
              <a:t>還</a:t>
            </a:r>
            <a:r>
              <a:rPr lang="zh-TW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書</a:t>
            </a:r>
            <a:endParaRPr lang="zh-TW" alt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書法中楷（注音一）" charset="-120"/>
              <a:ea typeface="書法中楷（注音一）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75026" y="4969936"/>
            <a:ext cx="612068" cy="127419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defRPr/>
            </a:pPr>
            <a:r>
              <a:rPr lang="zh-TW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館內看書</a:t>
            </a:r>
          </a:p>
        </p:txBody>
      </p:sp>
      <p:sp>
        <p:nvSpPr>
          <p:cNvPr id="17" name="矩形 16"/>
          <p:cNvSpPr/>
          <p:nvPr/>
        </p:nvSpPr>
        <p:spPr>
          <a:xfrm>
            <a:off x="4560183" y="4916568"/>
            <a:ext cx="2162985" cy="387798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defRPr/>
            </a:pPr>
            <a:r>
              <a:rPr lang="zh-TW" alt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閱讀護照</a:t>
            </a:r>
          </a:p>
        </p:txBody>
      </p:sp>
      <p:sp>
        <p:nvSpPr>
          <p:cNvPr id="18" name="矩形 17"/>
          <p:cNvSpPr/>
          <p:nvPr/>
        </p:nvSpPr>
        <p:spPr>
          <a:xfrm>
            <a:off x="4942851" y="5475121"/>
            <a:ext cx="673081" cy="683264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defRPr/>
            </a:pPr>
            <a:r>
              <a:rPr lang="zh-TW" altLang="en-US" sz="24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紀錄</a:t>
            </a:r>
          </a:p>
        </p:txBody>
      </p:sp>
      <p:sp>
        <p:nvSpPr>
          <p:cNvPr id="19" name="矩形 18"/>
          <p:cNvSpPr/>
          <p:nvPr/>
        </p:nvSpPr>
        <p:spPr>
          <a:xfrm>
            <a:off x="5940152" y="5493217"/>
            <a:ext cx="673081" cy="683264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defRPr/>
            </a:pPr>
            <a:r>
              <a:rPr lang="zh-TW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獎勵</a:t>
            </a:r>
            <a:endParaRPr lang="zh-TW" altLang="en-US" sz="24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書法中楷（注音一）" charset="-120"/>
              <a:ea typeface="書法中楷（注音一）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3929170" y="3011233"/>
            <a:ext cx="301884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endCxn id="12" idx="0"/>
          </p:cNvCxnSpPr>
          <p:nvPr/>
        </p:nvCxnSpPr>
        <p:spPr>
          <a:xfrm flipH="1">
            <a:off x="2174974" y="4052179"/>
            <a:ext cx="66234" cy="31292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endCxn id="17" idx="0"/>
          </p:cNvCxnSpPr>
          <p:nvPr/>
        </p:nvCxnSpPr>
        <p:spPr>
          <a:xfrm>
            <a:off x="3790252" y="4014742"/>
            <a:ext cx="1851424" cy="90182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5093263" y="1268729"/>
            <a:ext cx="2359057" cy="387798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Char char="n"/>
              <a:defRPr/>
            </a:pPr>
            <a:r>
              <a:rPr lang="zh-TW" alt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charset="-120"/>
                <a:ea typeface="書法中楷（注音一）" charset="-120"/>
              </a:rPr>
              <a:t>開放時間</a:t>
            </a:r>
            <a:endParaRPr lang="en-US" altLang="zh-TW" sz="24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書法中楷（注音一）" charset="-120"/>
              <a:ea typeface="書法中楷（注音一）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上彎箭號 11"/>
          <p:cNvSpPr/>
          <p:nvPr/>
        </p:nvSpPr>
        <p:spPr>
          <a:xfrm rot="10800000">
            <a:off x="4021506" y="1789689"/>
            <a:ext cx="1539978" cy="3247800"/>
          </a:xfrm>
          <a:prstGeom prst="bentUpArrow">
            <a:avLst>
              <a:gd name="adj1" fmla="val 25000"/>
              <a:gd name="adj2" fmla="val 22435"/>
              <a:gd name="adj3" fmla="val 25000"/>
            </a:avLst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 descr="C:\Users\linyungfeng\Desktop\888888888888\P1020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3" y="254619"/>
            <a:ext cx="3910163" cy="629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linyungfeng\Desktop\888888888888\P1020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0" t="38364" r="33127" b="37560"/>
          <a:stretch>
            <a:fillRect/>
          </a:stretch>
        </p:blipFill>
        <p:spPr bwMode="auto">
          <a:xfrm>
            <a:off x="5256696" y="290998"/>
            <a:ext cx="3239119" cy="212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 rot="18722271">
            <a:off x="1441325" y="3373696"/>
            <a:ext cx="4699048" cy="897552"/>
          </a:xfrm>
          <a:prstGeom prst="stripedRightArrow">
            <a:avLst>
              <a:gd name="adj1" fmla="val 50000"/>
              <a:gd name="adj2" fmla="val 67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43608" y="3089656"/>
            <a:ext cx="7974085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0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確認是仁和國小的圖書</a:t>
            </a:r>
            <a:endParaRPr lang="en-US" altLang="zh-TW" sz="4000" b="0" cap="none" spc="0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40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圖書編號才可登錄</a:t>
            </a:r>
            <a:endParaRPr lang="zh-TW" altLang="en-US" sz="4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8" name="向右箭號 7"/>
          <p:cNvSpPr/>
          <p:nvPr/>
        </p:nvSpPr>
        <p:spPr>
          <a:xfrm rot="14126324">
            <a:off x="6798257" y="2211842"/>
            <a:ext cx="980579" cy="5412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 bwMode="auto">
          <a:xfrm>
            <a:off x="5724128" y="548681"/>
            <a:ext cx="2304256" cy="490638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275" y="5005738"/>
            <a:ext cx="6113349" cy="1440160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 bwMode="auto">
          <a:xfrm>
            <a:off x="6125860" y="1615204"/>
            <a:ext cx="1686500" cy="309975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2987824" y="587727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3981249" y="5849652"/>
            <a:ext cx="1457235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5697447" y="584965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6637165" y="5849652"/>
            <a:ext cx="999487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7884368" y="5849652"/>
            <a:ext cx="792088" cy="360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845532" y="5830638"/>
            <a:ext cx="117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000704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881774" y="58679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喬爺爺的花園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527019" y="5875783"/>
            <a:ext cx="1132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105.10.03</a:t>
            </a:r>
            <a:endParaRPr lang="zh-TW" altLang="en-US" sz="1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6755009" y="5867980"/>
            <a:ext cx="763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爸爸豬</a:t>
            </a:r>
          </a:p>
        </p:txBody>
      </p:sp>
    </p:spTree>
    <p:extLst>
      <p:ext uri="{BB962C8B-B14F-4D97-AF65-F5344CB8AC3E}">
        <p14:creationId xmlns:p14="http://schemas.microsoft.com/office/powerpoint/2010/main" val="16219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  <p:bldP spid="8" grpId="0" animBg="1"/>
      <p:bldP spid="9" grpId="0" animBg="1"/>
      <p:bldP spid="13" grpId="0" animBg="1"/>
      <p:bldP spid="17" grpId="0" animBg="1"/>
      <p:bldP spid="3" grpId="0"/>
      <p:bldP spid="11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591817"/>
            <a:ext cx="7920880" cy="1565833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>
          <a:xfrm>
            <a:off x="2176242" y="5426366"/>
            <a:ext cx="2060597" cy="55587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4483255" y="5496248"/>
            <a:ext cx="956706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5658196" y="5498783"/>
            <a:ext cx="1400805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279779" y="5485717"/>
            <a:ext cx="1177484" cy="43717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乘號 2"/>
          <p:cNvSpPr/>
          <p:nvPr/>
        </p:nvSpPr>
        <p:spPr>
          <a:xfrm>
            <a:off x="1024395" y="5188961"/>
            <a:ext cx="740433" cy="1051745"/>
          </a:xfrm>
          <a:prstGeom prst="mathMultiply">
            <a:avLst/>
          </a:prstGeom>
          <a:solidFill>
            <a:schemeClr val="accent4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3399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5536" y="43406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6600CC"/>
                </a:solidFill>
                <a:latin typeface="華康圓體W5注音" pitchFamily="34" charset="-120"/>
                <a:ea typeface="華康圓體W5注音" pitchFamily="34" charset="-120"/>
              </a:rPr>
              <a:t>家裡的書</a:t>
            </a:r>
            <a:endParaRPr lang="en-US" altLang="zh-TW" sz="3600" dirty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  <a:p>
            <a:endParaRPr lang="en-US" altLang="zh-TW" sz="3600" dirty="0" smtClean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  <a:p>
            <a:r>
              <a:rPr lang="zh-TW" altLang="en-US" sz="3600" dirty="0" smtClean="0">
                <a:solidFill>
                  <a:srgbClr val="6600CC"/>
                </a:solidFill>
                <a:latin typeface="華康圓體W5注音" pitchFamily="34" charset="-120"/>
                <a:ea typeface="華康圓體W5注音" pitchFamily="34" charset="-120"/>
              </a:rPr>
              <a:t>別的圖書館的書</a:t>
            </a:r>
            <a:endParaRPr lang="zh-TW" altLang="en-US" sz="3600" dirty="0">
              <a:solidFill>
                <a:srgbClr val="6600CC"/>
              </a:solidFill>
              <a:latin typeface="華康圓體W5注音" pitchFamily="34" charset="-120"/>
              <a:ea typeface="華康圓體W5注音" pitchFamily="34" charset="-120"/>
            </a:endParaRPr>
          </a:p>
        </p:txBody>
      </p:sp>
      <p:pic>
        <p:nvPicPr>
          <p:cNvPr id="4098" name="Picture 2" descr="https://lh3.googleusercontent.com/geZglUxvkyseaPMiID40LMge6GiuOauayif9-d2VS6_Xoi8VYPciLVgDIY9U_tVH5P2DYcBPky4HWJ3_na8YrTbFQ9KZNcBl0v0Idq3VUdTMUy3EiRMi8JiWWfXmezO0DgGAFYw3cGQf5goTTnwcsMrfKhL-I1GszbU6t18sK2bG5FtKAz2fgNNCo8Xatvwi28HvlRRuGAGYWOwfdX12bqK8AEkicmJZNHhfUFjD7hL-F1zzIxlFQV_8KmHFVUugKgLXSoUBvnRyUUrTUBIKtq11XWIMnsnT6GWqcP1zQcSEqDojyix4Q9Cpb-h_QTjC3sDzpJTF04cWMTHjXkK8xwk2GDEtrr1NDMInGg6g9cva4wqBPSUG98k7eYFB5v6N7eBAg5TQf9USk_ryDNSXZ6t0rkXTEe_rTsYJbsCrP6F8T7thGNVN8BgpGip73N5uIxhaXx3TdHUqM-I4jEXSzW-krBm_JCz-CXgjgKhkhsvmc5OAaG6JyGs8qUxcq8ZL_NABWtYJEbbzZLIlvVYjsr_EbZrYSNBeZEGpn2HT5LmF1eyO7D3AdmWt_5ElCOGKAmfKqtQNN2Zx04LAUV1E7gG3PqbATzMfb3GDr0XjVm4oWBhE=w1268-h951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34327"/>
            <a:ext cx="5188180" cy="389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圓角矩形 16"/>
          <p:cNvSpPr/>
          <p:nvPr/>
        </p:nvSpPr>
        <p:spPr bwMode="auto">
          <a:xfrm>
            <a:off x="5498667" y="1988840"/>
            <a:ext cx="3105782" cy="490638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  <p:sp>
        <p:nvSpPr>
          <p:cNvPr id="8" name="向下箭號 7"/>
          <p:cNvSpPr/>
          <p:nvPr/>
        </p:nvSpPr>
        <p:spPr>
          <a:xfrm rot="2721068">
            <a:off x="4110213" y="1885184"/>
            <a:ext cx="456067" cy="3508281"/>
          </a:xfrm>
          <a:prstGeom prst="downArrow">
            <a:avLst>
              <a:gd name="adj1" fmla="val 50000"/>
              <a:gd name="adj2" fmla="val 52053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287972" y="5532702"/>
            <a:ext cx="181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上山種下一棵樹</a:t>
            </a:r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363262" y="5550414"/>
            <a:ext cx="1196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105.10.03</a:t>
            </a:r>
            <a:endParaRPr lang="zh-TW" altLang="en-US" sz="1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884052" y="5519637"/>
            <a:ext cx="94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媽媽豬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221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5" grpId="0"/>
      <p:bldP spid="17" grpId="0" animBg="1"/>
      <p:bldP spid="8" grpId="0" animBg="1"/>
      <p:bldP spid="16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3" y="404664"/>
            <a:ext cx="8564069" cy="27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0" y="3573016"/>
            <a:ext cx="869989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圓角矩形 8"/>
          <p:cNvSpPr>
            <a:spLocks noChangeArrowheads="1"/>
          </p:cNvSpPr>
          <p:nvPr/>
        </p:nvSpPr>
        <p:spPr bwMode="auto">
          <a:xfrm>
            <a:off x="3846610" y="5104578"/>
            <a:ext cx="2237558" cy="4846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zh-TW" altLang="en-US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88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99CCFF"/>
            </a:gs>
            <a:gs pos="100000">
              <a:srgbClr val="7030A0"/>
            </a:gs>
            <a:gs pos="0">
              <a:srgbClr val="99CCFF"/>
            </a:gs>
            <a:gs pos="0">
              <a:schemeClr val="accent1">
                <a:tint val="44500"/>
                <a:satMod val="160000"/>
              </a:schemeClr>
            </a:gs>
            <a:gs pos="96260">
              <a:schemeClr val="accent1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8318500" cy="701675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閱讀久久</a:t>
            </a:r>
            <a:r>
              <a:rPr lang="en-US" altLang="zh-TW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/>
            </a:r>
            <a:br>
              <a:rPr lang="en-US" altLang="zh-TW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</a:br>
            <a:r>
              <a:rPr lang="zh-TW" altLang="en-US" sz="3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書香護照獎勵辦法</a:t>
            </a:r>
          </a:p>
        </p:txBody>
      </p:sp>
      <p:sp>
        <p:nvSpPr>
          <p:cNvPr id="23555" name="Text Box 9"/>
          <p:cNvSpPr txBox="1">
            <a:spLocks noChangeArrowheads="1"/>
          </p:cNvSpPr>
          <p:nvPr/>
        </p:nvSpPr>
        <p:spPr bwMode="auto">
          <a:xfrm>
            <a:off x="323850" y="1143000"/>
            <a:ext cx="9072686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 b="1" dirty="0">
                <a:ea typeface="新細明體" pitchFamily="18" charset="-120"/>
              </a:rPr>
              <a:t>   </a:t>
            </a:r>
            <a:r>
              <a:rPr lang="zh-TW" altLang="en-US" sz="1600" b="1" dirty="0">
                <a:latin typeface="華康標楷W5注音" pitchFamily="66" charset="-120"/>
                <a:ea typeface="華康標楷W5注音" pitchFamily="66" charset="-120"/>
              </a:rPr>
              <a:t>獎項                      仁和晶幣</a:t>
            </a:r>
            <a:endParaRPr lang="en-US" altLang="zh-TW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閱讀一本書          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閱讀學習單一張      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40P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讀經背誦一則        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投稿獲獎            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小童生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小秀才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100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小舉人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150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小進士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200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2000" dirty="0">
                <a:latin typeface="華康標楷W5注音" pitchFamily="66" charset="-120"/>
                <a:ea typeface="華康標楷W5注音" pitchFamily="66" charset="-120"/>
              </a:rPr>
              <a:t>小狀元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250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200P</a:t>
            </a:r>
            <a:r>
              <a:rPr lang="zh-TW" altLang="en-US" sz="1600" b="1" dirty="0">
                <a:latin typeface="華康標楷W5注音" pitchFamily="66" charset="-120"/>
                <a:ea typeface="華康標楷W5注音" pitchFamily="66" charset="-120"/>
              </a:rPr>
              <a:t>  </a:t>
            </a:r>
            <a:r>
              <a:rPr lang="zh-TW" altLang="en-US" sz="1600" dirty="0">
                <a:latin typeface="標楷體" pitchFamily="65" charset="-120"/>
              </a:rPr>
              <a:t>於兒童朝會時公開表揚，並頒發閱讀小狀元獎狀</a:t>
            </a: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小學士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300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小碩士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350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 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小博士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400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小學者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450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2000" dirty="0">
                <a:latin typeface="華康標楷W5注音" pitchFamily="66" charset="-120"/>
                <a:ea typeface="華康標楷W5注音" pitchFamily="66" charset="-120"/>
              </a:rPr>
              <a:t>小教授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500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500P</a:t>
            </a:r>
            <a:r>
              <a:rPr lang="zh-TW" altLang="en-US" sz="1600" b="1" dirty="0">
                <a:latin typeface="華康標楷W5注音" pitchFamily="66" charset="-120"/>
                <a:ea typeface="華康標楷W5注音" pitchFamily="66" charset="-120"/>
              </a:rPr>
              <a:t>  </a:t>
            </a:r>
            <a:r>
              <a:rPr lang="zh-TW" altLang="en-US" sz="1600" dirty="0">
                <a:latin typeface="標楷體" pitchFamily="65" charset="-120"/>
              </a:rPr>
              <a:t>與校長合照，並共進精緻美味的下午茶。</a:t>
            </a: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草桂冠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550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花桂冠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600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銅桂冠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650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1600" dirty="0">
                <a:solidFill>
                  <a:srgbClr val="0000FF"/>
                </a:solidFill>
                <a:latin typeface="華康標楷W5注音" pitchFamily="66" charset="-120"/>
                <a:ea typeface="華康標楷W5注音" pitchFamily="66" charset="-120"/>
              </a:rPr>
              <a:t>銀桂冠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700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endParaRPr lang="zh-TW" altLang="en-US" sz="1600" dirty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2000" dirty="0">
                <a:latin typeface="華康標楷W5注音" pitchFamily="66" charset="-120"/>
                <a:ea typeface="華康標楷W5注音" pitchFamily="66" charset="-120"/>
              </a:rPr>
              <a:t>金桂冠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(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累計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800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本</a:t>
            </a:r>
            <a:r>
              <a:rPr lang="en-US" altLang="zh-TW" sz="1600" dirty="0">
                <a:latin typeface="華康標楷W5注音" pitchFamily="66" charset="-120"/>
                <a:ea typeface="華康標楷W5注音" pitchFamily="66" charset="-120"/>
              </a:rPr>
              <a:t>)</a:t>
            </a:r>
            <a:r>
              <a:rPr lang="zh-TW" altLang="en-US" sz="1600" dirty="0">
                <a:latin typeface="華康標楷W5注音" pitchFamily="66" charset="-120"/>
                <a:ea typeface="華康標楷W5注音" pitchFamily="66" charset="-120"/>
              </a:rPr>
              <a:t>          </a:t>
            </a:r>
            <a:r>
              <a:rPr lang="en-US" altLang="zh-TW" sz="1600" b="1" dirty="0">
                <a:latin typeface="華康標楷W5注音" pitchFamily="66" charset="-120"/>
                <a:ea typeface="華康標楷W5注音" pitchFamily="66" charset="-120"/>
              </a:rPr>
              <a:t>1000P</a:t>
            </a:r>
            <a:r>
              <a:rPr lang="zh-TW" altLang="en-US" sz="1600" b="1" dirty="0">
                <a:latin typeface="華康標楷W5注音" pitchFamily="66" charset="-120"/>
                <a:ea typeface="華康標楷W5注音" pitchFamily="66" charset="-120"/>
              </a:rPr>
              <a:t>  </a:t>
            </a:r>
            <a:r>
              <a:rPr lang="zh-TW" altLang="en-US" sz="1600" dirty="0">
                <a:latin typeface="標楷體" pitchFamily="65" charset="-120"/>
              </a:rPr>
              <a:t>與校長及家長會長合照，共進精緻美味的下午茶。</a:t>
            </a:r>
          </a:p>
        </p:txBody>
      </p:sp>
      <p:sp>
        <p:nvSpPr>
          <p:cNvPr id="23557" name="AutoShape 1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380312" y="6165850"/>
            <a:ext cx="1552551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dirty="0">
                <a:ea typeface="新細明體" pitchFamily="18" charset="-120"/>
              </a:rPr>
              <a:t>回目錄</a:t>
            </a:r>
            <a:endParaRPr lang="zh-TW" altLang="en-US" dirty="0">
              <a:solidFill>
                <a:srgbClr val="000000"/>
              </a:solidFill>
              <a:ea typeface="新細明體" pitchFamily="18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55576" y="2204864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閱讀小狀元</a:t>
            </a:r>
            <a:endParaRPr lang="zh-TW" altLang="en-US" sz="3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63688" y="3434916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</a:t>
            </a:r>
            <a:r>
              <a:rPr lang="zh-TW" alt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小教授</a:t>
            </a:r>
            <a:endParaRPr lang="zh-TW" altLang="en-US" sz="3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59832" y="4653135"/>
            <a:ext cx="3816424" cy="70167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200">
                <a:solidFill>
                  <a:schemeClr val="tx2"/>
                </a:solidFill>
                <a:latin typeface="Garamond" pitchFamily="18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lang="zh-TW" altLang="en-US" sz="3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閱讀金桂冠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359">
            <a:off x="4355976" y="726870"/>
            <a:ext cx="3644364" cy="2732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2">
            <a:off x="5996014" y="2216393"/>
            <a:ext cx="3249392" cy="2437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752">
            <a:off x="858527" y="3643403"/>
            <a:ext cx="3573155" cy="2679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633">
            <a:off x="3345047" y="2153277"/>
            <a:ext cx="5154732" cy="3767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23555" grpId="0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116013" y="333375"/>
            <a:ext cx="72723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000" dirty="0">
                <a:latin typeface="華康標楷W5注音" pitchFamily="66" charset="-120"/>
                <a:ea typeface="華康標楷W5注音" pitchFamily="66" charset="-120"/>
              </a:rPr>
              <a:t>學習單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251520" y="1328627"/>
            <a:ext cx="871296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latin typeface="書法中楷（注音一）" pitchFamily="49" charset="-120"/>
                <a:ea typeface="書法中楷（注音一）" pitchFamily="49" charset="-120"/>
              </a:rPr>
              <a:t>這裡有一份學習單，請小朋友今天帶回家寫</a:t>
            </a:r>
            <a:r>
              <a:rPr lang="zh-TW" altLang="en-US" sz="2800" dirty="0" smtClean="0">
                <a:latin typeface="書法中楷（注音一）" pitchFamily="49" charset="-120"/>
                <a:ea typeface="書法中楷（注音一）" pitchFamily="49" charset="-120"/>
              </a:rPr>
              <a:t>，下星期一請</a:t>
            </a:r>
            <a:r>
              <a:rPr lang="zh-TW" altLang="en-US" sz="2800" dirty="0">
                <a:latin typeface="書法中楷（注音一）" pitchFamily="49" charset="-120"/>
                <a:ea typeface="書法中楷（注音一）" pitchFamily="49" charset="-120"/>
              </a:rPr>
              <a:t>班長收齊</a:t>
            </a:r>
            <a:r>
              <a:rPr lang="zh-TW" altLang="en-US" sz="2800" dirty="0" smtClean="0">
                <a:latin typeface="書法中楷（注音一）" pitchFamily="49" charset="-120"/>
                <a:ea typeface="書法中楷（注音一）" pitchFamily="49" charset="-120"/>
              </a:rPr>
              <a:t>交給敏慧老師</a:t>
            </a:r>
            <a:r>
              <a:rPr lang="zh-TW" altLang="en-US" sz="2800" dirty="0">
                <a:latin typeface="書法中楷（注音一）" pitchFamily="49" charset="-120"/>
                <a:ea typeface="書法中楷（注音一）" pitchFamily="49" charset="-120"/>
              </a:rPr>
              <a:t>喔！</a:t>
            </a:r>
            <a:endParaRPr lang="en-US" altLang="zh-TW" sz="2800" dirty="0">
              <a:latin typeface="書法中楷（注音一）" pitchFamily="49" charset="-120"/>
              <a:ea typeface="書法中楷（注音一）" pitchFamily="49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2800" dirty="0">
                <a:latin typeface="書法中楷（注音一）" pitchFamily="49" charset="-120"/>
                <a:ea typeface="書法中楷（注音一）" pitchFamily="49" charset="-120"/>
              </a:rPr>
              <a:t>完成學習單的</a:t>
            </a:r>
            <a:r>
              <a:rPr lang="zh-TW" altLang="en-US" sz="2800" dirty="0" smtClean="0">
                <a:latin typeface="書法中楷（注音一）" pitchFamily="49" charset="-120"/>
                <a:ea typeface="書法中楷（注音一）" pitchFamily="49" charset="-120"/>
              </a:rPr>
              <a:t>小朋友</a:t>
            </a:r>
            <a:r>
              <a:rPr lang="zh-TW" altLang="en-US" sz="2800" dirty="0">
                <a:latin typeface="書法中楷（注音一）" pitchFamily="49" charset="-120"/>
                <a:ea typeface="書法中楷（注音一）" pitchFamily="49" charset="-120"/>
              </a:rPr>
              <a:t>，</a:t>
            </a:r>
            <a:r>
              <a:rPr lang="zh-TW" altLang="en-US" sz="2800" dirty="0" smtClean="0">
                <a:latin typeface="書法中楷（注音一）" pitchFamily="49" charset="-120"/>
                <a:ea typeface="書法中楷（注音一）" pitchFamily="49" charset="-120"/>
              </a:rPr>
              <a:t>請班長收齊交給敏慧老師，老師會給學習單的晶幣點數</a:t>
            </a:r>
            <a:r>
              <a:rPr lang="en-US" altLang="zh-TW" sz="2800" dirty="0" smtClean="0">
                <a:latin typeface="書法中楷（注音一）" pitchFamily="49" charset="-120"/>
                <a:ea typeface="書法中楷（注音一）" pitchFamily="49" charset="-120"/>
              </a:rPr>
              <a:t>40P</a:t>
            </a:r>
          </a:p>
          <a:p>
            <a:pPr>
              <a:spcBef>
                <a:spcPct val="50000"/>
              </a:spcBef>
            </a:pPr>
            <a:r>
              <a:rPr lang="zh-TW" altLang="en-US" sz="2800" dirty="0" smtClean="0">
                <a:latin typeface="書法中楷（注音一）" pitchFamily="49" charset="-120"/>
                <a:ea typeface="書法中楷（注音一）" pitchFamily="49" charset="-120"/>
              </a:rPr>
              <a:t>另外每一</a:t>
            </a:r>
            <a:r>
              <a:rPr lang="zh-TW" altLang="en-US" sz="2800" dirty="0">
                <a:latin typeface="書法中楷（注音一）" pitchFamily="49" charset="-120"/>
                <a:ea typeface="書法中楷（注音一）" pitchFamily="49" charset="-120"/>
              </a:rPr>
              <a:t>班挑選</a:t>
            </a:r>
            <a:r>
              <a:rPr lang="en-US" altLang="zh-TW" sz="2800" dirty="0">
                <a:latin typeface="書法中楷（注音一）" pitchFamily="49" charset="-120"/>
                <a:ea typeface="書法中楷（注音一）" pitchFamily="49" charset="-120"/>
              </a:rPr>
              <a:t>5</a:t>
            </a:r>
            <a:r>
              <a:rPr lang="zh-TW" altLang="en-US" sz="2800" dirty="0" smtClean="0">
                <a:latin typeface="書法中楷（注音一）" pitchFamily="49" charset="-120"/>
                <a:ea typeface="書法中楷（注音一）" pitchFamily="49" charset="-120"/>
              </a:rPr>
              <a:t>張最認真的，</a:t>
            </a:r>
            <a:r>
              <a:rPr lang="zh-TW" altLang="en-US" sz="2800" u="sng" dirty="0" smtClean="0">
                <a:latin typeface="書法中楷（注音一）" pitchFamily="49" charset="-120"/>
                <a:ea typeface="書法中楷（注音一）" pitchFamily="49" charset="-120"/>
              </a:rPr>
              <a:t>敏慧</a:t>
            </a:r>
            <a:r>
              <a:rPr lang="zh-TW" altLang="en-US" sz="2800" dirty="0" smtClean="0">
                <a:latin typeface="書法中楷（注音一）" pitchFamily="49" charset="-120"/>
                <a:ea typeface="書法中楷（注音一）" pitchFamily="49" charset="-120"/>
              </a:rPr>
              <a:t>老師</a:t>
            </a:r>
            <a:r>
              <a:rPr lang="zh-TW" altLang="en-US" sz="2800" dirty="0">
                <a:latin typeface="書法中楷（注音一）" pitchFamily="49" charset="-120"/>
                <a:ea typeface="書法中楷（注音一）" pitchFamily="49" charset="-120"/>
              </a:rPr>
              <a:t>會送你</a:t>
            </a:r>
            <a:r>
              <a:rPr lang="zh-TW" altLang="en-US" sz="2800" dirty="0" smtClean="0">
                <a:latin typeface="書法中楷（注音一）" pitchFamily="49" charset="-120"/>
                <a:ea typeface="書法中楷（注音一）" pitchFamily="49" charset="-120"/>
              </a:rPr>
              <a:t>榮譽貼紙和圖書館</a:t>
            </a:r>
            <a:r>
              <a:rPr lang="en-US" altLang="zh-TW" sz="2800" dirty="0" smtClean="0">
                <a:latin typeface="書法中楷（注音一）" pitchFamily="49" charset="-120"/>
                <a:ea typeface="書法中楷（注音一）" pitchFamily="49" charset="-120"/>
              </a:rPr>
              <a:t>VIP</a:t>
            </a:r>
            <a:r>
              <a:rPr lang="zh-TW" altLang="en-US" sz="2800" dirty="0" smtClean="0">
                <a:latin typeface="書法中楷（注音一）" pitchFamily="49" charset="-120"/>
                <a:ea typeface="書法中楷（注音一）" pitchFamily="49" charset="-120"/>
              </a:rPr>
              <a:t>一次使用券喔</a:t>
            </a:r>
            <a:r>
              <a:rPr lang="en-US" altLang="zh-TW" sz="2800" dirty="0" smtClean="0">
                <a:latin typeface="書法中楷（注音一）" pitchFamily="49" charset="-120"/>
                <a:ea typeface="書法中楷（注音一）" pitchFamily="49" charset="-120"/>
              </a:rPr>
              <a:t>!</a:t>
            </a:r>
            <a:endParaRPr lang="zh-TW" altLang="en-US" sz="2800" dirty="0">
              <a:latin typeface="書法中楷（注音一）" pitchFamily="49" charset="-120"/>
              <a:ea typeface="書法中楷（注音一）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44467" y="1628800"/>
            <a:ext cx="7632700" cy="1079500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zh-TW" altLang="en-US" sz="3200" dirty="0" smtClean="0">
                <a:solidFill>
                  <a:schemeClr val="tx1"/>
                </a:solidFill>
                <a:latin typeface="華康標楷W5注音" pitchFamily="66" charset="-120"/>
                <a:ea typeface="華康標楷W5注音" pitchFamily="66" charset="-120"/>
              </a:rPr>
              <a:t>快樂閱讀之餘，要好好愛護圖書館的書籍喔</a:t>
            </a:r>
            <a:r>
              <a:rPr lang="en-US" altLang="zh-TW" sz="3200" dirty="0" smtClean="0">
                <a:solidFill>
                  <a:schemeClr val="tx1"/>
                </a:solidFill>
                <a:latin typeface="華康標楷W5注音" pitchFamily="66" charset="-120"/>
                <a:ea typeface="華康標楷W5注音" pitchFamily="66" charset="-120"/>
              </a:rPr>
              <a:t>!</a:t>
            </a:r>
            <a:br>
              <a:rPr lang="en-US" altLang="zh-TW" sz="3200" dirty="0" smtClean="0">
                <a:solidFill>
                  <a:schemeClr val="tx1"/>
                </a:solidFill>
                <a:latin typeface="華康標楷W5注音" pitchFamily="66" charset="-120"/>
                <a:ea typeface="華康標楷W5注音" pitchFamily="66" charset="-120"/>
              </a:rPr>
            </a:br>
            <a:r>
              <a:rPr lang="zh-TW" altLang="en-US" sz="3200" dirty="0" smtClean="0">
                <a:solidFill>
                  <a:schemeClr val="tx1"/>
                </a:solidFill>
                <a:latin typeface="華康標楷W5注音" pitchFamily="66" charset="-120"/>
                <a:ea typeface="華康標楷W5注音" pitchFamily="66" charset="-120"/>
              </a:rPr>
              <a:t>祝每個愛閱讀的小朋友閱讀愉快，閱讀悅有趣</a:t>
            </a:r>
            <a:r>
              <a:rPr lang="en-US" altLang="zh-TW" sz="3200" dirty="0" smtClean="0">
                <a:solidFill>
                  <a:schemeClr val="tx1"/>
                </a:solidFill>
                <a:latin typeface="華康標楷W5注音" pitchFamily="66" charset="-120"/>
                <a:ea typeface="華康標楷W5注音" pitchFamily="66" charset="-120"/>
              </a:rPr>
              <a:t>!</a:t>
            </a:r>
          </a:p>
        </p:txBody>
      </p:sp>
      <p:sp>
        <p:nvSpPr>
          <p:cNvPr id="2" name="AutoShape 2" descr="「peppa pig read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3318" name="Picture 6" descr="「peppa pig read library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13" y="3068960"/>
            <a:ext cx="5472608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852936"/>
            <a:ext cx="8229600" cy="1139825"/>
          </a:xfrm>
        </p:spPr>
        <p:txBody>
          <a:bodyPr anchor="ctr" anchorCtr="1"/>
          <a:lstStyle/>
          <a:p>
            <a:pPr eaLnBrk="1" hangingPunct="1"/>
            <a:r>
              <a:rPr lang="zh-TW" altLang="en-US" sz="6000" b="1" u="sng" dirty="0" smtClean="0">
                <a:latin typeface="華康標楷W5注音" pitchFamily="66" charset="-120"/>
                <a:ea typeface="華康標楷W5注音" pitchFamily="66" charset="-120"/>
              </a:rPr>
              <a:t>實際借本書吧</a:t>
            </a:r>
          </a:p>
        </p:txBody>
      </p:sp>
      <p:pic>
        <p:nvPicPr>
          <p:cNvPr id="5126" name="Picture 12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060848"/>
            <a:ext cx="676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3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060848"/>
            <a:ext cx="676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684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 anchorCtr="1"/>
          <a:lstStyle/>
          <a:p>
            <a:pPr eaLnBrk="1" hangingPunct="1"/>
            <a:r>
              <a:rPr lang="zh-TW" altLang="en-US" sz="6000" b="1" u="sng" dirty="0" smtClean="0">
                <a:latin typeface="華康標楷W5注音" pitchFamily="66" charset="-120"/>
                <a:ea typeface="華康標楷W5注音" pitchFamily="66" charset="-120"/>
              </a:rPr>
              <a:t>開放時間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17496" y="1508104"/>
            <a:ext cx="8280400" cy="6572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sz="4000" dirty="0" smtClean="0">
                <a:solidFill>
                  <a:srgbClr val="6600CC"/>
                </a:solidFill>
                <a:latin typeface="華康標楷W5注音" pitchFamily="66" charset="-120"/>
                <a:ea typeface="華康標楷W5注音" pitchFamily="66" charset="-120"/>
              </a:rPr>
              <a:t>平日</a:t>
            </a:r>
            <a:r>
              <a:rPr lang="en-US" altLang="zh-TW" sz="4000" dirty="0" smtClean="0">
                <a:latin typeface="華康標楷W5注音" pitchFamily="66" charset="-120"/>
                <a:ea typeface="華康標楷W5注音" pitchFamily="66" charset="-120"/>
              </a:rPr>
              <a:t>--</a:t>
            </a:r>
            <a:r>
              <a:rPr lang="zh-TW" altLang="en-US" sz="4000" dirty="0" smtClean="0">
                <a:latin typeface="華康標楷W5注音" pitchFamily="66" charset="-120"/>
                <a:ea typeface="華康標楷W5注音" pitchFamily="66" charset="-120"/>
              </a:rPr>
              <a:t>上午</a:t>
            </a:r>
            <a:r>
              <a:rPr lang="en-US" altLang="zh-TW" sz="4000" dirty="0" smtClean="0">
                <a:latin typeface="華康標楷W5注音" pitchFamily="66" charset="-120"/>
                <a:ea typeface="華康標楷W5注音" pitchFamily="66" charset="-120"/>
              </a:rPr>
              <a:t>8:30~</a:t>
            </a:r>
            <a:r>
              <a:rPr lang="zh-TW" altLang="en-US" sz="4000" dirty="0" smtClean="0">
                <a:latin typeface="華康標楷W5注音" pitchFamily="66" charset="-120"/>
                <a:ea typeface="華康標楷W5注音" pitchFamily="66" charset="-120"/>
              </a:rPr>
              <a:t>下午</a:t>
            </a:r>
            <a:r>
              <a:rPr lang="en-US" altLang="zh-TW" sz="4000" dirty="0" smtClean="0">
                <a:latin typeface="華康標楷W5注音" pitchFamily="66" charset="-120"/>
                <a:ea typeface="華康標楷W5注音" pitchFamily="66" charset="-120"/>
              </a:rPr>
              <a:t>3:30</a:t>
            </a:r>
          </a:p>
        </p:txBody>
      </p:sp>
      <p:sp>
        <p:nvSpPr>
          <p:cNvPr id="5124" name="AutoShape 9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956550" y="6165850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dirty="0">
                <a:ea typeface="新細明體" pitchFamily="18" charset="-120"/>
              </a:rPr>
              <a:t>回目錄</a:t>
            </a:r>
            <a:endParaRPr lang="zh-TW" altLang="en-US" dirty="0">
              <a:solidFill>
                <a:srgbClr val="000000"/>
              </a:solidFill>
              <a:ea typeface="新細明體" pitchFamily="18" charset="-120"/>
            </a:endParaRPr>
          </a:p>
        </p:txBody>
      </p:sp>
      <p:pic>
        <p:nvPicPr>
          <p:cNvPr id="5126" name="Picture 12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00042"/>
            <a:ext cx="676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3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28604"/>
            <a:ext cx="676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3568" y="2204864"/>
            <a:ext cx="760228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zh-TW" altLang="en-US" sz="4000" kern="0" dirty="0" smtClean="0">
                <a:solidFill>
                  <a:srgbClr val="6600CC"/>
                </a:solidFill>
                <a:latin typeface="華康標楷W5注音" pitchFamily="66" charset="-120"/>
                <a:ea typeface="華康標楷W5注音" pitchFamily="66" charset="-120"/>
              </a:rPr>
              <a:t>假日</a:t>
            </a:r>
            <a:r>
              <a:rPr lang="en-US" altLang="zh-TW" sz="4000" kern="0" dirty="0">
                <a:latin typeface="華康標楷W5注音" pitchFamily="66" charset="-120"/>
                <a:ea typeface="華康標楷W5注音" pitchFamily="66" charset="-120"/>
              </a:rPr>
              <a:t>—</a:t>
            </a: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zh-TW" altLang="en-US" sz="3600" kern="0" dirty="0">
                <a:latin typeface="華康標楷W5注音" pitchFamily="66" charset="-120"/>
                <a:ea typeface="華康標楷W5注音" pitchFamily="66" charset="-120"/>
              </a:rPr>
              <a:t>星期六上午</a:t>
            </a:r>
            <a:r>
              <a:rPr lang="en-US" altLang="zh-TW" sz="3600" kern="0" dirty="0">
                <a:latin typeface="華康標楷W5注音" pitchFamily="66" charset="-120"/>
                <a:ea typeface="華康標楷W5注音" pitchFamily="66" charset="-120"/>
              </a:rPr>
              <a:t>9:00</a:t>
            </a:r>
            <a:r>
              <a:rPr lang="en-US" altLang="zh-TW" sz="3600" kern="0" dirty="0" smtClean="0">
                <a:latin typeface="華康標楷W5注音" pitchFamily="66" charset="-120"/>
                <a:ea typeface="華康標楷W5注音" pitchFamily="66" charset="-120"/>
              </a:rPr>
              <a:t>~</a:t>
            </a:r>
            <a:r>
              <a:rPr lang="zh-TW" altLang="en-US" sz="3600" kern="0" dirty="0">
                <a:latin typeface="華康標楷W5注音" pitchFamily="66" charset="-120"/>
                <a:ea typeface="華康標楷W5注音" pitchFamily="66" charset="-120"/>
              </a:rPr>
              <a:t>下午</a:t>
            </a:r>
            <a:r>
              <a:rPr lang="en-US" altLang="zh-TW" sz="3600" kern="0" dirty="0" smtClean="0">
                <a:latin typeface="華康標楷W5注音" pitchFamily="66" charset="-120"/>
                <a:ea typeface="華康標楷W5注音" pitchFamily="66" charset="-120"/>
              </a:rPr>
              <a:t>4:00</a:t>
            </a: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zh-TW" altLang="en-US" sz="3600" kern="0" dirty="0" smtClean="0">
                <a:latin typeface="華康標楷W5注音" pitchFamily="66" charset="-120"/>
                <a:ea typeface="華康標楷W5注音" pitchFamily="66" charset="-120"/>
              </a:rPr>
              <a:t>星期</a:t>
            </a:r>
            <a:r>
              <a:rPr lang="zh-TW" altLang="en-US" sz="3600" kern="0" dirty="0">
                <a:latin typeface="華康標楷W5注音" pitchFamily="66" charset="-120"/>
                <a:ea typeface="華康標楷W5注音" pitchFamily="66" charset="-120"/>
              </a:rPr>
              <a:t>日</a:t>
            </a:r>
            <a:r>
              <a:rPr lang="zh-TW" altLang="en-US" sz="3600" kern="0" dirty="0" smtClean="0">
                <a:latin typeface="華康標楷W5注音" pitchFamily="66" charset="-120"/>
                <a:ea typeface="華康標楷W5注音" pitchFamily="66" charset="-120"/>
              </a:rPr>
              <a:t>上午</a:t>
            </a:r>
            <a:r>
              <a:rPr lang="en-US" altLang="zh-TW" sz="3600" kern="0" dirty="0">
                <a:latin typeface="華康標楷W5注音" pitchFamily="66" charset="-120"/>
                <a:ea typeface="華康標楷W5注音" pitchFamily="66" charset="-120"/>
              </a:rPr>
              <a:t>9:00~</a:t>
            </a:r>
            <a:r>
              <a:rPr lang="zh-TW" altLang="en-US" sz="3600" kern="0" dirty="0">
                <a:latin typeface="華康標楷W5注音" pitchFamily="66" charset="-120"/>
                <a:ea typeface="華康標楷W5注音" pitchFamily="66" charset="-120"/>
              </a:rPr>
              <a:t>下午</a:t>
            </a:r>
            <a:r>
              <a:rPr lang="en-US" altLang="zh-TW" sz="3600" kern="0" dirty="0">
                <a:latin typeface="華康標楷W5注音" pitchFamily="66" charset="-120"/>
                <a:ea typeface="華康標楷W5注音" pitchFamily="66" charset="-120"/>
              </a:rPr>
              <a:t>4:00</a:t>
            </a: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n-US" altLang="zh-TW" sz="4000" kern="0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003634" y="5589240"/>
            <a:ext cx="5929229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zh-TW" altLang="en-US" sz="4000" kern="0" dirty="0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寒暑假不開放喔</a:t>
            </a:r>
            <a:r>
              <a:rPr lang="en-US" altLang="zh-TW" sz="4000" kern="0" dirty="0">
                <a:solidFill>
                  <a:srgbClr val="0070C0"/>
                </a:solidFill>
                <a:latin typeface="華康標楷W5注音" pitchFamily="66" charset="-120"/>
                <a:ea typeface="華康標楷W5注音" pitchFamily="66" charset="-120"/>
              </a:rPr>
              <a:t>!</a:t>
            </a:r>
          </a:p>
        </p:txBody>
      </p:sp>
      <p:pic>
        <p:nvPicPr>
          <p:cNvPr id="2050" name="Picture 2" descr="「peppa pig school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0" y="5205086"/>
            <a:ext cx="2182143" cy="129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852936"/>
            <a:ext cx="8229600" cy="1139825"/>
          </a:xfrm>
        </p:spPr>
        <p:txBody>
          <a:bodyPr anchor="ctr" anchorCtr="1"/>
          <a:lstStyle/>
          <a:p>
            <a:pPr eaLnBrk="1" hangingPunct="1"/>
            <a:r>
              <a:rPr lang="zh-TW" altLang="en-US" sz="6000" b="1" u="sng" dirty="0" smtClean="0">
                <a:latin typeface="華康標楷W5注音" pitchFamily="66" charset="-120"/>
                <a:ea typeface="華康標楷W5注音" pitchFamily="66" charset="-120"/>
              </a:rPr>
              <a:t>環境介紹</a:t>
            </a:r>
          </a:p>
        </p:txBody>
      </p:sp>
      <p:pic>
        <p:nvPicPr>
          <p:cNvPr id="5126" name="Picture 12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405" y="2924944"/>
            <a:ext cx="676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3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2908345"/>
            <a:ext cx="6762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12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17573" y="271202"/>
            <a:ext cx="772577" cy="5689911"/>
          </a:xfrm>
        </p:spPr>
        <p:txBody>
          <a:bodyPr vert="wordArtVertRtl" anchor="ctr" anchorCtr="1"/>
          <a:lstStyle/>
          <a:p>
            <a:pPr eaLnBrk="1" hangingPunct="1">
              <a:defRPr/>
            </a:pP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標楷W5注音" pitchFamily="66" charset="-120"/>
                <a:ea typeface="華康標楷W5注音" pitchFamily="66" charset="-120"/>
              </a:rPr>
              <a:t>大溪仁和國小圖書館平面圖</a:t>
            </a:r>
          </a:p>
        </p:txBody>
      </p:sp>
      <p:sp>
        <p:nvSpPr>
          <p:cNvPr id="6148" name="Rectangle 21"/>
          <p:cNvSpPr>
            <a:spLocks noChangeArrowheads="1"/>
          </p:cNvSpPr>
          <p:nvPr/>
        </p:nvSpPr>
        <p:spPr bwMode="auto">
          <a:xfrm>
            <a:off x="5831055" y="464462"/>
            <a:ext cx="2557369" cy="357188"/>
          </a:xfrm>
          <a:prstGeom prst="rect">
            <a:avLst/>
          </a:prstGeom>
          <a:solidFill>
            <a:srgbClr val="FFCCFF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600" dirty="0" smtClean="0">
                <a:latin typeface="華康標楷W5注音" pitchFamily="66" charset="-120"/>
                <a:ea typeface="華康標楷W5注音" pitchFamily="66" charset="-120"/>
              </a:rPr>
              <a:t>館藏 資料</a:t>
            </a:r>
            <a:endParaRPr lang="en-US" altLang="zh-TW" sz="1600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161" name="Rectangle 21"/>
          <p:cNvSpPr>
            <a:spLocks noChangeArrowheads="1"/>
          </p:cNvSpPr>
          <p:nvPr/>
        </p:nvSpPr>
        <p:spPr bwMode="auto">
          <a:xfrm rot="-5400000">
            <a:off x="-952892" y="1605670"/>
            <a:ext cx="2875284" cy="44058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zh-TW" altLang="en-US" sz="2400" dirty="0">
                <a:solidFill>
                  <a:srgbClr val="FFCCFF"/>
                </a:solidFill>
                <a:latin typeface="華康標楷W5注音" pitchFamily="66" charset="-120"/>
                <a:ea typeface="華康標楷W5注音" pitchFamily="66" charset="-120"/>
              </a:rPr>
              <a:t>繪</a:t>
            </a:r>
            <a:endParaRPr lang="en-US" altLang="zh-TW" sz="2400" dirty="0">
              <a:solidFill>
                <a:srgbClr val="FFCCFF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2400" dirty="0">
                <a:solidFill>
                  <a:srgbClr val="FFCCFF"/>
                </a:solidFill>
                <a:latin typeface="華康標楷W5注音" pitchFamily="66" charset="-120"/>
                <a:ea typeface="華康標楷W5注音" pitchFamily="66" charset="-120"/>
              </a:rPr>
              <a:t>本</a:t>
            </a:r>
            <a:endParaRPr lang="en-US" altLang="zh-TW" sz="2400" dirty="0">
              <a:solidFill>
                <a:srgbClr val="FFCCFF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2400" dirty="0">
                <a:solidFill>
                  <a:srgbClr val="FFCCFF"/>
                </a:solidFill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2400" dirty="0">
              <a:solidFill>
                <a:srgbClr val="FFCCFF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171" name="Rectangle 27"/>
          <p:cNvSpPr>
            <a:spLocks noChangeArrowheads="1"/>
          </p:cNvSpPr>
          <p:nvPr/>
        </p:nvSpPr>
        <p:spPr bwMode="auto">
          <a:xfrm>
            <a:off x="3136218" y="4367794"/>
            <a:ext cx="363464" cy="1189700"/>
          </a:xfrm>
          <a:prstGeom prst="rect">
            <a:avLst/>
          </a:prstGeom>
          <a:solidFill>
            <a:srgbClr val="EC9F14"/>
          </a:solidFill>
          <a:ln w="9525">
            <a:solidFill>
              <a:srgbClr val="EC9F14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400" b="1" dirty="0" smtClean="0">
                <a:latin typeface="華康標楷W5注音" pitchFamily="66" charset="-120"/>
                <a:ea typeface="華康標楷W5注音" pitchFamily="66" charset="-120"/>
              </a:rPr>
              <a:t>新</a:t>
            </a:r>
            <a:endParaRPr lang="en-US" altLang="zh-TW" sz="1400" b="1" dirty="0" smtClean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 smtClean="0">
                <a:latin typeface="華康標楷W5注音" pitchFamily="66" charset="-120"/>
                <a:ea typeface="華康標楷W5注音" pitchFamily="66" charset="-120"/>
              </a:rPr>
              <a:t>書</a:t>
            </a:r>
            <a:endParaRPr lang="en-US" altLang="zh-TW" sz="1400" b="1" dirty="0" smtClean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1400" b="1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3" name="甜甜圈 2"/>
          <p:cNvSpPr/>
          <p:nvPr/>
        </p:nvSpPr>
        <p:spPr>
          <a:xfrm>
            <a:off x="859680" y="1546874"/>
            <a:ext cx="486596" cy="511346"/>
          </a:xfrm>
          <a:prstGeom prst="donu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" name="剪去單一角落矩形 3"/>
          <p:cNvSpPr/>
          <p:nvPr/>
        </p:nvSpPr>
        <p:spPr>
          <a:xfrm>
            <a:off x="155575" y="3573002"/>
            <a:ext cx="1098931" cy="357661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8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林鍾隆入口</a:t>
            </a:r>
            <a:endParaRPr lang="zh-TW" altLang="en-US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>
                  <a:lumMod val="8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減號 5"/>
          <p:cNvSpPr/>
          <p:nvPr/>
        </p:nvSpPr>
        <p:spPr>
          <a:xfrm rot="16200000">
            <a:off x="6651522" y="5670794"/>
            <a:ext cx="916434" cy="296862"/>
          </a:xfrm>
          <a:prstGeom prst="mathMinus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980751" y="6338372"/>
            <a:ext cx="65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入口</a:t>
            </a:r>
            <a:endParaRPr lang="zh-TW" altLang="en-US" dirty="0"/>
          </a:p>
        </p:txBody>
      </p:sp>
      <p:sp>
        <p:nvSpPr>
          <p:cNvPr id="59" name="Rectangle 23"/>
          <p:cNvSpPr>
            <a:spLocks noChangeArrowheads="1"/>
          </p:cNvSpPr>
          <p:nvPr/>
        </p:nvSpPr>
        <p:spPr bwMode="auto">
          <a:xfrm>
            <a:off x="4572000" y="1143702"/>
            <a:ext cx="2808312" cy="22811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400" b="1" dirty="0" smtClean="0">
                <a:solidFill>
                  <a:srgbClr val="0000CC"/>
                </a:solidFill>
                <a:latin typeface="華康標楷W5注音" pitchFamily="66" charset="-120"/>
                <a:ea typeface="華康標楷W5注音" pitchFamily="66" charset="-120"/>
              </a:rPr>
              <a:t>閱覽</a:t>
            </a:r>
            <a:r>
              <a:rPr lang="zh-TW" altLang="en-US" sz="2400" b="1" dirty="0">
                <a:solidFill>
                  <a:srgbClr val="0000CC"/>
                </a:solidFill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2400" b="1" dirty="0">
              <a:solidFill>
                <a:srgbClr val="0000CC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endParaRPr lang="en-US" altLang="zh-TW" sz="2400" b="1" dirty="0">
              <a:solidFill>
                <a:srgbClr val="0000CC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2400" b="1" dirty="0">
                <a:solidFill>
                  <a:srgbClr val="0000CC"/>
                </a:solidFill>
                <a:latin typeface="華康標楷W5注音" pitchFamily="66" charset="-120"/>
                <a:ea typeface="華康標楷W5注音" pitchFamily="66" charset="-120"/>
              </a:rPr>
              <a:t>整齊的木桌椅</a:t>
            </a:r>
          </a:p>
        </p:txBody>
      </p:sp>
      <p:sp>
        <p:nvSpPr>
          <p:cNvPr id="61" name="Rectangle 28"/>
          <p:cNvSpPr>
            <a:spLocks noChangeArrowheads="1"/>
          </p:cNvSpPr>
          <p:nvPr/>
        </p:nvSpPr>
        <p:spPr bwMode="auto">
          <a:xfrm rot="-5400000">
            <a:off x="7467446" y="4781698"/>
            <a:ext cx="611305" cy="363577"/>
          </a:xfrm>
          <a:prstGeom prst="rect">
            <a:avLst/>
          </a:prstGeom>
          <a:solidFill>
            <a:srgbClr val="F2ED0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zh-TW" altLang="en-US" sz="1400" dirty="0">
                <a:solidFill>
                  <a:srgbClr val="000000"/>
                </a:solidFill>
                <a:latin typeface="華康標楷W5注音" pitchFamily="66" charset="-120"/>
                <a:ea typeface="華康標楷W5注音" pitchFamily="66" charset="-120"/>
              </a:rPr>
              <a:t>條</a:t>
            </a:r>
            <a:endParaRPr lang="en-US" altLang="zh-TW" sz="1400" dirty="0">
              <a:solidFill>
                <a:srgbClr val="000000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1400" dirty="0">
                <a:solidFill>
                  <a:srgbClr val="000000"/>
                </a:solidFill>
                <a:latin typeface="華康標楷W5注音" pitchFamily="66" charset="-120"/>
                <a:ea typeface="華康標楷W5注音" pitchFamily="66" charset="-120"/>
              </a:rPr>
              <a:t>碼</a:t>
            </a:r>
            <a:endParaRPr lang="en-US" altLang="zh-TW" sz="1400" dirty="0">
              <a:solidFill>
                <a:srgbClr val="000000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1400" dirty="0">
                <a:solidFill>
                  <a:srgbClr val="000000"/>
                </a:solidFill>
                <a:latin typeface="華康標楷W5注音" pitchFamily="66" charset="-120"/>
                <a:ea typeface="華康標楷W5注音" pitchFamily="66" charset="-120"/>
              </a:rPr>
              <a:t>機</a:t>
            </a:r>
            <a:endParaRPr lang="zh-TW" altLang="en-US" sz="1400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3" name="Rectangle 27"/>
          <p:cNvSpPr>
            <a:spLocks noChangeArrowheads="1"/>
          </p:cNvSpPr>
          <p:nvPr/>
        </p:nvSpPr>
        <p:spPr bwMode="auto">
          <a:xfrm>
            <a:off x="4029227" y="5048834"/>
            <a:ext cx="392112" cy="1071562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400" b="1" dirty="0">
                <a:solidFill>
                  <a:srgbClr val="6600CC"/>
                </a:solidFill>
                <a:latin typeface="華康標楷W5注音" pitchFamily="66" charset="-120"/>
                <a:ea typeface="華康標楷W5注音" pitchFamily="66" charset="-120"/>
              </a:rPr>
              <a:t>好</a:t>
            </a:r>
            <a:endParaRPr lang="en-US" altLang="zh-TW" sz="1400" b="1" dirty="0">
              <a:solidFill>
                <a:srgbClr val="6600CC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>
                <a:solidFill>
                  <a:srgbClr val="6600CC"/>
                </a:solidFill>
                <a:latin typeface="華康標楷W5注音" pitchFamily="66" charset="-120"/>
                <a:ea typeface="華康標楷W5注音" pitchFamily="66" charset="-120"/>
              </a:rPr>
              <a:t>書</a:t>
            </a:r>
            <a:endParaRPr lang="en-US" altLang="zh-TW" sz="1400" b="1" dirty="0">
              <a:solidFill>
                <a:srgbClr val="6600CC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>
                <a:solidFill>
                  <a:srgbClr val="6600CC"/>
                </a:solidFill>
                <a:latin typeface="華康標楷W5注音" pitchFamily="66" charset="-120"/>
                <a:ea typeface="華康標楷W5注音" pitchFamily="66" charset="-120"/>
              </a:rPr>
              <a:t>交</a:t>
            </a:r>
            <a:endParaRPr lang="en-US" altLang="zh-TW" sz="1400" b="1" dirty="0">
              <a:solidFill>
                <a:srgbClr val="6600CC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>
                <a:solidFill>
                  <a:srgbClr val="6600CC"/>
                </a:solidFill>
                <a:latin typeface="華康標楷W5注音" pitchFamily="66" charset="-120"/>
                <a:ea typeface="華康標楷W5注音" pitchFamily="66" charset="-120"/>
              </a:rPr>
              <a:t>換</a:t>
            </a:r>
            <a:endParaRPr lang="en-US" altLang="zh-TW" sz="1400" b="1" dirty="0">
              <a:solidFill>
                <a:srgbClr val="6600CC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>
                <a:solidFill>
                  <a:srgbClr val="6600CC"/>
                </a:solidFill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1400" b="1" dirty="0">
              <a:solidFill>
                <a:srgbClr val="6600CC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69" name="Rectangle 22"/>
          <p:cNvSpPr>
            <a:spLocks noChangeArrowheads="1"/>
          </p:cNvSpPr>
          <p:nvPr/>
        </p:nvSpPr>
        <p:spPr bwMode="auto">
          <a:xfrm>
            <a:off x="1960249" y="1301067"/>
            <a:ext cx="2415498" cy="491614"/>
          </a:xfrm>
          <a:prstGeom prst="rect">
            <a:avLst/>
          </a:prstGeom>
          <a:solidFill>
            <a:srgbClr val="99CCFF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標楷W5注音" pitchFamily="66" charset="-120"/>
                <a:ea typeface="華康標楷W5注音" pitchFamily="66" charset="-120"/>
              </a:rPr>
              <a:t>圖書區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2" name="Rectangle 21"/>
          <p:cNvSpPr>
            <a:spLocks noChangeArrowheads="1"/>
          </p:cNvSpPr>
          <p:nvPr/>
        </p:nvSpPr>
        <p:spPr bwMode="auto">
          <a:xfrm rot="-5400000">
            <a:off x="-510567" y="4984286"/>
            <a:ext cx="1927764" cy="5034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zh-TW" altLang="en-US" sz="2400" b="1" dirty="0">
                <a:solidFill>
                  <a:srgbClr val="FFCCFF"/>
                </a:solidFill>
                <a:latin typeface="華康標楷W5注音" pitchFamily="66" charset="-120"/>
                <a:ea typeface="華康標楷W5注音" pitchFamily="66" charset="-120"/>
              </a:rPr>
              <a:t>繪</a:t>
            </a:r>
            <a:endParaRPr lang="en-US" altLang="zh-TW" sz="2400" b="1" dirty="0">
              <a:solidFill>
                <a:srgbClr val="FFCCFF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2400" dirty="0">
                <a:solidFill>
                  <a:srgbClr val="FFCCFF"/>
                </a:solidFill>
                <a:latin typeface="華康標楷W5注音" pitchFamily="66" charset="-120"/>
                <a:ea typeface="華康標楷W5注音" pitchFamily="66" charset="-120"/>
              </a:rPr>
              <a:t>本</a:t>
            </a:r>
            <a:endParaRPr lang="en-US" altLang="zh-TW" sz="2400" dirty="0">
              <a:solidFill>
                <a:srgbClr val="FFCCFF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2400" dirty="0">
                <a:solidFill>
                  <a:srgbClr val="FFCCFF"/>
                </a:solidFill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2400" dirty="0">
              <a:solidFill>
                <a:srgbClr val="FFCCFF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pic>
        <p:nvPicPr>
          <p:cNvPr id="1028" name="Picture 4" descr="「peppa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517" y="5717990"/>
            <a:ext cx="1434483" cy="111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「peppa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0" name="Rectangle 22"/>
          <p:cNvSpPr>
            <a:spLocks noChangeArrowheads="1"/>
          </p:cNvSpPr>
          <p:nvPr/>
        </p:nvSpPr>
        <p:spPr bwMode="auto">
          <a:xfrm>
            <a:off x="7525486" y="1052736"/>
            <a:ext cx="792088" cy="34863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華康標楷W5破音一" pitchFamily="66" charset="-120"/>
                <a:ea typeface="華康標楷W5破音一" pitchFamily="66" charset="-120"/>
              </a:rPr>
              <a:t>還</a:t>
            </a:r>
            <a:endParaRPr lang="en-US" altLang="zh-TW" sz="3200" b="1" dirty="0" smtClean="0">
              <a:solidFill>
                <a:srgbClr val="FF0000"/>
              </a:solidFill>
              <a:latin typeface="華康標楷W5破音一" pitchFamily="66" charset="-120"/>
              <a:ea typeface="華康標楷W5破音一" pitchFamily="66" charset="-120"/>
            </a:endParaRPr>
          </a:p>
          <a:p>
            <a:pPr algn="ctr"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華康標楷W5注音" pitchFamily="66" charset="-120"/>
                <a:ea typeface="華康標楷W5注音" pitchFamily="66" charset="-120"/>
              </a:rPr>
              <a:t>書</a:t>
            </a:r>
            <a:endParaRPr lang="en-US" altLang="zh-TW" sz="3200" b="1" dirty="0" smtClean="0">
              <a:solidFill>
                <a:srgbClr val="FF0000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3600" dirty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>
              <a:defRPr/>
            </a:pPr>
            <a:r>
              <a:rPr lang="zh-TW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標楷W5注音" pitchFamily="66" charset="-120"/>
                <a:ea typeface="華康標楷W5注音" pitchFamily="66" charset="-120"/>
              </a:rPr>
              <a:t>借</a:t>
            </a:r>
            <a:endParaRPr lang="en-US" altLang="zh-TW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>
              <a:defRPr/>
            </a:pPr>
            <a:r>
              <a:rPr lang="zh-TW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標楷W5注音" pitchFamily="66" charset="-120"/>
                <a:ea typeface="華康標楷W5注音" pitchFamily="66" charset="-120"/>
              </a:rPr>
              <a:t>書</a:t>
            </a:r>
            <a:endParaRPr lang="en-US" altLang="zh-TW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>
              <a:defRPr/>
            </a:pPr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>
              <a:defRPr/>
            </a:pPr>
            <a:endParaRPr lang="en-US" altLang="zh-TW" sz="3600" dirty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42" name="Rectangle 21"/>
          <p:cNvSpPr>
            <a:spLocks noChangeArrowheads="1"/>
          </p:cNvSpPr>
          <p:nvPr/>
        </p:nvSpPr>
        <p:spPr bwMode="auto">
          <a:xfrm>
            <a:off x="4600330" y="4367794"/>
            <a:ext cx="2557369" cy="357188"/>
          </a:xfrm>
          <a:prstGeom prst="rect">
            <a:avLst/>
          </a:prstGeom>
          <a:solidFill>
            <a:srgbClr val="99CCFF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600" dirty="0" smtClean="0">
                <a:latin typeface="華康標楷W5注音" pitchFamily="66" charset="-120"/>
                <a:ea typeface="華康標楷W5注音" pitchFamily="66" charset="-120"/>
              </a:rPr>
              <a:t>推薦書目區</a:t>
            </a:r>
            <a:endParaRPr lang="en-US" altLang="zh-TW" sz="1600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00330" y="4835243"/>
            <a:ext cx="2557369" cy="357188"/>
          </a:xfrm>
          <a:prstGeom prst="rect">
            <a:avLst/>
          </a:prstGeom>
          <a:solidFill>
            <a:srgbClr val="FFCCFF"/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600" b="1" dirty="0" smtClean="0">
                <a:latin typeface="華康標楷W5注音" pitchFamily="66" charset="-120"/>
                <a:ea typeface="華康標楷W5注音" pitchFamily="66" charset="-120"/>
              </a:rPr>
              <a:t>好書交換區</a:t>
            </a:r>
            <a:endParaRPr lang="en-US" altLang="zh-TW" sz="1600" b="1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44" name="Rectangle 28"/>
          <p:cNvSpPr>
            <a:spLocks noChangeArrowheads="1"/>
          </p:cNvSpPr>
          <p:nvPr/>
        </p:nvSpPr>
        <p:spPr bwMode="auto">
          <a:xfrm rot="-5400000">
            <a:off x="7919028" y="4799742"/>
            <a:ext cx="620332" cy="318461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zh-TW" altLang="en-US" sz="1400" dirty="0" smtClean="0">
                <a:solidFill>
                  <a:srgbClr val="000000"/>
                </a:solidFill>
                <a:latin typeface="華康標楷W5注音" pitchFamily="66" charset="-120"/>
                <a:ea typeface="華康標楷W5注音" pitchFamily="66" charset="-120"/>
              </a:rPr>
              <a:t>雜</a:t>
            </a:r>
            <a:endParaRPr lang="en-US" altLang="zh-TW" sz="1400" dirty="0" smtClean="0">
              <a:solidFill>
                <a:srgbClr val="000000"/>
              </a:solidFill>
              <a:latin typeface="華康標楷W5注音" pitchFamily="66" charset="-120"/>
              <a:ea typeface="華康標楷W5注音" pitchFamily="66" charset="-120"/>
            </a:endParaRPr>
          </a:p>
          <a:p>
            <a:pPr algn="ctr"/>
            <a:r>
              <a:rPr lang="zh-TW" altLang="en-US" sz="1400" dirty="0" smtClean="0">
                <a:solidFill>
                  <a:srgbClr val="000000"/>
                </a:solidFill>
                <a:latin typeface="華康標楷W5注音" pitchFamily="66" charset="-120"/>
                <a:ea typeface="華康標楷W5注音" pitchFamily="66" charset="-120"/>
              </a:rPr>
              <a:t>誌</a:t>
            </a:r>
            <a:r>
              <a:rPr lang="en-US" altLang="zh-TW" sz="1400" dirty="0" smtClean="0">
                <a:solidFill>
                  <a:srgbClr val="000000"/>
                </a:solidFill>
                <a:latin typeface="華康標楷W5注音" pitchFamily="66" charset="-120"/>
                <a:ea typeface="華康標楷W5注音" pitchFamily="66" charset="-120"/>
              </a:rPr>
              <a:t/>
            </a:r>
            <a:br>
              <a:rPr lang="en-US" altLang="zh-TW" sz="1400" dirty="0" smtClean="0">
                <a:solidFill>
                  <a:srgbClr val="000000"/>
                </a:solidFill>
                <a:latin typeface="華康標楷W5注音" pitchFamily="66" charset="-120"/>
                <a:ea typeface="華康標楷W5注音" pitchFamily="66" charset="-120"/>
              </a:rPr>
            </a:br>
            <a:r>
              <a:rPr lang="zh-TW" altLang="en-US" sz="1400" dirty="0" smtClean="0">
                <a:solidFill>
                  <a:srgbClr val="000000"/>
                </a:solidFill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1400" dirty="0" smtClean="0">
              <a:solidFill>
                <a:srgbClr val="00000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48" name="Rectangle 28"/>
          <p:cNvSpPr>
            <a:spLocks noChangeArrowheads="1"/>
          </p:cNvSpPr>
          <p:nvPr/>
        </p:nvSpPr>
        <p:spPr bwMode="auto">
          <a:xfrm rot="-5400000">
            <a:off x="3841595" y="4215036"/>
            <a:ext cx="555285" cy="60420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zh-TW" altLang="en-US" sz="1400" b="1" dirty="0">
                <a:solidFill>
                  <a:srgbClr val="000000"/>
                </a:solidFill>
                <a:latin typeface="華康標楷W5注音" pitchFamily="66" charset="-120"/>
                <a:ea typeface="華康標楷W5注音" pitchFamily="66" charset="-120"/>
              </a:rPr>
              <a:t>報紙</a:t>
            </a:r>
            <a:endParaRPr lang="en-US" altLang="zh-TW" sz="1400" b="1" dirty="0" smtClean="0">
              <a:solidFill>
                <a:srgbClr val="000000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49" name="Rectangle 22"/>
          <p:cNvSpPr>
            <a:spLocks noChangeArrowheads="1"/>
          </p:cNvSpPr>
          <p:nvPr/>
        </p:nvSpPr>
        <p:spPr bwMode="auto">
          <a:xfrm>
            <a:off x="1976087" y="1950956"/>
            <a:ext cx="2383823" cy="491614"/>
          </a:xfrm>
          <a:prstGeom prst="rect">
            <a:avLst/>
          </a:prstGeom>
          <a:solidFill>
            <a:srgbClr val="99CCFF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標楷W5注音" pitchFamily="66" charset="-120"/>
                <a:ea typeface="華康標楷W5注音" pitchFamily="66" charset="-120"/>
              </a:rPr>
              <a:t>圖書區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50" name="Rectangle 22"/>
          <p:cNvSpPr>
            <a:spLocks noChangeArrowheads="1"/>
          </p:cNvSpPr>
          <p:nvPr/>
        </p:nvSpPr>
        <p:spPr bwMode="auto">
          <a:xfrm>
            <a:off x="2009001" y="2649025"/>
            <a:ext cx="2383823" cy="491614"/>
          </a:xfrm>
          <a:prstGeom prst="rect">
            <a:avLst/>
          </a:prstGeom>
          <a:solidFill>
            <a:srgbClr val="99CCFF"/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標楷W5注音" pitchFamily="66" charset="-120"/>
                <a:ea typeface="華康標楷W5注音" pitchFamily="66" charset="-120"/>
              </a:rPr>
              <a:t>圖書區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45" name="減號 44"/>
          <p:cNvSpPr/>
          <p:nvPr/>
        </p:nvSpPr>
        <p:spPr>
          <a:xfrm rot="16200000">
            <a:off x="7463313" y="5632158"/>
            <a:ext cx="916434" cy="296862"/>
          </a:xfrm>
          <a:prstGeom prst="mathMinus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Rectangle 27"/>
          <p:cNvSpPr>
            <a:spLocks noChangeArrowheads="1"/>
          </p:cNvSpPr>
          <p:nvPr/>
        </p:nvSpPr>
        <p:spPr bwMode="auto">
          <a:xfrm>
            <a:off x="2679589" y="4367794"/>
            <a:ext cx="363464" cy="1171656"/>
          </a:xfrm>
          <a:prstGeom prst="rect">
            <a:avLst/>
          </a:prstGeom>
          <a:solidFill>
            <a:srgbClr val="EC9F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400" b="1" dirty="0" smtClean="0">
                <a:latin typeface="華康標楷W5注音" pitchFamily="66" charset="-120"/>
                <a:ea typeface="華康標楷W5注音" pitchFamily="66" charset="-120"/>
              </a:rPr>
              <a:t>新</a:t>
            </a:r>
            <a:endParaRPr lang="en-US" altLang="zh-TW" sz="1400" b="1" dirty="0" smtClean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 smtClean="0">
                <a:latin typeface="華康標楷W5注音" pitchFamily="66" charset="-120"/>
                <a:ea typeface="華康標楷W5注音" pitchFamily="66" charset="-120"/>
              </a:rPr>
              <a:t>書</a:t>
            </a:r>
            <a:endParaRPr lang="en-US" altLang="zh-TW" sz="1400" b="1" dirty="0" smtClean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1400" b="1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52" name="Rectangle 27"/>
          <p:cNvSpPr>
            <a:spLocks noChangeArrowheads="1"/>
          </p:cNvSpPr>
          <p:nvPr/>
        </p:nvSpPr>
        <p:spPr bwMode="auto">
          <a:xfrm>
            <a:off x="2224919" y="4367794"/>
            <a:ext cx="363464" cy="1189700"/>
          </a:xfrm>
          <a:prstGeom prst="rect">
            <a:avLst/>
          </a:prstGeom>
          <a:solidFill>
            <a:srgbClr val="EC9F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1400" b="1" dirty="0" smtClean="0">
                <a:latin typeface="華康標楷W5注音" pitchFamily="66" charset="-120"/>
                <a:ea typeface="華康標楷W5注音" pitchFamily="66" charset="-120"/>
              </a:rPr>
              <a:t>新</a:t>
            </a:r>
            <a:endParaRPr lang="en-US" altLang="zh-TW" sz="1400" b="1" dirty="0" smtClean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 smtClean="0">
                <a:latin typeface="華康標楷W5注音" pitchFamily="66" charset="-120"/>
                <a:ea typeface="華康標楷W5注音" pitchFamily="66" charset="-120"/>
              </a:rPr>
              <a:t>書</a:t>
            </a:r>
            <a:endParaRPr lang="en-US" altLang="zh-TW" sz="1400" b="1" dirty="0" smtClean="0">
              <a:latin typeface="華康標楷W5注音" pitchFamily="66" charset="-120"/>
              <a:ea typeface="華康標楷W5注音" pitchFamily="66" charset="-120"/>
            </a:endParaRPr>
          </a:p>
          <a:p>
            <a:r>
              <a:rPr lang="zh-TW" altLang="en-US" sz="1400" b="1" dirty="0">
                <a:latin typeface="華康標楷W5注音" pitchFamily="66" charset="-120"/>
                <a:ea typeface="華康標楷W5注音" pitchFamily="66" charset="-120"/>
              </a:rPr>
              <a:t>區</a:t>
            </a:r>
            <a:endParaRPr lang="en-US" altLang="zh-TW" sz="1400" b="1" dirty="0"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54" name="甜甜圈 53"/>
          <p:cNvSpPr/>
          <p:nvPr/>
        </p:nvSpPr>
        <p:spPr>
          <a:xfrm>
            <a:off x="852539" y="2432266"/>
            <a:ext cx="486596" cy="511346"/>
          </a:xfrm>
          <a:prstGeom prst="donu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3" name="甜甜圈 72"/>
          <p:cNvSpPr/>
          <p:nvPr/>
        </p:nvSpPr>
        <p:spPr>
          <a:xfrm>
            <a:off x="767910" y="632356"/>
            <a:ext cx="486596" cy="511346"/>
          </a:xfrm>
          <a:prstGeom prst="donu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4" name="Rectangle 21"/>
          <p:cNvSpPr>
            <a:spLocks noChangeArrowheads="1"/>
          </p:cNvSpPr>
          <p:nvPr/>
        </p:nvSpPr>
        <p:spPr bwMode="auto">
          <a:xfrm rot="-5400000">
            <a:off x="2109915" y="4395604"/>
            <a:ext cx="438788" cy="320875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zh-TW" altLang="en-US" sz="2400" b="1" dirty="0" smtClean="0">
                <a:solidFill>
                  <a:srgbClr val="FFCCFF"/>
                </a:solidFill>
                <a:latin typeface="華康標楷W5注音" pitchFamily="66" charset="-120"/>
                <a:ea typeface="華康標楷W5注音" pitchFamily="66" charset="-120"/>
              </a:rPr>
              <a:t>繪本區</a:t>
            </a:r>
            <a:endParaRPr lang="en-US" altLang="zh-TW" sz="2400" b="1" dirty="0">
              <a:solidFill>
                <a:srgbClr val="FFCCFF"/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5" name="甜甜圈 74"/>
          <p:cNvSpPr/>
          <p:nvPr/>
        </p:nvSpPr>
        <p:spPr>
          <a:xfrm>
            <a:off x="1102978" y="4261465"/>
            <a:ext cx="486596" cy="511346"/>
          </a:xfrm>
          <a:prstGeom prst="donu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6" name="甜甜圈 75"/>
          <p:cNvSpPr/>
          <p:nvPr/>
        </p:nvSpPr>
        <p:spPr>
          <a:xfrm>
            <a:off x="1102978" y="4916841"/>
            <a:ext cx="486596" cy="511346"/>
          </a:xfrm>
          <a:prstGeom prst="donu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7" name="Rectangle 22"/>
          <p:cNvSpPr>
            <a:spLocks noChangeArrowheads="1"/>
          </p:cNvSpPr>
          <p:nvPr/>
        </p:nvSpPr>
        <p:spPr bwMode="auto">
          <a:xfrm>
            <a:off x="1339135" y="247128"/>
            <a:ext cx="2027842" cy="4346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標楷W5注音" pitchFamily="66" charset="-120"/>
                <a:ea typeface="華康標楷W5注音" pitchFamily="66" charset="-120"/>
              </a:rPr>
              <a:t>英文繪本區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  <p:sp>
        <p:nvSpPr>
          <p:cNvPr id="78" name="Rectangle 22"/>
          <p:cNvSpPr>
            <a:spLocks noChangeArrowheads="1"/>
          </p:cNvSpPr>
          <p:nvPr/>
        </p:nvSpPr>
        <p:spPr bwMode="auto">
          <a:xfrm>
            <a:off x="3586409" y="268567"/>
            <a:ext cx="2027842" cy="4346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zh-TW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華康標楷W5注音" pitchFamily="66" charset="-120"/>
                <a:ea typeface="華康標楷W5注音" pitchFamily="66" charset="-120"/>
              </a:rPr>
              <a:t>過期雜誌區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latin typeface="華康標楷W5注音" pitchFamily="66" charset="-120"/>
              <a:ea typeface="華康標楷W5注音" pitchFamily="66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peppa pig library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3" y="2564904"/>
            <a:ext cx="4770439" cy="395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142875"/>
            <a:ext cx="8229600" cy="785813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圓體W5注音" pitchFamily="34" charset="-120"/>
                <a:ea typeface="華康圓體W5注音" pitchFamily="34" charset="-120"/>
              </a:rPr>
              <a:t>借書</a:t>
            </a:r>
            <a:r>
              <a:rPr lang="zh-TW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圓體W5破音一" pitchFamily="34" charset="-120"/>
                <a:ea typeface="華康圓體W5破音一" pitchFamily="34" charset="-120"/>
              </a:rPr>
              <a:t>還</a:t>
            </a:r>
            <a:r>
              <a:rPr lang="zh-TW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圓體W5注音" pitchFamily="34" charset="-120"/>
                <a:ea typeface="華康圓體W5注音" pitchFamily="34" charset="-120"/>
              </a:rPr>
              <a:t>書區</a:t>
            </a:r>
          </a:p>
        </p:txBody>
      </p:sp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5143504" y="1928802"/>
            <a:ext cx="4000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華康圓體W5注音" pitchFamily="34" charset="-120"/>
                <a:ea typeface="華康圓體W5注音" pitchFamily="34" charset="-120"/>
              </a:rPr>
              <a:t>對圖書館阿姨要</a:t>
            </a:r>
            <a:r>
              <a:rPr lang="zh-TW" altLang="en-US" sz="2400" dirty="0">
                <a:solidFill>
                  <a:srgbClr val="FF0000"/>
                </a:solidFill>
                <a:latin typeface="華康圓體W5注音" pitchFamily="34" charset="-120"/>
                <a:ea typeface="華康圓體W5注音" pitchFamily="34" charset="-120"/>
              </a:rPr>
              <a:t>有禮貌</a:t>
            </a:r>
            <a:r>
              <a:rPr lang="zh-TW" altLang="en-US" sz="2400" dirty="0">
                <a:latin typeface="華康圓體W5注音" pitchFamily="34" charset="-120"/>
                <a:ea typeface="華康圓體W5注音" pitchFamily="34" charset="-120"/>
              </a:rPr>
              <a:t>，</a:t>
            </a:r>
            <a:r>
              <a:rPr lang="zh-TW" altLang="zh-TW" sz="2400" dirty="0">
                <a:latin typeface="華康圓體W5注音" pitchFamily="34" charset="-120"/>
                <a:ea typeface="華康圓體W5注音" pitchFamily="34" charset="-120"/>
              </a:rPr>
              <a:t>才是最有氣質的小紳士和小淑女</a:t>
            </a:r>
            <a:r>
              <a:rPr lang="zh-TW" altLang="en-US" sz="2400" dirty="0">
                <a:latin typeface="華康圓體W5注音" pitchFamily="34" charset="-120"/>
                <a:ea typeface="華康圓體W5注音" pitchFamily="34" charset="-120"/>
              </a:rPr>
              <a:t>喔</a:t>
            </a:r>
            <a:r>
              <a:rPr lang="en-US" altLang="zh-TW" sz="2400" dirty="0" smtClean="0">
                <a:latin typeface="華康圓體W5注音" pitchFamily="34" charset="-120"/>
                <a:ea typeface="華康圓體W5注音" pitchFamily="34" charset="-120"/>
              </a:rPr>
              <a:t>! </a:t>
            </a:r>
          </a:p>
          <a:p>
            <a:endParaRPr lang="en-US" altLang="zh-TW" sz="2400" dirty="0" smtClean="0">
              <a:latin typeface="華康圓體W5注音" pitchFamily="34" charset="-120"/>
              <a:ea typeface="華康圓體W5注音" pitchFamily="34" charset="-120"/>
            </a:endParaRPr>
          </a:p>
          <a:p>
            <a:r>
              <a:rPr lang="zh-TW" altLang="en-US" sz="2400" dirty="0" smtClean="0">
                <a:latin typeface="華康圓體W5注音" pitchFamily="34" charset="-120"/>
                <a:ea typeface="華康圓體W5注音" pitchFamily="34" charset="-120"/>
              </a:rPr>
              <a:t>進圖書館時要說</a:t>
            </a:r>
            <a:r>
              <a:rPr lang="en-US" altLang="zh-TW" sz="2400" dirty="0" smtClean="0">
                <a:latin typeface="華康圓體W5注音" pitchFamily="34" charset="-120"/>
                <a:ea typeface="華康圓體W5注音" pitchFamily="34" charset="-120"/>
              </a:rPr>
              <a:t>:</a:t>
            </a:r>
          </a:p>
          <a:p>
            <a:endParaRPr lang="en-US" altLang="zh-TW" sz="2400" dirty="0" smtClean="0">
              <a:latin typeface="華康圓體W5注音" pitchFamily="34" charset="-120"/>
              <a:ea typeface="華康圓體W5注音" pitchFamily="34" charset="-120"/>
            </a:endParaRPr>
          </a:p>
          <a:p>
            <a:r>
              <a:rPr lang="zh-TW" altLang="en-US" sz="2400" dirty="0" smtClean="0">
                <a:latin typeface="華康圓體W5破音一" pitchFamily="34" charset="-120"/>
                <a:ea typeface="華康圓體W5破音一" pitchFamily="34" charset="-120"/>
              </a:rPr>
              <a:t>還</a:t>
            </a:r>
            <a:r>
              <a:rPr lang="zh-TW" altLang="en-US" sz="2400" dirty="0" smtClean="0">
                <a:latin typeface="華康圓體W5注音" pitchFamily="34" charset="-120"/>
                <a:ea typeface="華康圓體W5注音" pitchFamily="34" charset="-120"/>
              </a:rPr>
              <a:t>書的時候要說</a:t>
            </a:r>
            <a:r>
              <a:rPr lang="en-US" altLang="zh-TW" sz="2400" dirty="0" smtClean="0">
                <a:latin typeface="華康圓體W5注音" pitchFamily="34" charset="-120"/>
                <a:ea typeface="華康圓體W5注音" pitchFamily="34" charset="-120"/>
              </a:rPr>
              <a:t>:</a:t>
            </a:r>
          </a:p>
          <a:p>
            <a:endParaRPr lang="en-US" altLang="zh-TW" sz="2400" dirty="0" smtClean="0">
              <a:latin typeface="華康圓體W5注音" pitchFamily="34" charset="-120"/>
              <a:ea typeface="華康圓體W5注音" pitchFamily="34" charset="-120"/>
            </a:endParaRPr>
          </a:p>
          <a:p>
            <a:r>
              <a:rPr lang="zh-TW" altLang="en-US" sz="2400" dirty="0" smtClean="0">
                <a:latin typeface="華康圓體W5注音" pitchFamily="34" charset="-120"/>
                <a:ea typeface="華康圓體W5注音" pitchFamily="34" charset="-120"/>
              </a:rPr>
              <a:t>離開</a:t>
            </a:r>
            <a:r>
              <a:rPr lang="zh-TW" altLang="en-US" sz="2400" dirty="0">
                <a:latin typeface="華康圓體W5注音" pitchFamily="34" charset="-120"/>
                <a:ea typeface="華康圓體W5注音" pitchFamily="34" charset="-120"/>
              </a:rPr>
              <a:t>的時候可以</a:t>
            </a:r>
            <a:r>
              <a:rPr lang="zh-TW" altLang="en-US" sz="2400" dirty="0" smtClean="0">
                <a:latin typeface="華康圓體W5注音" pitchFamily="34" charset="-120"/>
                <a:ea typeface="華康圓體W5注音" pitchFamily="34" charset="-120"/>
              </a:rPr>
              <a:t>說</a:t>
            </a:r>
            <a:r>
              <a:rPr lang="en-US" altLang="zh-TW" sz="2400" dirty="0" smtClean="0">
                <a:latin typeface="華康圓體W5注音" pitchFamily="34" charset="-120"/>
                <a:ea typeface="華康圓體W5注音" pitchFamily="34" charset="-120"/>
              </a:rPr>
              <a:t>:</a:t>
            </a:r>
            <a:endParaRPr lang="en-US" altLang="zh-TW" sz="2400" dirty="0">
              <a:latin typeface="華康圓體W5注音" pitchFamily="34" charset="-120"/>
              <a:ea typeface="華康圓體W5注音" pitchFamily="34" charset="-120"/>
            </a:endParaRPr>
          </a:p>
        </p:txBody>
      </p:sp>
      <p:sp>
        <p:nvSpPr>
          <p:cNvPr id="8196" name="矩形 5"/>
          <p:cNvSpPr>
            <a:spLocks noChangeArrowheads="1"/>
          </p:cNvSpPr>
          <p:nvPr/>
        </p:nvSpPr>
        <p:spPr bwMode="auto">
          <a:xfrm>
            <a:off x="571472" y="1196703"/>
            <a:ext cx="8215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華康標楷W5注音" pitchFamily="66" charset="-120"/>
                <a:ea typeface="華康標楷W5注音" pitchFamily="66" charset="-120"/>
              </a:rPr>
              <a:t>這裡是借書、</a:t>
            </a:r>
            <a:r>
              <a:rPr lang="zh-TW" altLang="en-US" sz="2400" b="1" dirty="0">
                <a:solidFill>
                  <a:srgbClr val="FF0000"/>
                </a:solidFill>
                <a:latin typeface="華康標楷W5破音一" pitchFamily="66" charset="-120"/>
                <a:ea typeface="華康標楷W5破音一" pitchFamily="66" charset="-120"/>
              </a:rPr>
              <a:t>還</a:t>
            </a:r>
            <a:r>
              <a:rPr lang="zh-TW" altLang="en-US" sz="2400" b="1" dirty="0">
                <a:solidFill>
                  <a:srgbClr val="FF0000"/>
                </a:solidFill>
                <a:latin typeface="華康標楷W5注音" pitchFamily="66" charset="-120"/>
                <a:ea typeface="華康標楷W5注音" pitchFamily="66" charset="-120"/>
              </a:rPr>
              <a:t>書</a:t>
            </a:r>
            <a:r>
              <a:rPr lang="zh-TW" altLang="en-US" sz="2400" b="1" dirty="0">
                <a:solidFill>
                  <a:srgbClr val="FF0000"/>
                </a:solidFill>
                <a:latin typeface="華康標楷W5破音一" pitchFamily="66" charset="-120"/>
                <a:ea typeface="華康標楷W5破音一" pitchFamily="66" charset="-120"/>
              </a:rPr>
              <a:t>和</a:t>
            </a:r>
            <a:r>
              <a:rPr lang="zh-TW" altLang="en-US" sz="2400" b="1" dirty="0">
                <a:solidFill>
                  <a:srgbClr val="FF0000"/>
                </a:solidFill>
                <a:latin typeface="華康標楷W5注音" pitchFamily="66" charset="-120"/>
                <a:ea typeface="華康標楷W5注音" pitchFamily="66" charset="-120"/>
              </a:rPr>
              <a:t>晶幣兌換的地方</a:t>
            </a:r>
            <a:r>
              <a:rPr lang="zh-TW" altLang="en-US" sz="2400" b="1" dirty="0">
                <a:solidFill>
                  <a:srgbClr val="FF0000"/>
                </a:solidFill>
                <a:latin typeface="文鼎標楷注音" pitchFamily="34" charset="-120"/>
                <a:ea typeface="文鼎標楷注音" pitchFamily="34" charset="-120"/>
              </a:rPr>
              <a:t>。</a:t>
            </a:r>
          </a:p>
        </p:txBody>
      </p:sp>
      <p:pic>
        <p:nvPicPr>
          <p:cNvPr id="8198" name="Picture 7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3477" y="180012"/>
            <a:ext cx="6762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8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37038"/>
            <a:ext cx="6762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901">
            <a:off x="349883" y="2034204"/>
            <a:ext cx="3590243" cy="26926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624">
            <a:off x="827584" y="2279310"/>
            <a:ext cx="3851544" cy="28886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65390"/>
            <a:ext cx="4072128" cy="3054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8195" grpId="0"/>
      <p:bldP spid="81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846137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書法中楷（注音一）" pitchFamily="49" charset="-120"/>
                <a:ea typeface="書法中楷（注音一）" pitchFamily="49" charset="-120"/>
              </a:rPr>
              <a:t>第一閱覽區</a:t>
            </a: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-428660" y="1071546"/>
            <a:ext cx="70723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400" dirty="0">
                <a:latin typeface="華康圓體W5注音" pitchFamily="34" charset="-120"/>
                <a:ea typeface="華康圓體W5注音" pitchFamily="34" charset="-120"/>
              </a:rPr>
              <a:t>整齊的木桌椅</a:t>
            </a:r>
          </a:p>
        </p:txBody>
      </p:sp>
      <p:pic>
        <p:nvPicPr>
          <p:cNvPr id="9220" name="圖片 5" descr="C:\Documents and Settings\Administrator\桌面\桌面上原本的資料\100學年度設備業務\PHOTO\20110921圖書館借閱流程\P1010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1484"/>
            <a:ext cx="5286375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-222907" y="5511175"/>
            <a:ext cx="856895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華康圓體W5注音" pitchFamily="34" charset="-120"/>
                <a:ea typeface="華康圓體W5注音" pitchFamily="34" charset="-120"/>
              </a:rPr>
              <a:t>使用完畢要記得將椅子靠攏喔</a:t>
            </a:r>
            <a:r>
              <a:rPr lang="en-US" altLang="zh-TW" sz="2400" dirty="0">
                <a:latin typeface="華康圓體W5注音" pitchFamily="34" charset="-120"/>
                <a:ea typeface="華康圓體W5注音" pitchFamily="34" charset="-120"/>
              </a:rPr>
              <a:t>!</a:t>
            </a:r>
          </a:p>
        </p:txBody>
      </p:sp>
      <p:pic>
        <p:nvPicPr>
          <p:cNvPr id="9222" name="Picture 7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97656"/>
            <a:ext cx="434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8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2988" y="297656"/>
            <a:ext cx="482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「peppa pig classroom」的圖片搜尋結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68" y="2348880"/>
            <a:ext cx="3236934" cy="291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596" y="142852"/>
            <a:ext cx="8229600" cy="846137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華康圓體W5注音" pitchFamily="34" charset="-120"/>
                <a:ea typeface="華康圓體W5注音" pitchFamily="34" charset="-120"/>
              </a:rPr>
              <a:t>甜甜圈區</a:t>
            </a:r>
          </a:p>
        </p:txBody>
      </p:sp>
      <p:sp>
        <p:nvSpPr>
          <p:cNvPr id="10243" name="矩形 4"/>
          <p:cNvSpPr>
            <a:spLocks noChangeArrowheads="1"/>
          </p:cNvSpPr>
          <p:nvPr/>
        </p:nvSpPr>
        <p:spPr bwMode="auto">
          <a:xfrm>
            <a:off x="1000100" y="1000108"/>
            <a:ext cx="70723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4400" dirty="0" smtClean="0">
                <a:latin typeface="華康圓體W5注音" pitchFamily="34" charset="-120"/>
                <a:ea typeface="華康圓體W5注音" pitchFamily="34" charset="-120"/>
              </a:rPr>
              <a:t>舒適的甜甜圈椅</a:t>
            </a:r>
            <a:endParaRPr lang="zh-TW" altLang="en-US" sz="4400" dirty="0">
              <a:latin typeface="華康圓體W5注音" pitchFamily="34" charset="-120"/>
              <a:ea typeface="華康圓體W5注音" pitchFamily="34" charset="-120"/>
            </a:endParaRP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571500" y="5715000"/>
            <a:ext cx="71688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華康標楷W5注音" pitchFamily="66" charset="-120"/>
                <a:ea typeface="華康標楷W5注音" pitchFamily="66" charset="-120"/>
              </a:rPr>
              <a:t>中間可愛的娃娃也要記得收好</a:t>
            </a:r>
            <a:r>
              <a:rPr lang="en-US" altLang="zh-TW" sz="2400" dirty="0">
                <a:latin typeface="華康標楷W5注音" pitchFamily="66" charset="-120"/>
                <a:ea typeface="華康標楷W5注音" pitchFamily="66" charset="-120"/>
              </a:rPr>
              <a:t>!</a:t>
            </a:r>
          </a:p>
        </p:txBody>
      </p:sp>
      <p:pic>
        <p:nvPicPr>
          <p:cNvPr id="10245" name="圖片 6" descr="C:\Documents and Settings\Administrator\桌面\桌面上原本的資料\100學年度設備業務\PHOTO\20110921圖書館借閱流程\P1010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2000250"/>
            <a:ext cx="4572000" cy="36607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圖片 7" descr="C:\Documents and Settings\Administrator\桌面\桌面上原本的資料\100學年度設備業務\PHOTO\20110921圖書館借閱流程\P10103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928802"/>
            <a:ext cx="3031746" cy="2128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5549717" y="4365104"/>
            <a:ext cx="2933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400" dirty="0">
                <a:latin typeface="華康圓體W5注音" pitchFamily="34" charset="-120"/>
                <a:ea typeface="華康圓體W5注音" pitchFamily="34" charset="-120"/>
              </a:rPr>
              <a:t>旁邊</a:t>
            </a:r>
            <a:r>
              <a:rPr lang="zh-TW" altLang="en-US" sz="2400" dirty="0" smtClean="0">
                <a:latin typeface="華康圓體W5注音" pitchFamily="34" charset="-120"/>
                <a:ea typeface="華康圓體W5注音" pitchFamily="34" charset="-120"/>
              </a:rPr>
              <a:t>是小朋友</a:t>
            </a:r>
            <a:r>
              <a:rPr lang="zh-TW" altLang="en-US" sz="2400" dirty="0">
                <a:latin typeface="華康圓體W5注音" pitchFamily="34" charset="-120"/>
                <a:ea typeface="華康圓體W5注音" pitchFamily="34" charset="-120"/>
              </a:rPr>
              <a:t>最愛的繪本區</a:t>
            </a:r>
            <a:endParaRPr lang="en-US" altLang="zh-TW" sz="2400" dirty="0">
              <a:latin typeface="華康圓體W5注音" pitchFamily="34" charset="-120"/>
              <a:ea typeface="華康圓體W5注音" pitchFamily="34" charset="-120"/>
            </a:endParaRPr>
          </a:p>
        </p:txBody>
      </p:sp>
      <p:pic>
        <p:nvPicPr>
          <p:cNvPr id="10248" name="Picture 9" descr="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52408"/>
            <a:ext cx="434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0" descr="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04664"/>
            <a:ext cx="434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1861" y="276226"/>
            <a:ext cx="6113874" cy="795337"/>
          </a:xfrm>
        </p:spPr>
        <p:txBody>
          <a:bodyPr anchor="ctr" anchorCtr="1"/>
          <a:lstStyle/>
          <a:p>
            <a:pPr eaLnBrk="1" hangingPunct="1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文鼎標楷注音" pitchFamily="34" charset="-120"/>
                <a:ea typeface="文鼎標楷注音" pitchFamily="34" charset="-120"/>
              </a:rPr>
              <a:t>圖書區</a:t>
            </a:r>
          </a:p>
        </p:txBody>
      </p:sp>
      <p:pic>
        <p:nvPicPr>
          <p:cNvPr id="11267" name="圖片 4" descr="C:\Documents and Settings\Administrator\桌面\桌面上原本的資料\100學年度設備業務\PHOTO\20110921圖書館借閱流程\P101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071563"/>
            <a:ext cx="571500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 descr="C:\Documents and Settings\Administrator\桌面\桌面上原本的資料\100學年度設備業務\PHOTO\20110921圖書館借閱流程\P10103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0698" y="428605"/>
            <a:ext cx="3890436" cy="2928958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76200">
            <a:contourClr>
              <a:srgbClr val="FF66FF"/>
            </a:contourClr>
          </a:sp3d>
        </p:spPr>
      </p:pic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45669" y="5776976"/>
            <a:ext cx="91096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atin typeface="華康標楷W5注音" pitchFamily="66" charset="-120"/>
                <a:ea typeface="華康標楷W5注音" pitchFamily="66" charset="-120"/>
              </a:rPr>
              <a:t>抬頭看一看</a:t>
            </a:r>
            <a:r>
              <a:rPr lang="zh-TW" altLang="zh-TW" dirty="0">
                <a:latin typeface="華康標楷W5注音" pitchFamily="66" charset="-120"/>
                <a:ea typeface="華康標楷W5注音" pitchFamily="66" charset="-120"/>
              </a:rPr>
              <a:t>「</a:t>
            </a:r>
            <a:r>
              <a:rPr lang="zh-TW" altLang="en-US" sz="2400" dirty="0">
                <a:latin typeface="華康標楷W5注音" pitchFamily="66" charset="-120"/>
                <a:ea typeface="華康標楷W5注音" pitchFamily="66" charset="-120"/>
              </a:rPr>
              <a:t>櫃號</a:t>
            </a:r>
            <a:r>
              <a:rPr lang="zh-TW" altLang="zh-TW" dirty="0">
                <a:latin typeface="華康標楷W5注音" pitchFamily="66" charset="-120"/>
                <a:ea typeface="華康標楷W5注音" pitchFamily="66" charset="-120"/>
              </a:rPr>
              <a:t>」</a:t>
            </a:r>
            <a:r>
              <a:rPr lang="zh-TW" altLang="en-US" sz="2400" dirty="0">
                <a:latin typeface="華康標楷W5注音" pitchFamily="66" charset="-120"/>
                <a:ea typeface="華康標楷W5注音" pitchFamily="66" charset="-120"/>
              </a:rPr>
              <a:t>，可以幫助你更快找到書</a:t>
            </a:r>
            <a:r>
              <a:rPr lang="en-US" altLang="zh-TW" sz="2400" dirty="0">
                <a:latin typeface="華康標楷W5注音" pitchFamily="66" charset="-120"/>
                <a:ea typeface="華康標楷W5注音" pitchFamily="66" charset="-120"/>
              </a:rPr>
              <a:t>!</a:t>
            </a:r>
          </a:p>
        </p:txBody>
      </p:sp>
      <p:pic>
        <p:nvPicPr>
          <p:cNvPr id="11270" name="Picture 7" descr="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9392" y="285728"/>
            <a:ext cx="434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8" descr="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6772" y="356674"/>
            <a:ext cx="434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「peppa pig read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97199"/>
            <a:ext cx="2302844" cy="227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12438</TotalTime>
  <Words>850</Words>
  <Application>Microsoft Office PowerPoint</Application>
  <PresentationFormat>如螢幕大小 (4:3)</PresentationFormat>
  <Paragraphs>190</Paragraphs>
  <Slides>26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41" baseType="lpstr">
      <vt:lpstr>Arial</vt:lpstr>
      <vt:lpstr>新細明體</vt:lpstr>
      <vt:lpstr>文鼎標楷注音</vt:lpstr>
      <vt:lpstr>Verdana</vt:lpstr>
      <vt:lpstr>標楷體</vt:lpstr>
      <vt:lpstr>書法中楷（注音一）</vt:lpstr>
      <vt:lpstr>Wingdings</vt:lpstr>
      <vt:lpstr>Calibri</vt:lpstr>
      <vt:lpstr>華康圓體W5破音一</vt:lpstr>
      <vt:lpstr>華康標楷W5注音</vt:lpstr>
      <vt:lpstr>Garamond</vt:lpstr>
      <vt:lpstr>華康標楷W5破音一</vt:lpstr>
      <vt:lpstr>華康鋼筆體W2</vt:lpstr>
      <vt:lpstr>華康圓體W5注音</vt:lpstr>
      <vt:lpstr>Edge</vt:lpstr>
      <vt:lpstr> </vt:lpstr>
      <vt:lpstr>今天我會學到</vt:lpstr>
      <vt:lpstr>開放時間</vt:lpstr>
      <vt:lpstr>環境介紹</vt:lpstr>
      <vt:lpstr>大溪仁和國小圖書館平面圖</vt:lpstr>
      <vt:lpstr>借書還書區</vt:lpstr>
      <vt:lpstr>第一閱覽區</vt:lpstr>
      <vt:lpstr>甜甜圈區</vt:lpstr>
      <vt:lpstr>圖書區</vt:lpstr>
      <vt:lpstr>新書區</vt:lpstr>
      <vt:lpstr>圖書館使用</vt:lpstr>
      <vt:lpstr>圖書館使用規則</vt:lpstr>
      <vt:lpstr>借閱流程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閱讀久久 書香護照獎勵辦法</vt:lpstr>
      <vt:lpstr>PowerPoint 簡報</vt:lpstr>
      <vt:lpstr>快樂閱讀之餘，要好好愛護圖書館的書籍喔! 祝每個愛閱讀的小朋友閱讀愉快，閱讀悅有趣!</vt:lpstr>
      <vt:lpstr>實際借本書吧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拜訪書的家 </dc:title>
  <dc:creator>richo</dc:creator>
  <cp:lastModifiedBy>User</cp:lastModifiedBy>
  <cp:revision>456</cp:revision>
  <dcterms:created xsi:type="dcterms:W3CDTF">2007-05-10T14:05:54Z</dcterms:created>
  <dcterms:modified xsi:type="dcterms:W3CDTF">2018-08-29T06:28:35Z</dcterms:modified>
</cp:coreProperties>
</file>