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70" r:id="rId4"/>
    <p:sldId id="269" r:id="rId5"/>
    <p:sldId id="260" r:id="rId6"/>
    <p:sldId id="272" r:id="rId7"/>
    <p:sldId id="259" r:id="rId8"/>
    <p:sldId id="273" r:id="rId9"/>
    <p:sldId id="274" r:id="rId10"/>
    <p:sldId id="275" r:id="rId11"/>
    <p:sldId id="277" r:id="rId12"/>
    <p:sldId id="278" r:id="rId13"/>
    <p:sldId id="276" r:id="rId14"/>
    <p:sldId id="279" r:id="rId15"/>
    <p:sldId id="28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8" y="26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CC32D-F5B7-4658-ADB3-1414ABB28F9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91A70-3B56-4018-B821-FA5C7DC2C1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78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410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624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143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566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6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536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40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564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7036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451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144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22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649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91A70-3B56-4018-B821-FA5C7DC2C11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19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915566"/>
            <a:ext cx="7772400" cy="75790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457449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5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9752" y="205979"/>
            <a:ext cx="6347048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39752" y="1200151"/>
            <a:ext cx="6347048" cy="3394472"/>
          </a:xfrm>
        </p:spPr>
        <p:txBody>
          <a:bodyPr/>
          <a:lstStyle/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5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55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779663"/>
            <a:ext cx="8229600" cy="281496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D7F-8175-45A1-9D78-819339C53B8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EF8F-4AC9-42BF-9D71-5F1F07E0D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21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D7F-8175-45A1-9D78-819339C53B80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EF8F-4AC9-42BF-9D71-5F1F07E0D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8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55526"/>
            <a:ext cx="7772400" cy="144016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rgbClr val="00B0F0"/>
                </a:solidFill>
                <a:latin typeface="華康采風體W3(P)" pitchFamily="66" charset="-120"/>
                <a:ea typeface="華康采風體W3(P)" pitchFamily="66" charset="-120"/>
              </a:rPr>
              <a:t>4-1</a:t>
            </a:r>
            <a:br>
              <a:rPr lang="en-US" altLang="zh-TW" b="1" dirty="0" smtClean="0">
                <a:solidFill>
                  <a:srgbClr val="00B0F0"/>
                </a:solidFill>
                <a:latin typeface="華康采風體W3(P)" pitchFamily="66" charset="-120"/>
                <a:ea typeface="華康采風體W3(P)" pitchFamily="66" charset="-120"/>
              </a:rPr>
            </a:br>
            <a:r>
              <a:rPr lang="zh-TW" altLang="en-US" b="1" dirty="0" smtClean="0">
                <a:solidFill>
                  <a:srgbClr val="00B0F0"/>
                </a:solidFill>
                <a:latin typeface="華康采風體W3(P)" pitchFamily="66" charset="-120"/>
                <a:ea typeface="華康采風體W3(P)" pitchFamily="66" charset="-120"/>
              </a:rPr>
              <a:t>三角形的邊長關係</a:t>
            </a:r>
            <a:endParaRPr lang="en-US" b="1" dirty="0">
              <a:solidFill>
                <a:srgbClr val="00B0F0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42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動動大腦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419621"/>
            <a:ext cx="6347048" cy="3175001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如果三角形的兩邊分別是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公分和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公分。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則下列那些長度有可能是三角形第三邊的長度？</a:t>
            </a:r>
            <a:endParaRPr lang="en-US" altLang="zh-TW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</a:rPr>
              <a:t> 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</a:rPr>
              <a:t> 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</a:rPr>
              <a:t> 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</a:rPr>
              <a:t> 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</a:rPr>
              <a:t> 、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14</a:t>
            </a:r>
            <a:endParaRPr lang="en-US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動動大腦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419621"/>
            <a:ext cx="6552728" cy="230425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有個三角形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ABC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，已知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AC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邊長度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公分，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BC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邊長度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公分。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則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AB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的長度</a:t>
            </a: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最長不能超過多少？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最短不能小於多少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？</a:t>
            </a:r>
            <a:endParaRPr lang="en-US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22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95486"/>
                <a:ext cx="6912768" cy="482453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我們已知</a:t>
                </a:r>
                <a:r>
                  <a:rPr lang="zh-TW" altLang="en-US" dirty="0">
                    <a:solidFill>
                      <a:srgbClr val="FF0000"/>
                    </a:solidFill>
                    <a:latin typeface="新細明體"/>
                  </a:rPr>
                  <a:t>「</a:t>
                </a:r>
                <a:r>
                  <a:rPr lang="zh-TW" altLang="en-US" dirty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</a:rPr>
                  <a:t>三角形的任意兩邊和都大於第三邊</a:t>
                </a:r>
                <a:r>
                  <a:rPr lang="zh-TW" altLang="en-US" dirty="0" smtClean="0">
                    <a:solidFill>
                      <a:srgbClr val="FF0000"/>
                    </a:solidFill>
                    <a:latin typeface="新細明體"/>
                  </a:rPr>
                  <a:t>」</a:t>
                </a:r>
                <a:r>
                  <a:rPr lang="zh-TW" altLang="en-US" dirty="0" smtClean="0">
                    <a:latin typeface="新細明體"/>
                    <a:ea typeface="新細明體"/>
                  </a:rPr>
                  <a:t>，</a:t>
                </a:r>
                <a:endParaRPr lang="en-US" altLang="zh-TW" dirty="0" smtClean="0">
                  <a:latin typeface="新細明體"/>
                  <a:ea typeface="新細明體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𝑎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𝑏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endParaRPr lang="en-US" altLang="zh-TW" dirty="0" smtClean="0">
                  <a:latin typeface="新細明體"/>
                  <a:ea typeface="新細明體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標楷體" pitchFamily="65" charset="-120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𝑐</m:t>
                    </m:r>
                    <m:r>
                      <a:rPr lang="zh-TW" altLang="en-US" i="1">
                        <a:latin typeface="Cambria Math"/>
                        <a:ea typeface="標楷體" pitchFamily="65" charset="-120"/>
                      </a:rPr>
                      <m:t> 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𝑏</m:t>
                    </m:r>
                  </m:oMath>
                </a14:m>
                <a:endParaRPr lang="en-US" altLang="zh-TW" dirty="0" smtClean="0">
                  <a:latin typeface="華康隸書體W5" pitchFamily="65" charset="-120"/>
                  <a:ea typeface="華康隸書體W5" pitchFamily="65" charset="-12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𝑏</m:t>
                    </m:r>
                    <m:r>
                      <a:rPr lang="en-US" altLang="zh-TW" i="1">
                        <a:latin typeface="Cambria Math"/>
                        <a:ea typeface="標楷體" pitchFamily="65" charset="-120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𝑐</m:t>
                    </m:r>
                    <m:r>
                      <a:rPr lang="zh-TW" altLang="en-US" i="1">
                        <a:latin typeface="Cambria Math"/>
                        <a:ea typeface="標楷體" pitchFamily="65" charset="-120"/>
                      </a:rPr>
                      <m:t> 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endParaRPr lang="en-US" altLang="zh-TW" b="0" dirty="0" smtClean="0">
                  <a:latin typeface="華康隸書體W5" pitchFamily="65" charset="-120"/>
                  <a:ea typeface="Cambria Math"/>
                </a:endParaRPr>
              </a:p>
              <a:p>
                <a:r>
                  <a:rPr lang="zh-TW" altLang="en-US" dirty="0">
                    <a:latin typeface="華康隸書體W5" pitchFamily="65" charset="-120"/>
                    <a:ea typeface="華康隸書體W5" pitchFamily="65" charset="-120"/>
                  </a:rPr>
                  <a:t>則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  <a:ea typeface="標楷體" pitchFamily="65" charset="-120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zh-TW" altLang="en-US" b="0" i="1" smtClean="0">
                        <a:latin typeface="Cambria Math"/>
                        <a:ea typeface="Cambria Math"/>
                      </a:rPr>
                      <m:t>或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>
                  <a:latin typeface="華康隸書體W5" pitchFamily="65" charset="-120"/>
                  <a:ea typeface="華康隸書體W5" pitchFamily="65" charset="-120"/>
                </a:endParaRPr>
              </a:p>
              <a:p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/>
                        <a:ea typeface="標楷體" pitchFamily="65" charset="-120"/>
                      </a:rPr>
                      <m:t>     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𝑏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 或(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dirty="0">
                  <a:latin typeface="華康隸書體W5" pitchFamily="65" charset="-120"/>
                  <a:ea typeface="華康隸書體W5" pitchFamily="65" charset="-12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     </m:t>
                    </m:r>
                    <m:r>
                      <a:rPr lang="en-US" altLang="zh-TW" b="0" i="1" smtClean="0">
                        <a:latin typeface="Cambria Math"/>
                        <a:ea typeface="標楷體" pitchFamily="65" charset="-120"/>
                      </a:rPr>
                      <m:t>𝑐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 </m:t>
                    </m:r>
                    <m:r>
                      <a:rPr lang="zh-TW" altLang="en-US" i="1">
                        <a:latin typeface="Cambria Math"/>
                        <a:ea typeface="Cambria Math"/>
                      </a:rPr>
                      <m:t>或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dirty="0">
                  <a:latin typeface="華康隸書體W5" pitchFamily="65" charset="-120"/>
                  <a:ea typeface="華康隸書體W5" pitchFamily="65" charset="-120"/>
                </a:endParaRPr>
              </a:p>
              <a:p>
                <a:r>
                  <a:rPr lang="zh-TW" altLang="en-US" dirty="0">
                    <a:latin typeface="標楷體" pitchFamily="65" charset="-120"/>
                    <a:ea typeface="標楷體" pitchFamily="65" charset="-120"/>
                  </a:rPr>
                  <a:t>所以</a:t>
                </a:r>
                <a14:m>
                  <m:oMath xmlns:m="http://schemas.openxmlformats.org/officeDocument/2006/math">
                    <m:r>
                      <a:rPr lang="zh-TW" altLang="en-US" b="0" dirty="0" smtClean="0">
                        <a:solidFill>
                          <a:srgbClr val="C00000"/>
                        </a:solidFill>
                        <a:latin typeface="Cambria Math"/>
                        <a:ea typeface="標楷體" pitchFamily="65" charset="-120"/>
                      </a:rPr>
                      <m:t>兩邊差</m:t>
                    </m:r>
                    <m:r>
                      <a:rPr lang="en-US" altLang="zh-TW" b="0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標楷體" pitchFamily="65" charset="-120"/>
                    <a:ea typeface="標楷體" pitchFamily="65" charset="-120"/>
                  </a:rPr>
                  <a:t> 第三邊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zh-TW" altLang="en-US" dirty="0">
                        <a:solidFill>
                          <a:srgbClr val="C00000"/>
                        </a:solidFill>
                        <a:latin typeface="Cambria Math"/>
                        <a:ea typeface="標楷體" pitchFamily="65" charset="-120"/>
                      </a:rPr>
                      <m:t>兩邊</m:t>
                    </m:r>
                    <m:r>
                      <a:rPr lang="zh-TW" altLang="en-US" b="0" i="1" dirty="0" smtClean="0">
                        <a:solidFill>
                          <a:srgbClr val="C00000"/>
                        </a:solidFill>
                        <a:latin typeface="Cambria Math"/>
                        <a:ea typeface="標楷體" pitchFamily="65" charset="-120"/>
                      </a:rPr>
                      <m:t>和</m:t>
                    </m:r>
                  </m:oMath>
                </a14:m>
                <a:endParaRPr lang="en-US" dirty="0">
                  <a:solidFill>
                    <a:srgbClr val="C00000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95486"/>
                <a:ext cx="6912768" cy="4824536"/>
              </a:xfrm>
              <a:blipFill rotWithShape="1">
                <a:blip r:embed="rId3"/>
                <a:stretch>
                  <a:fillRect l="-1764" t="-2402" b="-7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578" name="Picture 2" descr="https://encrypted-tbn3.gstatic.com/images?q=tbn:ANd9GcR1ymKLONZz3zazQFbZOgJ99vhG0NB-b55iT9J-BwP-aUuiszECw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13860" y="798025"/>
            <a:ext cx="2278620" cy="1470748"/>
          </a:xfrm>
          <a:prstGeom prst="rect">
            <a:avLst/>
          </a:prstGeom>
          <a:noFill/>
        </p:spPr>
      </p:pic>
      <p:sp>
        <p:nvSpPr>
          <p:cNvPr id="4" name="文字方塊 3"/>
          <p:cNvSpPr txBox="1"/>
          <p:nvPr/>
        </p:nvSpPr>
        <p:spPr>
          <a:xfrm>
            <a:off x="7308304" y="116406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7690438" y="226877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471296" y="116406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816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動動大腦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200151"/>
                <a:ext cx="6696744" cy="2379711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如果三角形的兩邊是</a:t>
                </a:r>
                <a:r>
                  <a:rPr lang="en-US" altLang="zh-TW" dirty="0" smtClean="0">
                    <a:latin typeface="華康隸書體W5" pitchFamily="65" charset="-120"/>
                    <a:ea typeface="華康隸書體W5" pitchFamily="65" charset="-120"/>
                  </a:rPr>
                  <a:t>1</a:t>
                </a:r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公尺和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公尺，下面哪一個長度是第三邊？</a:t>
                </a:r>
                <a:endParaRPr lang="en-US" altLang="zh-TW" dirty="0" smtClean="0">
                  <a:latin typeface="華康隸書體W5" pitchFamily="65" charset="-120"/>
                  <a:ea typeface="華康隸書體W5" pitchFamily="65" charset="-12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>
                    <a:solidFill>
                      <a:srgbClr val="C00000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1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>
                    <a:solidFill>
                      <a:srgbClr val="C00000"/>
                    </a:solidFill>
                    <a:ea typeface="華康隸書體W5" pitchFamily="65" charset="-120"/>
                  </a:rPr>
                  <a:t>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華康隸書體W5" pitchFamily="65" charset="-120"/>
                  </a:rPr>
                  <a:t>2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endParaRPr lang="en-US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200151"/>
                <a:ext cx="6696744" cy="2379711"/>
              </a:xfrm>
              <a:blipFill rotWithShape="1">
                <a:blip r:embed="rId3"/>
                <a:stretch>
                  <a:fillRect l="-2002" r="-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2297124" y="3795886"/>
                <a:ext cx="5443228" cy="9380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4000" b="0" i="1" dirty="0" smtClean="0">
                        <a:solidFill>
                          <a:srgbClr val="C00000"/>
                        </a:solidFill>
                        <a:latin typeface="Cambria Math"/>
                        <a:ea typeface="標楷體" pitchFamily="65" charset="-120"/>
                      </a:rPr>
                      <m:t>1−</m:t>
                    </m:r>
                    <m:f>
                      <m:fPr>
                        <m:ctrlP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  <m:r>
                      <a:rPr lang="en-US" altLang="zh-TW" sz="40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zh-TW" altLang="en-US" sz="3600" dirty="0">
                    <a:solidFill>
                      <a:srgbClr val="C00000"/>
                    </a:solidFill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zh-TW" altLang="en-US" sz="3600" dirty="0" smtClean="0">
                    <a:solidFill>
                      <a:srgbClr val="C00000"/>
                    </a:solidFill>
                    <a:latin typeface="標楷體" pitchFamily="65" charset="-120"/>
                    <a:ea typeface="標楷體" pitchFamily="65" charset="-120"/>
                  </a:rPr>
                  <a:t>第三</a:t>
                </a:r>
                <a:r>
                  <a:rPr lang="zh-TW" altLang="en-US" sz="3600" dirty="0">
                    <a:solidFill>
                      <a:srgbClr val="C00000"/>
                    </a:solidFill>
                    <a:latin typeface="標楷體" pitchFamily="65" charset="-120"/>
                    <a:ea typeface="標楷體" pitchFamily="65" charset="-120"/>
                  </a:rPr>
                  <a:t>邊 </a:t>
                </a:r>
                <a14:m>
                  <m:oMath xmlns:m="http://schemas.openxmlformats.org/officeDocument/2006/math">
                    <m:r>
                      <a:rPr lang="en-US" altLang="zh-TW" sz="4000" i="1" dirty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altLang="zh-TW" sz="4000" b="0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1+</m:t>
                    </m:r>
                    <m:f>
                      <m:fPr>
                        <m:ctrlP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sz="3600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endParaRPr lang="en-US" altLang="zh-TW" sz="3600" dirty="0">
                  <a:solidFill>
                    <a:srgbClr val="C00000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124" y="3795886"/>
                <a:ext cx="5443228" cy="938014"/>
              </a:xfrm>
              <a:prstGeom prst="rect">
                <a:avLst/>
              </a:prstGeom>
              <a:blipFill rotWithShape="1">
                <a:blip r:embed="rId4"/>
                <a:stretch>
                  <a:fillRect b="-7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38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200150"/>
            <a:ext cx="6347048" cy="360384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想一想，下列各組長度的木棒，可以排成三角形？</a:t>
            </a:r>
            <a:endParaRPr lang="en-US" altLang="zh-TW" sz="2200" dirty="0" smtClean="0">
              <a:latin typeface="華康隸書體W5" pitchFamily="65" charset="-120"/>
              <a:ea typeface="華康隸書體W5" pitchFamily="65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A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(3,8,8)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B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(4,5,10)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C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(2,7,9)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D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</a:t>
            </a:r>
            <a:r>
              <a:rPr lang="en-US" altLang="zh-TW" dirty="0" smtClean="0">
                <a:solidFill>
                  <a:srgbClr val="FF0000"/>
                </a:solidFill>
                <a:latin typeface="新細明體"/>
                <a:ea typeface="新細明體"/>
              </a:rPr>
              <a:t>5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,3,5)</a:t>
            </a:r>
            <a:endParaRPr lang="en-US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10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200151"/>
                <a:ext cx="6696744" cy="2379711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如果三角形的兩邊是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  <m:r>
                      <a:rPr lang="en-US" altLang="zh-TW" i="1">
                        <a:latin typeface="Cambria Math"/>
                        <a:ea typeface="華康隸書體W5" pitchFamily="65" charset="-120"/>
                      </a:rPr>
                      <m:t> </m:t>
                    </m:r>
                  </m:oMath>
                </a14:m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公尺和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華康隸書體W5" pitchFamily="65" charset="-120"/>
                    <a:ea typeface="華康隸書體W5" pitchFamily="65" charset="-120"/>
                  </a:rPr>
                  <a:t>公尺，下面哪些長度可以成為第三邊？</a:t>
                </a:r>
                <a:endParaRPr lang="en-US" altLang="zh-TW" dirty="0" smtClean="0">
                  <a:latin typeface="華康隸書體W5" pitchFamily="65" charset="-120"/>
                  <a:ea typeface="華康隸書體W5" pitchFamily="65" charset="-12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>
                    <a:solidFill>
                      <a:srgbClr val="C00000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>
                    <a:solidFill>
                      <a:srgbClr val="C00000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i="1">
                            <a:solidFill>
                              <a:srgbClr val="C00000"/>
                            </a:solidFill>
                            <a:latin typeface="Cambria Math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  <m:r>
                      <a:rPr lang="en-US" altLang="zh-TW" i="1">
                        <a:solidFill>
                          <a:srgbClr val="C00000"/>
                        </a:solidFill>
                        <a:latin typeface="Cambria Math"/>
                        <a:ea typeface="華康隸書體W5" pitchFamily="65" charset="-120"/>
                      </a:rPr>
                      <m:t> </m:t>
                    </m:r>
                  </m:oMath>
                </a14:m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新細明體"/>
                    <a:ea typeface="新細明體"/>
                  </a:rPr>
                  <a:t>、</a:t>
                </a:r>
                <a:r>
                  <a:rPr lang="en-US" altLang="zh-TW" dirty="0">
                    <a:solidFill>
                      <a:srgbClr val="C00000"/>
                    </a:solidFill>
                    <a:ea typeface="華康隸書體W5" pitchFamily="65" charset="-120"/>
                  </a:rPr>
                  <a:t>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華康隸書體W5" pitchFamily="65" charset="-120"/>
                  </a:rPr>
                  <a:t>1</a:t>
                </a:r>
                <a:r>
                  <a:rPr lang="zh-TW" altLang="en-US" dirty="0" smtClean="0">
                    <a:solidFill>
                      <a:srgbClr val="C00000"/>
                    </a:solidFill>
                    <a:latin typeface="華康隸書體W5" pitchFamily="65" charset="-120"/>
                    <a:ea typeface="華康隸書體W5" pitchFamily="65" charset="-120"/>
                  </a:rPr>
                  <a:t>公尺</a:t>
                </a:r>
                <a:endParaRPr lang="en-US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200151"/>
                <a:ext cx="6696744" cy="2379711"/>
              </a:xfrm>
              <a:blipFill rotWithShape="1">
                <a:blip r:embed="rId3"/>
                <a:stretch>
                  <a:fillRect l="-2002" r="-83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11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三角形的特色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回顧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663"/>
            <a:ext cx="5472122" cy="143502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直角三角形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銳角三角形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鈍角三角形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13314" name="Picture 2" descr="http://img.tikubaba.com/biao/20130823/10/231057wwp0zhdazu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7744" y="3129499"/>
            <a:ext cx="6072342" cy="18240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9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三角形的特色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回顧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9663"/>
            <a:ext cx="3744416" cy="2088231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華康隸書體W5" pitchFamily="65" charset="-120"/>
                <a:ea typeface="華康隸書體W5" pitchFamily="65" charset="-120"/>
              </a:rPr>
              <a:t>說說看，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華康隸書體W5" pitchFamily="65" charset="-120"/>
              <a:ea typeface="華康隸書體W5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華康隸書體W5" pitchFamily="65" charset="-120"/>
                <a:ea typeface="華康隸書體W5" pitchFamily="65" charset="-120"/>
              </a:rPr>
              <a:t>這些三角形各有何特色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19458" name="Picture 2" descr="http://www2.kuas.edu.tw/prof/cjh/kuaspuzzle/1999/football/fig/3-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896" y="2071684"/>
            <a:ext cx="5279508" cy="2819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9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05978"/>
            <a:ext cx="6347048" cy="1151325"/>
          </a:xfrm>
        </p:spPr>
        <p:txBody>
          <a:bodyPr>
            <a:noAutofit/>
          </a:bodyPr>
          <a:lstStyle/>
          <a:p>
            <a:r>
              <a:rPr lang="zh-TW" altLang="en-US" sz="3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要從Ａ走到Ｂ，這三隻熊的行動路線，你最喜歡哪一條呢？</a:t>
            </a:r>
            <a:endParaRPr lang="en-US" sz="3200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266" name="Picture 2" descr="http://img.youtube.com/vi/O41-F7kSnXI/0.jpg"/>
          <p:cNvPicPr>
            <a:picLocks noChangeAspect="1" noChangeArrowheads="1"/>
          </p:cNvPicPr>
          <p:nvPr/>
        </p:nvPicPr>
        <p:blipFill>
          <a:blip r:embed="rId3"/>
          <a:srcRect l="56165" t="36530" b="12328"/>
          <a:stretch>
            <a:fillRect/>
          </a:stretch>
        </p:blipFill>
        <p:spPr bwMode="auto">
          <a:xfrm>
            <a:off x="3419872" y="1635646"/>
            <a:ext cx="3600400" cy="3150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B050"/>
                </a:solidFill>
              </a:rPr>
              <a:t>Try </a:t>
            </a:r>
            <a:r>
              <a:rPr lang="en-US" altLang="zh-TW" b="1" dirty="0" err="1" smtClean="0">
                <a:solidFill>
                  <a:srgbClr val="00B050"/>
                </a:solidFill>
              </a:rPr>
              <a:t>Try</a:t>
            </a:r>
            <a:r>
              <a:rPr lang="en-US" altLang="zh-TW" b="1" dirty="0" smtClean="0">
                <a:solidFill>
                  <a:srgbClr val="00B050"/>
                </a:solidFill>
              </a:rPr>
              <a:t> See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拿出</a:t>
            </a: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附件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來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練習看看，是不是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「</a:t>
            </a: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三角形的任意兩邊和都大於第三邊</a:t>
            </a:r>
            <a:r>
              <a:rPr lang="zh-TW" altLang="en-US" dirty="0" smtClean="0">
                <a:solidFill>
                  <a:srgbClr val="FF0000"/>
                </a:solidFill>
                <a:latin typeface="新細明體"/>
                <a:ea typeface="新細明體"/>
              </a:rPr>
              <a:t>」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？</a:t>
            </a:r>
            <a:endParaRPr lang="en-US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罩子放亮囉～～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三角形的任意兩邊和一定大於第三邊嗎？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＜</a:t>
            </a: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從下圖中你發現了甚麼？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＞</a:t>
            </a:r>
            <a:endParaRPr lang="en-US" dirty="0"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20482" name="Picture 2" descr="http://www.naer.edu.tw/216/book13/images/p2-1-8.gif"/>
          <p:cNvPicPr>
            <a:picLocks noChangeAspect="1" noChangeArrowheads="1"/>
          </p:cNvPicPr>
          <p:nvPr/>
        </p:nvPicPr>
        <p:blipFill>
          <a:blip r:embed="rId3"/>
          <a:srcRect b="19608"/>
          <a:stretch>
            <a:fillRect/>
          </a:stretch>
        </p:blipFill>
        <p:spPr bwMode="auto">
          <a:xfrm>
            <a:off x="2571736" y="2714626"/>
            <a:ext cx="5937970" cy="1857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B050"/>
                </a:solidFill>
              </a:rPr>
              <a:t>Try </a:t>
            </a:r>
            <a:r>
              <a:rPr lang="en-US" altLang="zh-TW" b="1" dirty="0" err="1" smtClean="0">
                <a:solidFill>
                  <a:srgbClr val="00B050"/>
                </a:solidFill>
              </a:rPr>
              <a:t>Try</a:t>
            </a:r>
            <a:r>
              <a:rPr lang="en-US" altLang="zh-TW" b="1" dirty="0" smtClean="0">
                <a:solidFill>
                  <a:srgbClr val="00B050"/>
                </a:solidFill>
              </a:rPr>
              <a:t> See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再拿出</a:t>
            </a:r>
            <a:r>
              <a:rPr lang="zh-TW" altLang="en-US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附件</a:t>
            </a: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來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練習看看，那些組合可以拼成一個三角形？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endParaRPr lang="en-US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動動大腦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200150"/>
            <a:ext cx="6347048" cy="360384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想一想，如果給你三段長度，問你能不能組成三角形，需不需要每種組合都嘗試？有沒有可以偷懶的方法？</a:t>
            </a:r>
            <a:r>
              <a:rPr lang="zh-TW" altLang="en-US" sz="2200" dirty="0" smtClean="0">
                <a:latin typeface="華康隸書體W5" pitchFamily="65" charset="-120"/>
                <a:ea typeface="華康隸書體W5" pitchFamily="65" charset="-120"/>
              </a:rPr>
              <a:t>＜用下面幾種組合練習看看＞</a:t>
            </a:r>
            <a:endParaRPr lang="en-US" altLang="zh-TW" sz="2200" dirty="0" smtClean="0">
              <a:latin typeface="華康隸書體W5" pitchFamily="65" charset="-120"/>
              <a:ea typeface="華康隸書體W5" pitchFamily="65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(5,3,2)</a:t>
            </a:r>
            <a:b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</a:b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(6,5,3)</a:t>
            </a:r>
            <a:b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</a:br>
            <a:r>
              <a:rPr lang="en-US" altLang="zh-TW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(4,2,1)</a:t>
            </a:r>
            <a:endParaRPr lang="en-US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動動大腦</a:t>
            </a:r>
            <a:endParaRPr lang="en-US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200151"/>
            <a:ext cx="6624736" cy="33944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學校到郵局的距離，哪些是</a:t>
            </a:r>
            <a:r>
              <a:rPr lang="zh-TW" altLang="en-US" dirty="0" smtClean="0">
                <a:solidFill>
                  <a:srgbClr val="C00000"/>
                </a:solidFill>
                <a:latin typeface="華康隸書體W5" pitchFamily="65" charset="-120"/>
                <a:ea typeface="華康隸書體W5" pitchFamily="65" charset="-120"/>
              </a:rPr>
              <a:t>不可能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的答案？</a:t>
            </a:r>
            <a:endParaRPr lang="en-US" altLang="zh-TW" dirty="0" smtClean="0">
              <a:latin typeface="華康隸書體W5" pitchFamily="65" charset="-120"/>
              <a:ea typeface="華康隸書體W5" pitchFamily="65" charset="-120"/>
            </a:endParaRPr>
          </a:p>
          <a:p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1000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公尺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1100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公尺</a:t>
            </a: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/>
            </a:r>
            <a:b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</a:br>
            <a:r>
              <a:rPr lang="en-US" altLang="zh-TW" dirty="0" smtClean="0">
                <a:latin typeface="華康隸書體W5" pitchFamily="65" charset="-120"/>
                <a:ea typeface="華康隸書體W5" pitchFamily="65" charset="-120"/>
              </a:rPr>
              <a:t>1200</a:t>
            </a:r>
            <a:r>
              <a:rPr lang="zh-TW" altLang="en-US" dirty="0" smtClean="0">
                <a:latin typeface="華康隸書體W5" pitchFamily="65" charset="-120"/>
                <a:ea typeface="華康隸書體W5" pitchFamily="65" charset="-120"/>
              </a:rPr>
              <a:t>公尺</a:t>
            </a:r>
            <a:endParaRPr lang="en-US" dirty="0"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22530" name="Picture 2" descr="http://img.youtube.com/vi/xf8xNhzStgE/0.jpg"/>
          <p:cNvPicPr>
            <a:picLocks noChangeAspect="1" noChangeArrowheads="1"/>
          </p:cNvPicPr>
          <p:nvPr/>
        </p:nvPicPr>
        <p:blipFill>
          <a:blip r:embed="rId3"/>
          <a:srcRect l="51563" t="39584" b="12499"/>
          <a:stretch>
            <a:fillRect/>
          </a:stretch>
        </p:blipFill>
        <p:spPr bwMode="auto">
          <a:xfrm>
            <a:off x="5143504" y="1928808"/>
            <a:ext cx="3562531" cy="2643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82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278</TotalTime>
  <Words>353</Words>
  <Application>Microsoft Office PowerPoint</Application>
  <PresentationFormat>如螢幕大小 (16:9)</PresentationFormat>
  <Paragraphs>63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華康采風體W3(P)</vt:lpstr>
      <vt:lpstr>華康隸書體W5</vt:lpstr>
      <vt:lpstr>新細明體</vt:lpstr>
      <vt:lpstr>標楷體</vt:lpstr>
      <vt:lpstr>Arial</vt:lpstr>
      <vt:lpstr>Calibri</vt:lpstr>
      <vt:lpstr>Cambria Math</vt:lpstr>
      <vt:lpstr>Wingdings</vt:lpstr>
      <vt:lpstr>80</vt:lpstr>
      <vt:lpstr>4-1 三角形的邊長關係</vt:lpstr>
      <vt:lpstr>三角形的特色回顧</vt:lpstr>
      <vt:lpstr>三角形的特色回顧</vt:lpstr>
      <vt:lpstr>要從Ａ走到Ｂ，這三隻熊的行動路線，你最喜歡哪一條呢？</vt:lpstr>
      <vt:lpstr>Try Try See</vt:lpstr>
      <vt:lpstr>罩子放亮囉～～</vt:lpstr>
      <vt:lpstr>Try Try See</vt:lpstr>
      <vt:lpstr>動動大腦</vt:lpstr>
      <vt:lpstr>動動大腦</vt:lpstr>
      <vt:lpstr>動動大腦</vt:lpstr>
      <vt:lpstr>動動大腦</vt:lpstr>
      <vt:lpstr>PowerPoint 簡報</vt:lpstr>
      <vt:lpstr>動動大腦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黃和智</dc:creator>
  <cp:lastModifiedBy>Teacher</cp:lastModifiedBy>
  <cp:revision>28</cp:revision>
  <dcterms:created xsi:type="dcterms:W3CDTF">2014-12-28T13:08:25Z</dcterms:created>
  <dcterms:modified xsi:type="dcterms:W3CDTF">2016-10-04T08:46:20Z</dcterms:modified>
</cp:coreProperties>
</file>