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1" r:id="rId4"/>
    <p:sldId id="262" r:id="rId5"/>
    <p:sldId id="263" r:id="rId6"/>
    <p:sldId id="258" r:id="rId7"/>
    <p:sldId id="259" r:id="rId8"/>
    <p:sldId id="260" r:id="rId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2016/11/22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2016/11/22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2016/11/22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2016/11/22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2016/11/22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2016/11/22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2016/11/22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2016/11/22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2016/11/22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2016/11/22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2016/11/22</a:t>
            </a:fld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7D52F94-3EBF-4054-954A-0177A7F64639}" type="datetimeFigureOut">
              <a:rPr lang="zh-TW" altLang="en-US" smtClean="0"/>
              <a:t>2016/11/22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5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古樓部落的遷徙</a:t>
            </a:r>
            <a:endParaRPr lang="zh-TW" altLang="en-US" sz="5400" b="1" cap="all" spc="0" dirty="0">
              <a:ln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15616" y="3185592"/>
            <a:ext cx="6858000" cy="3672408"/>
          </a:xfrm>
        </p:spPr>
        <p:txBody>
          <a:bodyPr>
            <a:normAutofit/>
          </a:bodyPr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+mn-ea"/>
              </a:rPr>
              <a:t>謝若安 </a:t>
            </a:r>
            <a:r>
              <a:rPr lang="zh-TW" altLang="en-US" sz="1600" dirty="0" smtClean="0">
                <a:solidFill>
                  <a:schemeClr val="tx1"/>
                </a:solidFill>
                <a:latin typeface="+mn-ea"/>
              </a:rPr>
              <a:t>二年</a:t>
            </a:r>
            <a:r>
              <a:rPr lang="en-US" altLang="zh-TW" sz="1600" dirty="0" smtClean="0">
                <a:solidFill>
                  <a:schemeClr val="tx1"/>
                </a:solidFill>
                <a:latin typeface="+mn-ea"/>
              </a:rPr>
              <a:t>9</a:t>
            </a:r>
            <a:r>
              <a:rPr lang="zh-TW" altLang="en-US" sz="1600" dirty="0">
                <a:solidFill>
                  <a:schemeClr val="tx1"/>
                </a:solidFill>
                <a:latin typeface="+mn-ea"/>
              </a:rPr>
              <a:t>班</a:t>
            </a:r>
          </a:p>
          <a:p>
            <a:pPr algn="ctr"/>
            <a:r>
              <a:rPr lang="zh-TW" altLang="en-US" sz="1600" dirty="0">
                <a:solidFill>
                  <a:schemeClr val="tx1"/>
                </a:solidFill>
                <a:latin typeface="+mn-ea"/>
              </a:rPr>
              <a:t>謝駱苓 </a:t>
            </a:r>
            <a:r>
              <a:rPr lang="zh-TW" altLang="en-US" sz="1600" dirty="0" smtClean="0">
                <a:solidFill>
                  <a:schemeClr val="tx1"/>
                </a:solidFill>
                <a:latin typeface="+mn-ea"/>
              </a:rPr>
              <a:t>二年</a:t>
            </a:r>
            <a:r>
              <a:rPr lang="en-US" altLang="zh-TW" sz="1600" dirty="0" smtClean="0">
                <a:solidFill>
                  <a:schemeClr val="tx1"/>
                </a:solidFill>
                <a:latin typeface="+mn-ea"/>
              </a:rPr>
              <a:t>9</a:t>
            </a:r>
            <a:r>
              <a:rPr lang="zh-TW" altLang="en-US" sz="1600" dirty="0">
                <a:solidFill>
                  <a:schemeClr val="tx1"/>
                </a:solidFill>
                <a:latin typeface="+mn-ea"/>
              </a:rPr>
              <a:t>班</a:t>
            </a:r>
          </a:p>
          <a:p>
            <a:pPr algn="l"/>
            <a:endParaRPr lang="en-US" altLang="zh-TW" dirty="0" smtClean="0">
              <a:latin typeface="+mn-ea"/>
            </a:endParaRPr>
          </a:p>
          <a:p>
            <a:pPr algn="l"/>
            <a:endParaRPr lang="en-US" altLang="zh-TW" dirty="0">
              <a:latin typeface="+mn-ea"/>
            </a:endParaRP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+mn-ea"/>
              </a:rPr>
              <a:t>指導老師</a:t>
            </a:r>
            <a:r>
              <a:rPr lang="en-US" altLang="zh-TW" sz="1600" dirty="0" smtClean="0">
                <a:solidFill>
                  <a:schemeClr val="tx1"/>
                </a:solidFill>
                <a:latin typeface="+mn-ea"/>
              </a:rPr>
              <a:t>:</a:t>
            </a: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+mn-ea"/>
              </a:rPr>
              <a:t>古春玲</a:t>
            </a:r>
            <a:r>
              <a:rPr lang="zh-TW" altLang="en-US" sz="1600" dirty="0">
                <a:solidFill>
                  <a:schemeClr val="tx1"/>
                </a:solidFill>
                <a:latin typeface="+mn-ea"/>
              </a:rPr>
              <a:t>老師</a:t>
            </a:r>
          </a:p>
          <a:p>
            <a:pPr algn="ctr"/>
            <a:r>
              <a:rPr lang="zh-TW" altLang="en-US" sz="1600" dirty="0">
                <a:solidFill>
                  <a:schemeClr val="tx1"/>
                </a:solidFill>
                <a:latin typeface="+mn-ea"/>
              </a:rPr>
              <a:t>陳來福老師</a:t>
            </a:r>
          </a:p>
          <a:p>
            <a:pPr algn="l"/>
            <a:endParaRPr lang="zh-TW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6657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/>
              <a:t>（一）古樓部落現居</a:t>
            </a:r>
            <a:r>
              <a:rPr lang="zh-TW" altLang="en-US" sz="3200" dirty="0" smtClean="0"/>
              <a:t>位置</a:t>
            </a:r>
            <a:r>
              <a:rPr lang="en-US" altLang="zh-TW" sz="3200" dirty="0">
                <a:latin typeface="新細明體"/>
                <a:ea typeface="新細明體"/>
              </a:rPr>
              <a:t>：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6"/>
            <a:ext cx="7620000" cy="4988024"/>
          </a:xfrm>
        </p:spPr>
        <p:txBody>
          <a:bodyPr>
            <a:normAutofit/>
          </a:bodyPr>
          <a:lstStyle/>
          <a:p>
            <a:r>
              <a:rPr lang="zh-TW" altLang="en-US" dirty="0"/>
              <a:t>位於屏東縣來義鄉，地理位置在來義村的西北方</a:t>
            </a:r>
            <a:r>
              <a:rPr lang="zh-TW" altLang="en-US" dirty="0" smtClean="0"/>
              <a:t>，與</a:t>
            </a:r>
            <a:r>
              <a:rPr lang="zh-TW" altLang="en-US" dirty="0"/>
              <a:t>泰武鄉平和村、佳興村毗鄰</a:t>
            </a:r>
            <a:r>
              <a:rPr lang="zh-TW" altLang="en-US" dirty="0" smtClean="0"/>
              <a:t>，是</a:t>
            </a:r>
            <a:r>
              <a:rPr lang="zh-TW" altLang="en-US" dirty="0"/>
              <a:t>來義鄉最大的部落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114300" indent="0">
              <a:buNone/>
            </a:pP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5236947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7814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/>
              <a:t>（二）古樓部落</a:t>
            </a:r>
            <a:r>
              <a:rPr lang="zh-TW" altLang="en-US" sz="3200" dirty="0" smtClean="0"/>
              <a:t>由來</a:t>
            </a:r>
            <a:r>
              <a:rPr lang="zh-TW" altLang="en-US" sz="3200" dirty="0" smtClean="0">
                <a:latin typeface="新細明體"/>
                <a:ea typeface="新細明體"/>
              </a:rPr>
              <a:t>：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7620000" cy="54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en-US" dirty="0"/>
              <a:t>從前在</a:t>
            </a:r>
            <a:r>
              <a:rPr lang="en-US" altLang="zh-TW" dirty="0" err="1"/>
              <a:t>Gulasa</a:t>
            </a:r>
            <a:r>
              <a:rPr lang="en-US" altLang="zh-TW" dirty="0"/>
              <a:t> </a:t>
            </a:r>
            <a:r>
              <a:rPr lang="zh-TW" altLang="en-US" dirty="0"/>
              <a:t>（舊古樓部落的溪南方不遠處），有一對夫婦，男的叫</a:t>
            </a:r>
            <a:r>
              <a:rPr lang="en-US" altLang="zh-TW" dirty="0" err="1"/>
              <a:t>Luluwan</a:t>
            </a:r>
            <a:r>
              <a:rPr lang="zh-TW" altLang="en-US" dirty="0"/>
              <a:t>，女的叫</a:t>
            </a:r>
            <a:r>
              <a:rPr lang="en-US" altLang="zh-TW" dirty="0" err="1"/>
              <a:t>Lukikiwan</a:t>
            </a:r>
            <a:r>
              <a:rPr lang="zh-TW" altLang="en-US" dirty="0"/>
              <a:t>。這一對夫婦共生了四個孩子，但老大早死，埋葬在</a:t>
            </a:r>
            <a:r>
              <a:rPr lang="en-US" altLang="zh-TW" dirty="0" err="1"/>
              <a:t>Gulasa</a:t>
            </a:r>
            <a:r>
              <a:rPr lang="en-US" altLang="zh-TW" dirty="0"/>
              <a:t> </a:t>
            </a:r>
            <a:r>
              <a:rPr lang="zh-TW" altLang="en-US" dirty="0"/>
              <a:t>。後來，另外三個孩子長大了，有一天他們想到山上去狩獵。他們的父母告訴他們說：「有一個地方，吹起風來有咻咻聲─代表著寒冷的意思，那地方比較容易獵到獵物。」，於是他們就帶著心愛的狗，去尋找那地方，的確在那地方，兄弟三人每個人都獵取到動物。過了幾天之後，孩子又去打獵了，他們告訴父母說要到上一次那個地方去打獵。可是這一次打獵，卻從早上到中午，只獵到一隻動物，到了中午時，三兄弟在一棵大得如同房子的老樹下休息，這棵老樹已枯死，只剩下樹根且樹根有個大洞如同房子一般大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0110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76672"/>
            <a:ext cx="7620000" cy="5924128"/>
          </a:xfrm>
        </p:spPr>
        <p:txBody>
          <a:bodyPr>
            <a:normAutofit/>
          </a:bodyPr>
          <a:lstStyle/>
          <a:p>
            <a:r>
              <a:rPr lang="zh-TW" altLang="en-US" dirty="0"/>
              <a:t>這時他們心愛的狗就跑向那個大洞裡去。到了下午要打獵時，他們怎麼叫這隻狗，狗仍不出來。這三兄弟繼續的叫那隻狗，可是狗似乎不聽主人的話，並且還很生氣的吠叫著，像是要咬主人，狗很兇的吠著，發出聲音</a:t>
            </a:r>
            <a:r>
              <a:rPr lang="en-US" altLang="zh-TW" dirty="0" err="1"/>
              <a:t>giling</a:t>
            </a:r>
            <a:r>
              <a:rPr lang="en-US" altLang="zh-TW" dirty="0"/>
              <a:t>…</a:t>
            </a:r>
            <a:r>
              <a:rPr lang="en-US" altLang="zh-TW" dirty="0" err="1"/>
              <a:t>giling</a:t>
            </a:r>
            <a:r>
              <a:rPr lang="en-US" altLang="zh-TW" dirty="0"/>
              <a:t>…</a:t>
            </a:r>
            <a:r>
              <a:rPr lang="zh-TW" altLang="en-US" dirty="0"/>
              <a:t>於是三兄弟就傷心地回家了。於是這三個兄弟把發生的事告訴了他們的父母。到了第二天早上，他們想到狗，一直沒有人餵，於是父母親就說：「你們去餵食物給狗吃。」，可是當他們重新到了那樹洞要餵食物給狗吃時，無論給吃的、給喝的，狗都不吃。想要進到洞裡，可是狗卻又</a:t>
            </a:r>
            <a:r>
              <a:rPr lang="en-US" altLang="zh-TW" dirty="0" err="1"/>
              <a:t>giling</a:t>
            </a:r>
            <a:r>
              <a:rPr lang="en-US" altLang="zh-TW" dirty="0"/>
              <a:t>…</a:t>
            </a:r>
            <a:r>
              <a:rPr lang="en-US" altLang="zh-TW" dirty="0" err="1"/>
              <a:t>giling</a:t>
            </a:r>
            <a:r>
              <a:rPr lang="en-US" altLang="zh-TW" dirty="0"/>
              <a:t>…</a:t>
            </a:r>
            <a:r>
              <a:rPr lang="zh-TW" altLang="en-US" dirty="0"/>
              <a:t>的叫著，像是要咬人。他們實在沒辦法，於是就回家告訴他們的父母親。父母親就說：「好吧！沒關係，隔一段時間再看看。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9068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76672"/>
            <a:ext cx="7620000" cy="5924128"/>
          </a:xfrm>
        </p:spPr>
        <p:txBody>
          <a:bodyPr/>
          <a:lstStyle/>
          <a:p>
            <a:r>
              <a:rPr lang="zh-TW" altLang="en-US" dirty="0"/>
              <a:t>，可是三兄弟實在太想念那隻狗，就告訴他們的父母親說：「既然那隻狗都不肯回來，那麼我們就乾脆搬到那裡住嘛！」，父母親就說：「孩子們，我們是離不開這裡啦！因為你們的大哥就埋葬在這個地方，所以，如果要搬的話，你們三個兄弟搬過去住，留下我們二夫婦在這裡住。」最後這三個兄弟就搬到了那個地方。因為那地方的風聲，聽起來是咻咻咻於是他們就取名叫“ </a:t>
            </a:r>
            <a:r>
              <a:rPr lang="en-US" altLang="zh-TW" dirty="0" err="1"/>
              <a:t>kulalau</a:t>
            </a:r>
            <a:r>
              <a:rPr lang="en-US" altLang="zh-TW" dirty="0"/>
              <a:t>”</a:t>
            </a:r>
            <a:r>
              <a:rPr lang="zh-TW" altLang="en-US" dirty="0"/>
              <a:t>（意思是很寒冷的地方），這就是古樓部落的由來。（吳開花口述、高芳逢譯）─資料來源：排灣族古樓部落的五年祭</a:t>
            </a:r>
            <a:r>
              <a:rPr lang="en-US" altLang="zh-TW" dirty="0"/>
              <a:t>11‧</a:t>
            </a:r>
            <a:r>
              <a:rPr lang="zh-TW" altLang="en-US" dirty="0"/>
              <a:t>國立屏東師範學院副教授陳枝烈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2631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 smtClean="0"/>
              <a:t>（三）</a:t>
            </a:r>
            <a:r>
              <a:rPr lang="zh-TW" altLang="en-US" sz="3200" dirty="0"/>
              <a:t>部落</a:t>
            </a:r>
            <a:r>
              <a:rPr lang="zh-TW" altLang="en-US" sz="3200" dirty="0" smtClean="0"/>
              <a:t>遷徙</a:t>
            </a:r>
            <a:r>
              <a:rPr lang="zh-TW" altLang="en-US" sz="3200" dirty="0" smtClean="0">
                <a:latin typeface="新細明體"/>
                <a:ea typeface="新細明體"/>
              </a:rPr>
              <a:t>：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268760"/>
            <a:ext cx="7620000" cy="4800600"/>
          </a:xfrm>
        </p:spPr>
        <p:txBody>
          <a:bodyPr/>
          <a:lstStyle/>
          <a:p>
            <a:pPr marL="114300" indent="0">
              <a:buNone/>
            </a:pPr>
            <a:r>
              <a:rPr lang="zh-TW" altLang="en-US" dirty="0"/>
              <a:t>起初是日治</a:t>
            </a:r>
            <a:r>
              <a:rPr lang="zh-TW" altLang="en-US" dirty="0" smtClean="0"/>
              <a:t>時期，</a:t>
            </a:r>
            <a:r>
              <a:rPr lang="zh-TW" altLang="en-US" dirty="0"/>
              <a:t>部落的勢力很強大，日本人怕難以控管，進行人口遷徙及分化，分成五次集體遷徙</a:t>
            </a:r>
            <a:r>
              <a:rPr lang="zh-TW" altLang="en-US" dirty="0" smtClean="0"/>
              <a:t>，民國</a:t>
            </a:r>
            <a:r>
              <a:rPr lang="zh-TW" altLang="en-US" dirty="0"/>
              <a:t>四十二年國民政府來台後，又將舊古樓部落遷村到目前的居住地，現在古樓部落有戶數三百八十三戶，人口數約一千三百八十九人，比日治時期少了</a:t>
            </a:r>
            <a:r>
              <a:rPr lang="zh-TW" altLang="en-US" dirty="0" smtClean="0"/>
              <a:t>很多  </a:t>
            </a:r>
            <a:endParaRPr lang="en-US" altLang="zh-TW" dirty="0" smtClean="0"/>
          </a:p>
          <a:p>
            <a:pPr marL="114300" indent="0">
              <a:buNone/>
            </a:pPr>
            <a:endParaRPr lang="en-US" altLang="zh-TW" dirty="0"/>
          </a:p>
          <a:p>
            <a:pPr marL="114300" indent="0">
              <a:buNone/>
            </a:pPr>
            <a:endParaRPr lang="en-US" altLang="zh-TW" dirty="0" smtClean="0"/>
          </a:p>
          <a:p>
            <a:pPr marL="114300" indent="0">
              <a:buNone/>
            </a:pPr>
            <a:endParaRPr lang="en-US" altLang="zh-TW" dirty="0"/>
          </a:p>
          <a:p>
            <a:pPr marL="114300" indent="0">
              <a:buNone/>
            </a:pPr>
            <a:endParaRPr lang="en-US" altLang="zh-TW" dirty="0" smtClean="0"/>
          </a:p>
          <a:p>
            <a:pPr marL="114300" indent="0">
              <a:buNone/>
            </a:pPr>
            <a:endParaRPr lang="en-US" altLang="zh-TW" dirty="0"/>
          </a:p>
          <a:p>
            <a:pPr marL="114300" indent="0">
              <a:buNone/>
            </a:pPr>
            <a:endParaRPr lang="en-US" altLang="zh-TW" dirty="0" smtClean="0"/>
          </a:p>
          <a:p>
            <a:pPr marL="114300" indent="0">
              <a:buNone/>
            </a:pPr>
            <a:r>
              <a:rPr lang="en-US" altLang="zh-TW" dirty="0"/>
              <a:t>http://www.tonyhuang39.com/tony/tony1214.html</a:t>
            </a:r>
            <a:endParaRPr lang="en-US" altLang="zh-TW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2941453" cy="23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17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260648"/>
            <a:ext cx="7620000" cy="7220272"/>
          </a:xfrm>
        </p:spPr>
        <p:txBody>
          <a:bodyPr/>
          <a:lstStyle/>
          <a:p>
            <a:pPr marL="114300" indent="0">
              <a:buNone/>
            </a:pPr>
            <a:r>
              <a:rPr lang="zh-TW" altLang="en-US" dirty="0"/>
              <a:t>五次重要的遷移依時間的先後，分別是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114300" indent="0" algn="just">
              <a:buNone/>
            </a:pPr>
            <a:r>
              <a:rPr lang="zh-TW" altLang="en-US" dirty="0" smtClean="0"/>
              <a:t>第</a:t>
            </a:r>
            <a:r>
              <a:rPr lang="zh-TW" altLang="en-US" dirty="0"/>
              <a:t>一批遷往臺東縣太麻里鄉新興村，由頭目 </a:t>
            </a:r>
            <a:r>
              <a:rPr lang="en-US" altLang="zh-TW" dirty="0" err="1"/>
              <a:t>Gurugurh</a:t>
            </a:r>
            <a:r>
              <a:rPr lang="en-US" altLang="zh-TW" dirty="0"/>
              <a:t> </a:t>
            </a:r>
            <a:r>
              <a:rPr lang="zh-TW" altLang="en-US" dirty="0"/>
              <a:t>領導的族人。</a:t>
            </a:r>
          </a:p>
          <a:p>
            <a:pPr marL="114300" indent="0" algn="just">
              <a:buNone/>
            </a:pPr>
            <a:r>
              <a:rPr lang="zh-TW" altLang="en-US" dirty="0" smtClean="0"/>
              <a:t>第二</a:t>
            </a:r>
            <a:r>
              <a:rPr lang="zh-TW" altLang="en-US" dirty="0"/>
              <a:t>批遷往臺東縣金峰鄉賓茂村，由頭目 </a:t>
            </a:r>
            <a:r>
              <a:rPr lang="en-US" altLang="zh-TW" dirty="0" err="1"/>
              <a:t>Girhing</a:t>
            </a:r>
            <a:r>
              <a:rPr lang="en-US" altLang="zh-TW" dirty="0"/>
              <a:t> </a:t>
            </a:r>
            <a:r>
              <a:rPr lang="zh-TW" altLang="en-US" dirty="0"/>
              <a:t>家領導。</a:t>
            </a:r>
          </a:p>
          <a:p>
            <a:pPr marL="114300" indent="0" algn="just">
              <a:buNone/>
            </a:pPr>
            <a:r>
              <a:rPr lang="zh-TW" altLang="en-US" dirty="0" smtClean="0"/>
              <a:t>第三批由 </a:t>
            </a:r>
            <a:r>
              <a:rPr lang="en-US" altLang="zh-TW" dirty="0" err="1"/>
              <a:t>Radan</a:t>
            </a:r>
            <a:r>
              <a:rPr lang="en-US" altLang="zh-TW" dirty="0"/>
              <a:t> </a:t>
            </a:r>
            <a:r>
              <a:rPr lang="zh-TW" altLang="en-US" dirty="0"/>
              <a:t>家頭目領導遷往臺東縣達仁鄉的東高社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114300" indent="0" algn="just">
              <a:buNone/>
            </a:pPr>
            <a:r>
              <a:rPr lang="zh-TW" altLang="en-US" dirty="0" smtClean="0"/>
              <a:t>第四批由舊</a:t>
            </a:r>
            <a:r>
              <a:rPr lang="zh-TW" altLang="en-US" dirty="0"/>
              <a:t>古樓村民再度往東部遷到現今台東縣的土坂村和</a:t>
            </a:r>
            <a:r>
              <a:rPr lang="zh-TW" altLang="en-US" dirty="0" smtClean="0"/>
              <a:t>南田村。</a:t>
            </a:r>
            <a:endParaRPr lang="en-US" altLang="zh-TW" dirty="0" smtClean="0"/>
          </a:p>
          <a:p>
            <a:pPr marL="114300" indent="0" algn="just">
              <a:buNone/>
            </a:pPr>
            <a:r>
              <a:rPr lang="zh-TW" altLang="en-US" dirty="0" smtClean="0"/>
              <a:t>最後</a:t>
            </a:r>
            <a:r>
              <a:rPr lang="zh-TW" altLang="en-US" dirty="0"/>
              <a:t>一批留在舊古樓的</a:t>
            </a:r>
            <a:r>
              <a:rPr lang="zh-TW" altLang="en-US" dirty="0" smtClean="0"/>
              <a:t>居民，則是由政府的安排遷到現在的古樓、文樂、望嘉和高見等村落</a:t>
            </a:r>
            <a:endParaRPr lang="en-US" altLang="zh-TW" dirty="0" smtClean="0"/>
          </a:p>
          <a:p>
            <a:pPr marL="114300" indent="0" algn="just">
              <a:buNone/>
            </a:pPr>
            <a:endParaRPr lang="en-US" altLang="zh-TW" dirty="0"/>
          </a:p>
          <a:p>
            <a:pPr marL="114300" indent="0" algn="just">
              <a:buNone/>
            </a:pPr>
            <a:endParaRPr lang="en-US" altLang="zh-TW" dirty="0" smtClean="0"/>
          </a:p>
          <a:p>
            <a:pPr marL="114300" indent="0" algn="just">
              <a:buNone/>
            </a:pPr>
            <a:endParaRPr lang="en-US" altLang="zh-TW" dirty="0"/>
          </a:p>
          <a:p>
            <a:pPr marL="114300" indent="0" algn="just">
              <a:buNone/>
            </a:pPr>
            <a:endParaRPr lang="en-US" altLang="zh-TW" dirty="0" smtClean="0"/>
          </a:p>
          <a:p>
            <a:pPr marL="114300" indent="0" algn="just">
              <a:buNone/>
            </a:pPr>
            <a:endParaRPr lang="en-US" altLang="zh-TW" dirty="0"/>
          </a:p>
          <a:p>
            <a:pPr marL="114300" indent="0" algn="just">
              <a:buNone/>
            </a:pPr>
            <a:endParaRPr lang="en-US" altLang="zh-TW" dirty="0" smtClean="0"/>
          </a:p>
          <a:p>
            <a:pPr marL="114300" indent="0" algn="ctr">
              <a:buNone/>
            </a:pPr>
            <a:r>
              <a:rPr lang="zh-TW" altLang="en-US" sz="1400" dirty="0"/>
              <a:t>圖二：舊古樓遷徙史</a:t>
            </a:r>
          </a:p>
          <a:p>
            <a:pPr marL="114300" indent="0" algn="ctr">
              <a:buNone/>
            </a:pPr>
            <a:r>
              <a:rPr lang="zh-TW" altLang="en-US" sz="1400" dirty="0"/>
              <a:t>（資料來源：原住民電視台</a:t>
            </a:r>
            <a:r>
              <a:rPr lang="en-US" altLang="zh-TW" sz="1400" dirty="0"/>
              <a:t>‧</a:t>
            </a:r>
            <a:r>
              <a:rPr lang="zh-TW" altLang="en-US" sz="1400" dirty="0"/>
              <a:t>尋找祖靈地）</a:t>
            </a:r>
          </a:p>
          <a:p>
            <a:pPr marL="114300" indent="0" algn="just">
              <a:buNone/>
            </a:pPr>
            <a:endParaRPr lang="zh-TW" altLang="en-US" dirty="0" smtClean="0"/>
          </a:p>
          <a:p>
            <a:pPr marL="114300" indent="0" algn="just">
              <a:buNone/>
            </a:pP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573" y="3673909"/>
            <a:ext cx="35718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538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620000" cy="1143000"/>
          </a:xfrm>
        </p:spPr>
        <p:txBody>
          <a:bodyPr/>
          <a:lstStyle/>
          <a:p>
            <a:r>
              <a:rPr lang="zh-TW" altLang="en-US" sz="3200" dirty="0" smtClean="0">
                <a:solidFill>
                  <a:schemeClr val="tx1"/>
                </a:solidFill>
              </a:rPr>
              <a:t>影片</a:t>
            </a:r>
            <a:r>
              <a:rPr lang="en-US" altLang="zh-TW" sz="3200" dirty="0" smtClean="0">
                <a:solidFill>
                  <a:schemeClr val="tx1"/>
                </a:solidFill>
              </a:rPr>
              <a:t>:</a:t>
            </a:r>
            <a:r>
              <a:rPr lang="zh-TW" altLang="en-US" sz="3200" dirty="0" smtClean="0"/>
              <a:t> </a:t>
            </a:r>
            <a:r>
              <a:rPr lang="en-US" altLang="zh-TW" sz="3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kuljaljau</a:t>
            </a:r>
            <a:r>
              <a:rPr lang="en-US" altLang="zh-TW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zh-TW" alt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舊古樓部落 </a:t>
            </a:r>
            <a:r>
              <a:rPr lang="en-US" altLang="zh-TW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60~100</a:t>
            </a:r>
            <a:r>
              <a:rPr lang="zh-TW" alt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年前</a:t>
            </a:r>
          </a:p>
        </p:txBody>
      </p:sp>
      <p:pic>
        <p:nvPicPr>
          <p:cNvPr id="4" name="{ 大武山的排灣族民 } kuljaljau 舊古樓部落  60-100年前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1" y="1916832"/>
            <a:ext cx="4968553" cy="3312368"/>
          </a:xfrm>
        </p:spPr>
      </p:pic>
    </p:spTree>
    <p:extLst>
      <p:ext uri="{BB962C8B-B14F-4D97-AF65-F5344CB8AC3E}">
        <p14:creationId xmlns:p14="http://schemas.microsoft.com/office/powerpoint/2010/main" val="37232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相鄰">
  <a:themeElements>
    <a:clrScheme name="精裝版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相鄰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69</TotalTime>
  <Words>874</Words>
  <Application>Microsoft Office PowerPoint</Application>
  <PresentationFormat>如螢幕大小 (4:3)</PresentationFormat>
  <Paragraphs>42</Paragraphs>
  <Slides>8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9" baseType="lpstr">
      <vt:lpstr>相鄰</vt:lpstr>
      <vt:lpstr>古樓部落的遷徙</vt:lpstr>
      <vt:lpstr>（一）古樓部落現居位置：</vt:lpstr>
      <vt:lpstr>（二）古樓部落由來：</vt:lpstr>
      <vt:lpstr>PowerPoint 簡報</vt:lpstr>
      <vt:lpstr>PowerPoint 簡報</vt:lpstr>
      <vt:lpstr>（三）部落遷徙：</vt:lpstr>
      <vt:lpstr>PowerPoint 簡報</vt:lpstr>
      <vt:lpstr>影片: kuljaljau 舊古樓部落 60~100年前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古樓部落的遷徙</dc:title>
  <dc:creator>USER</dc:creator>
  <cp:lastModifiedBy>USER</cp:lastModifiedBy>
  <cp:revision>7</cp:revision>
  <dcterms:created xsi:type="dcterms:W3CDTF">2016-11-22T05:50:05Z</dcterms:created>
  <dcterms:modified xsi:type="dcterms:W3CDTF">2016-11-22T06:59:06Z</dcterms:modified>
</cp:coreProperties>
</file>