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1"/>
  </p:notesMasterIdLst>
  <p:sldIdLst>
    <p:sldId id="256" r:id="rId2"/>
    <p:sldId id="292" r:id="rId3"/>
    <p:sldId id="297" r:id="rId4"/>
    <p:sldId id="293" r:id="rId5"/>
    <p:sldId id="294" r:id="rId6"/>
    <p:sldId id="259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72" r:id="rId15"/>
    <p:sldId id="298" r:id="rId16"/>
    <p:sldId id="274" r:id="rId17"/>
    <p:sldId id="275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5" r:id="rId26"/>
    <p:sldId id="281" r:id="rId27"/>
    <p:sldId id="299" r:id="rId28"/>
    <p:sldId id="300" r:id="rId29"/>
    <p:sldId id="301" r:id="rId3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000000"/>
    <a:srgbClr val="FF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62" d="100"/>
          <a:sy n="62" d="100"/>
        </p:scale>
        <p:origin x="13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080B4C-B2D0-42F0-838E-293367A033C7}" type="datetimeFigureOut">
              <a:rPr lang="zh-TW" altLang="en-US"/>
              <a:pPr>
                <a:defRPr/>
              </a:pPr>
              <a:t>2016/7/12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4AB682-8D94-420A-863D-B4902C3BB9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297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7D93-ADA2-4364-8BE2-9BA57C9F7C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638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3779-C271-4FB1-A8F2-FFEDDBF0F5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161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4936-6B14-46E0-8983-EFED847F60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607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7126-4555-44BC-BC6B-8CBB376F1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73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E3D5-32F5-4597-92F8-83F62F00F7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97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1CCE-7E61-48C0-94B8-26F3CC645A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61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2634-D3B6-43D5-B355-A76ED10B30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57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6C20-A4B1-40FE-809D-D6FBA2D5CA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937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2F9E-E3D6-44CD-8214-CD4CFBD37F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004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D2A3-A4AE-44C2-9AB3-D8BB380ADC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26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AD0F-10AE-4B62-BDF9-3490DF198B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38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A7203B-B873-48FC-9416-216B24B4C3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0" r:id="rId2"/>
    <p:sldLayoutId id="2147483759" r:id="rId3"/>
    <p:sldLayoutId id="2147483751" r:id="rId4"/>
    <p:sldLayoutId id="2147483760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DDs5bXh4er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iV8JDbtXZm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c.ntu.edu.tw/newdarc/darc/index.jsp" TargetMode="External"/><Relationship Id="rId2" Type="http://schemas.openxmlformats.org/officeDocument/2006/relationships/hyperlink" Target="http://digimuse.nmns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xuite.net/yanghao1128/twblog" TargetMode="External"/><Relationship Id="rId5" Type="http://schemas.openxmlformats.org/officeDocument/2006/relationships/hyperlink" Target="http://www.youtube.com/watch?v=DDs5bXh4erM" TargetMode="External"/><Relationship Id="rId4" Type="http://schemas.openxmlformats.org/officeDocument/2006/relationships/hyperlink" Target="http://www.sinica.edu.tw/index.s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886200"/>
            <a:ext cx="3352800" cy="14859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600" b="1" dirty="0" smtClean="0">
                <a:solidFill>
                  <a:schemeClr val="tx1"/>
                </a:solidFill>
              </a:rPr>
              <a:t>◎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認識考古</a:t>
            </a:r>
          </a:p>
          <a:p>
            <a:pPr algn="l" eaLnBrk="1" hangingPunct="1">
              <a:defRPr/>
            </a:pPr>
            <a:r>
              <a:rPr lang="zh-TW" altLang="en-US" sz="2600" b="1" dirty="0" smtClean="0">
                <a:solidFill>
                  <a:schemeClr val="tx1"/>
                </a:solidFill>
              </a:rPr>
              <a:t>◎研究歷史的管道</a:t>
            </a:r>
          </a:p>
          <a:p>
            <a:pPr algn="l" eaLnBrk="1" hangingPunct="1">
              <a:defRPr/>
            </a:pPr>
            <a:r>
              <a:rPr lang="zh-TW" altLang="en-US" sz="2600" b="1" dirty="0" smtClean="0">
                <a:solidFill>
                  <a:schemeClr val="tx1"/>
                </a:solidFill>
              </a:rPr>
              <a:t>◎臺灣歷史分期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8000" smtClean="0">
                <a:effectLst/>
                <a:ea typeface="華康POP1體W7" pitchFamily="81" charset="-120"/>
              </a:rPr>
              <a:t>追尋臺灣</a:t>
            </a:r>
            <a:r>
              <a:rPr lang="zh-TW" altLang="en-US" sz="8000">
                <a:effectLst/>
                <a:ea typeface="華康POP1體W7" pitchFamily="81" charset="-120"/>
              </a:rPr>
              <a:t>遠古</a:t>
            </a:r>
            <a:r>
              <a:rPr lang="zh-TW" altLang="en-US" sz="8000" smtClean="0">
                <a:effectLst/>
                <a:ea typeface="華康POP1體W7" pitchFamily="81" charset="-120"/>
              </a:rPr>
              <a:t>行</a:t>
            </a:r>
            <a:endParaRPr lang="zh-TW" altLang="en-US" sz="8000">
              <a:effectLst/>
              <a:ea typeface="華康POP1體W7" pitchFamily="81" charset="-12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08400" y="295275"/>
            <a:ext cx="5037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TW" altLang="en-US" sz="3200" b="1">
                <a:latin typeface="Arial" panose="020B0604020202020204" pitchFamily="34" charset="0"/>
                <a:ea typeface="Microsoft JhengHei UI" panose="020B0604030504040204" pitchFamily="34" charset="-120"/>
              </a:rPr>
              <a:t>翰林版社會科</a:t>
            </a:r>
            <a:r>
              <a:rPr kumimoji="0" lang="en-US" altLang="zh-TW" sz="3200" b="1">
                <a:latin typeface="新細明體" panose="02020500000000000000" pitchFamily="18" charset="-120"/>
                <a:ea typeface="Microsoft JhengHei UI" panose="020B0604030504040204" pitchFamily="34" charset="-120"/>
              </a:rPr>
              <a:t>•</a:t>
            </a:r>
            <a:r>
              <a:rPr kumimoji="0" lang="zh-TW" altLang="en-US" sz="3200" b="1">
                <a:latin typeface="Arial" panose="020B0604020202020204" pitchFamily="34" charset="0"/>
                <a:ea typeface="Microsoft JhengHei UI" panose="020B0604030504040204" pitchFamily="34" charset="-120"/>
              </a:rPr>
              <a:t>五上</a:t>
            </a:r>
            <a:r>
              <a:rPr kumimoji="0" lang="en-US" altLang="zh-TW" sz="3200" b="1">
                <a:latin typeface="新細明體" panose="02020500000000000000" pitchFamily="18" charset="-120"/>
                <a:ea typeface="Microsoft JhengHei UI" panose="020B0604030504040204" pitchFamily="34" charset="-120"/>
              </a:rPr>
              <a:t>•</a:t>
            </a:r>
            <a:r>
              <a:rPr kumimoji="0" lang="en-US" altLang="zh-TW" sz="3200" b="1">
                <a:latin typeface="Arial" panose="020B0604020202020204" pitchFamily="34" charset="0"/>
                <a:ea typeface="Microsoft JhengHei UI" panose="020B0604030504040204" pitchFamily="34" charset="-120"/>
              </a:rPr>
              <a:t>3-1</a:t>
            </a:r>
            <a:endParaRPr lang="en-US" altLang="zh-TW" sz="3200" b="1">
              <a:latin typeface="Arial" panose="020B0604020202020204" pitchFamily="34" charset="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康熙台灣輿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04800"/>
            <a:ext cx="8382000" cy="4732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09588" y="5029200"/>
            <a:ext cx="8153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0" indent="-161925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>
                <a:latin typeface="Arial" panose="020B0604020202020204" pitchFamily="34" charset="0"/>
              </a:rPr>
              <a:t>【</a:t>
            </a:r>
            <a:r>
              <a:rPr lang="zh-TW" altLang="en-US" sz="3200" b="1">
                <a:latin typeface="Arial" panose="020B0604020202020204" pitchFamily="34" charset="0"/>
              </a:rPr>
              <a:t>地圖</a:t>
            </a:r>
            <a:r>
              <a:rPr lang="en-US" altLang="zh-TW" sz="3200" b="1">
                <a:latin typeface="Arial" panose="020B0604020202020204" pitchFamily="34" charset="0"/>
              </a:rPr>
              <a:t>】</a:t>
            </a:r>
            <a:r>
              <a:rPr lang="zh-TW" altLang="en-US" sz="3200" b="1">
                <a:latin typeface="Arial" panose="020B0604020202020204" pitchFamily="34" charset="0"/>
              </a:rPr>
              <a:t>從</a:t>
            </a:r>
            <a:r>
              <a:rPr lang="en-US" altLang="zh-TW" sz="3200" b="1">
                <a:latin typeface="新細明體" panose="02020500000000000000" pitchFamily="18" charset="-120"/>
              </a:rPr>
              <a:t>《</a:t>
            </a:r>
            <a:r>
              <a:rPr lang="zh-TW" altLang="en-US" sz="3200" b="1">
                <a:latin typeface="Arial" panose="020B0604020202020204" pitchFamily="34" charset="0"/>
              </a:rPr>
              <a:t>康熙臺灣輿圖</a:t>
            </a:r>
            <a:r>
              <a:rPr lang="en-US" altLang="zh-TW" sz="3200" b="1">
                <a:latin typeface="新細明體" panose="02020500000000000000" pitchFamily="18" charset="-120"/>
              </a:rPr>
              <a:t>》</a:t>
            </a:r>
            <a:r>
              <a:rPr lang="zh-TW" altLang="en-US" sz="3200" b="1">
                <a:latin typeface="Arial" panose="020B0604020202020204" pitchFamily="34" charset="0"/>
              </a:rPr>
              <a:t>中可以看到圖中所繪製的牛車。臺灣少馬，所以牛車是當時民間最主要的交通工具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57200" y="5105400"/>
            <a:ext cx="8223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latin typeface="Arial" panose="020B0604020202020204" pitchFamily="34" charset="0"/>
              </a:rPr>
              <a:t>【</a:t>
            </a:r>
            <a:r>
              <a:rPr lang="zh-TW" altLang="en-US" sz="2800" b="1">
                <a:latin typeface="Arial" panose="020B0604020202020204" pitchFamily="34" charset="0"/>
              </a:rPr>
              <a:t>地圖</a:t>
            </a:r>
            <a:r>
              <a:rPr lang="en-US" altLang="zh-TW" sz="2800" b="1">
                <a:latin typeface="Arial" panose="020B0604020202020204" pitchFamily="34" charset="0"/>
              </a:rPr>
              <a:t>】</a:t>
            </a:r>
            <a:r>
              <a:rPr lang="zh-TW" altLang="en-US" sz="2800" b="1">
                <a:latin typeface="Arial" panose="020B0604020202020204" pitchFamily="34" charset="0"/>
              </a:rPr>
              <a:t>從雍正年間的</a:t>
            </a:r>
            <a:r>
              <a:rPr lang="en-US" altLang="zh-TW" sz="2800" b="1">
                <a:latin typeface="Arial" panose="020B0604020202020204" pitchFamily="34" charset="0"/>
              </a:rPr>
              <a:t>《</a:t>
            </a:r>
            <a:r>
              <a:rPr lang="zh-TW" altLang="en-US" sz="2800" b="1">
                <a:latin typeface="Arial" panose="020B0604020202020204" pitchFamily="34" charset="0"/>
              </a:rPr>
              <a:t>臺灣圖附澎湖群島圖</a:t>
            </a:r>
            <a:r>
              <a:rPr lang="en-US" altLang="zh-TW" sz="2800" b="1">
                <a:latin typeface="Arial" panose="020B0604020202020204" pitchFamily="34" charset="0"/>
              </a:rPr>
              <a:t>》</a:t>
            </a:r>
            <a:r>
              <a:rPr lang="zh-TW" altLang="en-US" sz="2800" b="1">
                <a:latin typeface="Arial" panose="020B0604020202020204" pitchFamily="34" charset="0"/>
              </a:rPr>
              <a:t>中  </a:t>
            </a:r>
            <a:endParaRPr lang="en-US" altLang="zh-TW" sz="2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latin typeface="Arial" panose="020B0604020202020204" pitchFamily="34" charset="0"/>
              </a:rPr>
              <a:t>              </a:t>
            </a:r>
            <a:r>
              <a:rPr lang="zh-TW" altLang="en-US" sz="2800" b="1">
                <a:latin typeface="Arial" panose="020B0604020202020204" pitchFamily="34" charset="0"/>
              </a:rPr>
              <a:t>可清楚看到臺北盆地的確實是一個湖泊。</a:t>
            </a:r>
            <a:endParaRPr lang="en-US" altLang="zh-TW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>
                <a:latin typeface="Arial" panose="020B0604020202020204" pitchFamily="34" charset="0"/>
              </a:rPr>
              <a:t>                                                    圖片：故宮博物院</a:t>
            </a:r>
          </a:p>
        </p:txBody>
      </p:sp>
      <p:pic>
        <p:nvPicPr>
          <p:cNvPr id="7" name="Picture 16" descr="臺灣圖附澎湖群島圖-清　雍正年間(1723-1736)　紙本彩繪-故宮"/>
          <p:cNvPicPr>
            <a:picLocks noChangeAspect="1" noChangeArrowheads="1"/>
          </p:cNvPicPr>
          <p:nvPr/>
        </p:nvPicPr>
        <p:blipFill rotWithShape="1">
          <a:blip r:embed="rId2" cstate="email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157" y="533400"/>
            <a:ext cx="8497887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 rot="20703266">
            <a:off x="1956042" y="2200729"/>
            <a:ext cx="2438400" cy="1105859"/>
          </a:xfrm>
          <a:prstGeom prst="rightArrow">
            <a:avLst>
              <a:gd name="adj1" fmla="val 50000"/>
              <a:gd name="adj2" fmla="val 63682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康熙台北湖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番社采風圖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316" y="381000"/>
            <a:ext cx="4976684" cy="617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0" y="576263"/>
            <a:ext cx="3581400" cy="596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 b="1">
                <a:latin typeface="Arial" panose="020B0604020202020204" pitchFamily="34" charset="0"/>
              </a:rPr>
              <a:t>【</a:t>
            </a:r>
            <a:r>
              <a:rPr lang="zh-TW" altLang="en-US" sz="3200" b="1">
                <a:latin typeface="Arial" panose="020B0604020202020204" pitchFamily="34" charset="0"/>
              </a:rPr>
              <a:t>圖畫</a:t>
            </a:r>
            <a:r>
              <a:rPr lang="en-US" altLang="zh-TW" sz="3200" b="1">
                <a:latin typeface="Arial" panose="020B0604020202020204" pitchFamily="34" charset="0"/>
              </a:rPr>
              <a:t>】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>
                <a:latin typeface="Arial" panose="020B0604020202020204" pitchFamily="34" charset="0"/>
              </a:rPr>
              <a:t>清代六十七的</a:t>
            </a:r>
            <a:r>
              <a:rPr lang="en-US" altLang="zh-TW" sz="3200" b="1">
                <a:latin typeface="新細明體" panose="02020500000000000000" pitchFamily="18" charset="-120"/>
              </a:rPr>
              <a:t>《</a:t>
            </a:r>
            <a:r>
              <a:rPr lang="zh-TW" altLang="en-US" sz="3200" b="1">
                <a:latin typeface="新細明體" panose="02020500000000000000" pitchFamily="18" charset="-120"/>
              </a:rPr>
              <a:t>番社采風圖</a:t>
            </a:r>
            <a:r>
              <a:rPr lang="en-US" altLang="zh-TW" sz="3200" b="1">
                <a:latin typeface="新細明體" panose="02020500000000000000" pitchFamily="18" charset="-120"/>
              </a:rPr>
              <a:t>》</a:t>
            </a:r>
            <a:r>
              <a:rPr lang="zh-TW" altLang="en-US" sz="3200" b="1">
                <a:latin typeface="新細明體" panose="02020500000000000000" pitchFamily="18" charset="-120"/>
              </a:rPr>
              <a:t>記錄下當時平埔族人的生活。本圖的畫面中透漏許多平埔族生活訊息。</a:t>
            </a:r>
            <a:endParaRPr lang="en-US" altLang="zh-TW" sz="3200" b="1">
              <a:latin typeface="新細明體" panose="02020500000000000000" pitchFamily="18" charset="-12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>
                <a:latin typeface="新細明體" panose="02020500000000000000" pitchFamily="18" charset="-120"/>
              </a:rPr>
              <a:t>例如：男子箍腹，因為細腰可是美男子的標準呢！</a:t>
            </a:r>
            <a:endParaRPr lang="en-US" altLang="zh-TW" sz="3200" b="1">
              <a:latin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3200" b="1">
              <a:latin typeface="新細明體" panose="02020500000000000000" pitchFamily="18" charset="-12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359400" y="5821363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>
                <a:latin typeface="Arial" panose="020B0604020202020204" pitchFamily="34" charset="0"/>
              </a:rPr>
              <a:t>圖：中央研究院藏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日治時期台灣神社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03" y="528722"/>
            <a:ext cx="8245297" cy="518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" y="5754688"/>
            <a:ext cx="8534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b="1">
                <a:latin typeface="Arial" panose="020B0604020202020204" pitchFamily="34" charset="0"/>
              </a:rPr>
              <a:t>【</a:t>
            </a:r>
            <a:r>
              <a:rPr lang="zh-TW" altLang="en-US" sz="3600">
                <a:latin typeface="Arial" panose="020B0604020202020204" pitchFamily="34" charset="0"/>
              </a:rPr>
              <a:t>照片</a:t>
            </a:r>
            <a:r>
              <a:rPr lang="en-US" altLang="zh-TW" sz="3600" b="1">
                <a:latin typeface="Arial" panose="020B0604020202020204" pitchFamily="34" charset="0"/>
              </a:rPr>
              <a:t>】</a:t>
            </a:r>
            <a:r>
              <a:rPr lang="zh-TW" altLang="en-US" sz="3600" b="1">
                <a:latin typeface="Arial" panose="020B0604020202020204" pitchFamily="34" charset="0"/>
              </a:rPr>
              <a:t>日治時期臺灣的神社。圖：維基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610600" cy="4419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smtClean="0"/>
              <a:t>【</a:t>
            </a:r>
            <a:r>
              <a:rPr lang="zh-TW" altLang="en-US" sz="2800" b="1" smtClean="0"/>
              <a:t>文字</a:t>
            </a:r>
            <a:r>
              <a:rPr lang="en-US" altLang="zh-TW" sz="2800" b="1" smtClean="0"/>
              <a:t>】</a:t>
            </a:r>
            <a:r>
              <a:rPr lang="zh-TW" altLang="en-US" sz="2800" b="1" smtClean="0"/>
              <a:t>：歷史記載。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smtClean="0"/>
              <a:t>【</a:t>
            </a:r>
            <a:r>
              <a:rPr lang="zh-TW" altLang="en-US" sz="2800" b="1" smtClean="0"/>
              <a:t>俗諺</a:t>
            </a:r>
            <a:r>
              <a:rPr lang="en-US" altLang="zh-TW" sz="2800" b="1" smtClean="0"/>
              <a:t>】</a:t>
            </a:r>
            <a:r>
              <a:rPr lang="zh-TW" altLang="en-US" sz="2800" b="1" smtClean="0"/>
              <a:t>：臺灣錢，淹腳目。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smtClean="0"/>
              <a:t>                     </a:t>
            </a:r>
            <a:r>
              <a:rPr lang="zh-TW" altLang="en-US" sz="2800" b="1" smtClean="0">
                <a:latin typeface="標楷體" panose="03000509000000000000" pitchFamily="65" charset="-120"/>
              </a:rPr>
              <a:t>勸君切莫過臺灣，臺灣恰似鬼門關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smtClean="0"/>
              <a:t>【</a:t>
            </a:r>
            <a:r>
              <a:rPr lang="zh-TW" altLang="en-US" sz="2800" b="1" smtClean="0"/>
              <a:t>歌謠</a:t>
            </a:r>
            <a:r>
              <a:rPr lang="en-US" altLang="zh-TW" sz="2800" b="1" smtClean="0"/>
              <a:t>】</a:t>
            </a:r>
            <a:r>
              <a:rPr lang="zh-TW" altLang="en-US" sz="2800" b="1" smtClean="0"/>
              <a:t>：五月天，</a:t>
            </a:r>
            <a:r>
              <a:rPr lang="en-US" altLang="zh-TW" sz="2800" b="1" smtClean="0">
                <a:latin typeface="新細明體" panose="02020500000000000000" pitchFamily="18" charset="-120"/>
              </a:rPr>
              <a:t>《</a:t>
            </a:r>
            <a:r>
              <a:rPr lang="zh-TW" altLang="en-US" sz="2800" b="1" smtClean="0">
                <a:latin typeface="新細明體" panose="02020500000000000000" pitchFamily="18" charset="-120"/>
              </a:rPr>
              <a:t>入陣曲</a:t>
            </a:r>
            <a:r>
              <a:rPr lang="en-US" altLang="zh-TW" sz="2800" b="1" smtClean="0">
                <a:latin typeface="新細明體" panose="02020500000000000000" pitchFamily="18" charset="-120"/>
              </a:rPr>
              <a:t>》</a:t>
            </a:r>
            <a:r>
              <a:rPr lang="en-US" altLang="zh-TW" sz="2800" b="1" smtClean="0">
                <a:latin typeface="標楷體" panose="03000509000000000000" pitchFamily="65" charset="-120"/>
              </a:rPr>
              <a:t>《</a:t>
            </a:r>
            <a:r>
              <a:rPr lang="zh-TW" altLang="en-US" sz="2800" b="1" smtClean="0">
                <a:latin typeface="標楷體" panose="03000509000000000000" pitchFamily="65" charset="-120"/>
              </a:rPr>
              <a:t>唐山過臺灣</a:t>
            </a:r>
            <a:r>
              <a:rPr lang="en-US" altLang="zh-TW" sz="2800" b="1" smtClean="0">
                <a:latin typeface="標楷體" panose="03000509000000000000" pitchFamily="65" charset="-120"/>
              </a:rPr>
              <a:t>》</a:t>
            </a:r>
          </a:p>
          <a:p>
            <a:pPr eaLnBrk="1" hangingPunct="1"/>
            <a:endParaRPr lang="en-US" altLang="zh-TW" smtClean="0">
              <a:latin typeface="標楷體" panose="03000509000000000000" pitchFamily="65" charset="-120"/>
            </a:endParaRPr>
          </a:p>
        </p:txBody>
      </p:sp>
      <p:pic>
        <p:nvPicPr>
          <p:cNvPr id="14342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2857500"/>
            <a:ext cx="71628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未命名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72" y="1524000"/>
            <a:ext cx="8382000" cy="377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" y="304800"/>
            <a:ext cx="4657725" cy="621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562600" y="806450"/>
            <a:ext cx="32004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>
                <a:latin typeface="Arial" panose="020B0604020202020204" pitchFamily="34" charset="0"/>
              </a:rPr>
              <a:t>【</a:t>
            </a:r>
            <a:r>
              <a:rPr lang="zh-TW" altLang="en-US" sz="2800" b="1">
                <a:latin typeface="Arial" panose="020B0604020202020204" pitchFamily="34" charset="0"/>
              </a:rPr>
              <a:t>墳墓</a:t>
            </a:r>
            <a:r>
              <a:rPr lang="en-US" altLang="zh-TW" sz="2800">
                <a:latin typeface="Arial" panose="020B0604020202020204" pitchFamily="34" charset="0"/>
              </a:rPr>
              <a:t>】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>
                <a:latin typeface="Arial" panose="020B0604020202020204" pitchFamily="34" charset="0"/>
              </a:rPr>
              <a:t>從碑文上的訊息可以找到被人遺忘的歷史。</a:t>
            </a:r>
            <a:endParaRPr lang="en-US" altLang="zh-TW" sz="28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>
                <a:latin typeface="Arial" panose="020B0604020202020204" pitchFamily="34" charset="0"/>
              </a:rPr>
              <a:t>此為東勢地區劉章職的風水。劉章職為山城地區頗具名望的地方士紳與東勢、石岡一帶的開發史密不可分。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>
                <a:latin typeface="標楷體" panose="03000509000000000000" pitchFamily="65" charset="-120"/>
              </a:rPr>
              <a:t>作者攝影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5400" b="1" smtClean="0">
                <a:ln>
                  <a:noFill/>
                </a:ln>
                <a:effectLst/>
              </a:rPr>
              <a:t>三、臺灣歷史的分期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51816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3200" b="1" smtClean="0"/>
              <a:t>一、史前時代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3200" b="1" smtClean="0"/>
              <a:t>二、歷史時代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altLang="zh-TW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1.</a:t>
            </a:r>
            <a:r>
              <a:rPr lang="zh-TW" altLang="en-US" sz="3200" b="1" smtClean="0">
                <a:latin typeface="標楷體" panose="03000509000000000000" pitchFamily="65" charset="-120"/>
              </a:rPr>
              <a:t>荷西時期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（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1624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～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1662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）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altLang="zh-TW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3200" b="1" smtClean="0">
                <a:latin typeface="標楷體" panose="03000509000000000000" pitchFamily="65" charset="-120"/>
              </a:rPr>
              <a:t>明鄭時期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（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1662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～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1683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）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altLang="zh-TW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3.</a:t>
            </a:r>
            <a:r>
              <a:rPr lang="zh-TW" altLang="en-US" sz="3200" b="1" smtClean="0">
                <a:latin typeface="標楷體" panose="03000509000000000000" pitchFamily="65" charset="-120"/>
              </a:rPr>
              <a:t>清領時期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（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1684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～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1895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）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altLang="zh-TW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4.</a:t>
            </a:r>
            <a:r>
              <a:rPr lang="zh-TW" altLang="en-US" sz="3200" b="1" smtClean="0">
                <a:latin typeface="標楷體" panose="03000509000000000000" pitchFamily="65" charset="-120"/>
              </a:rPr>
              <a:t>日治時期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（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1895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～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1945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）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zh-TW" altLang="en-US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altLang="zh-TW" sz="3200" b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5.</a:t>
            </a:r>
            <a:r>
              <a:rPr lang="zh-TW" altLang="en-US" sz="3200" b="1" smtClean="0">
                <a:latin typeface="標楷體" panose="03000509000000000000" pitchFamily="65" charset="-120"/>
              </a:rPr>
              <a:t>中華民國時期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（</a:t>
            </a:r>
            <a:r>
              <a:rPr lang="en-US" altLang="zh-TW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1945</a:t>
            </a:r>
            <a:r>
              <a:rPr lang="zh-TW" altLang="en-US" sz="32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～）</a:t>
            </a:r>
          </a:p>
        </p:txBody>
      </p:sp>
      <p:sp>
        <p:nvSpPr>
          <p:cNvPr id="2" name="向左箭號 1"/>
          <p:cNvSpPr/>
          <p:nvPr/>
        </p:nvSpPr>
        <p:spPr>
          <a:xfrm>
            <a:off x="3238500" y="1524000"/>
            <a:ext cx="3048000" cy="1249363"/>
          </a:xfrm>
          <a:prstGeom prst="leftArrow">
            <a:avLst>
              <a:gd name="adj1" fmla="val 50000"/>
              <a:gd name="adj2" fmla="val 707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eaLnBrk="1" hangingPunct="1">
              <a:defRPr/>
            </a:pPr>
            <a:r>
              <a:rPr lang="zh-TW" altLang="en-US" sz="3200" b="1" dirty="0">
                <a:solidFill>
                  <a:srgbClr val="FFFF00"/>
                </a:solidFill>
              </a:rPr>
              <a:t>文字記錄</a:t>
            </a:r>
          </a:p>
        </p:txBody>
      </p:sp>
      <p:grpSp>
        <p:nvGrpSpPr>
          <p:cNvPr id="22535" name="Group 27"/>
          <p:cNvGrpSpPr>
            <a:grpSpLocks/>
          </p:cNvGrpSpPr>
          <p:nvPr/>
        </p:nvGrpSpPr>
        <p:grpSpPr bwMode="auto">
          <a:xfrm>
            <a:off x="228600" y="1524000"/>
            <a:ext cx="8532813" cy="4724400"/>
            <a:chOff x="192" y="1296"/>
            <a:chExt cx="5375" cy="2448"/>
          </a:xfrm>
        </p:grpSpPr>
        <p:pic>
          <p:nvPicPr>
            <p:cNvPr id="22539" name="Picture 3" descr="p10圖拷貝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5375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0" name="Group 26"/>
            <p:cNvGrpSpPr>
              <a:grpSpLocks/>
            </p:cNvGrpSpPr>
            <p:nvPr/>
          </p:nvGrpSpPr>
          <p:grpSpPr bwMode="auto">
            <a:xfrm>
              <a:off x="432" y="1392"/>
              <a:ext cx="4868" cy="2132"/>
              <a:chOff x="402" y="1706"/>
              <a:chExt cx="4868" cy="2132"/>
            </a:xfrm>
          </p:grpSpPr>
          <p:sp>
            <p:nvSpPr>
              <p:cNvPr id="22541" name="Rectangle 5"/>
              <p:cNvSpPr>
                <a:spLocks noChangeArrowheads="1"/>
              </p:cNvSpPr>
              <p:nvPr/>
            </p:nvSpPr>
            <p:spPr bwMode="auto">
              <a:xfrm>
                <a:off x="1337" y="2523"/>
                <a:ext cx="391" cy="113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荷西時期 </a:t>
                </a:r>
              </a:p>
            </p:txBody>
          </p:sp>
          <p:sp>
            <p:nvSpPr>
              <p:cNvPr id="22542" name="AutoShape 6"/>
              <p:cNvSpPr>
                <a:spLocks noChangeArrowheads="1"/>
              </p:cNvSpPr>
              <p:nvPr/>
            </p:nvSpPr>
            <p:spPr bwMode="auto">
              <a:xfrm>
                <a:off x="930" y="2750"/>
                <a:ext cx="318" cy="544"/>
              </a:xfrm>
              <a:prstGeom prst="rightArrow">
                <a:avLst>
                  <a:gd name="adj1" fmla="val 52713"/>
                  <a:gd name="adj2" fmla="val 605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Verdan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543" name="AutoShape 7"/>
              <p:cNvSpPr>
                <a:spLocks noChangeArrowheads="1"/>
              </p:cNvSpPr>
              <p:nvPr/>
            </p:nvSpPr>
            <p:spPr bwMode="auto">
              <a:xfrm>
                <a:off x="1842" y="2750"/>
                <a:ext cx="318" cy="544"/>
              </a:xfrm>
              <a:prstGeom prst="rightArrow">
                <a:avLst>
                  <a:gd name="adj1" fmla="val 52713"/>
                  <a:gd name="adj2" fmla="val 605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Verdan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544" name="Rectangle 8"/>
              <p:cNvSpPr>
                <a:spLocks noChangeArrowheads="1"/>
              </p:cNvSpPr>
              <p:nvPr/>
            </p:nvSpPr>
            <p:spPr bwMode="auto">
              <a:xfrm>
                <a:off x="425" y="2523"/>
                <a:ext cx="391" cy="113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史前時代 </a:t>
                </a:r>
              </a:p>
            </p:txBody>
          </p:sp>
          <p:sp>
            <p:nvSpPr>
              <p:cNvPr id="22545" name="Rectangle 9"/>
              <p:cNvSpPr>
                <a:spLocks noChangeArrowheads="1"/>
              </p:cNvSpPr>
              <p:nvPr/>
            </p:nvSpPr>
            <p:spPr bwMode="auto">
              <a:xfrm>
                <a:off x="2249" y="2523"/>
                <a:ext cx="391" cy="113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明鄭時期 </a:t>
                </a:r>
              </a:p>
            </p:txBody>
          </p:sp>
          <p:sp>
            <p:nvSpPr>
              <p:cNvPr id="22546" name="Rectangle 10"/>
              <p:cNvSpPr>
                <a:spLocks noChangeArrowheads="1"/>
              </p:cNvSpPr>
              <p:nvPr/>
            </p:nvSpPr>
            <p:spPr bwMode="auto">
              <a:xfrm>
                <a:off x="3113" y="2523"/>
                <a:ext cx="391" cy="113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清朝時期 </a:t>
                </a:r>
              </a:p>
            </p:txBody>
          </p:sp>
          <p:sp>
            <p:nvSpPr>
              <p:cNvPr id="22547" name="Rectangle 11"/>
              <p:cNvSpPr>
                <a:spLocks noChangeArrowheads="1"/>
              </p:cNvSpPr>
              <p:nvPr/>
            </p:nvSpPr>
            <p:spPr bwMode="auto">
              <a:xfrm>
                <a:off x="4025" y="2523"/>
                <a:ext cx="391" cy="113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日治時期 </a:t>
                </a:r>
              </a:p>
            </p:txBody>
          </p:sp>
          <p:sp>
            <p:nvSpPr>
              <p:cNvPr id="22548" name="Rectangle 12"/>
              <p:cNvSpPr>
                <a:spLocks noChangeArrowheads="1"/>
              </p:cNvSpPr>
              <p:nvPr/>
            </p:nvSpPr>
            <p:spPr bwMode="auto">
              <a:xfrm>
                <a:off x="4879" y="2251"/>
                <a:ext cx="391" cy="158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anchor="ctr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solidFill>
                      <a:srgbClr val="FF0000"/>
                    </a:solidFill>
                    <a:latin typeface="標楷體" panose="03000509000000000000" pitchFamily="65" charset="-120"/>
                  </a:rPr>
                  <a:t>中華民國時期</a:t>
                </a:r>
              </a:p>
            </p:txBody>
          </p:sp>
          <p:sp>
            <p:nvSpPr>
              <p:cNvPr id="22549" name="AutoShape 13"/>
              <p:cNvSpPr>
                <a:spLocks noChangeArrowheads="1"/>
              </p:cNvSpPr>
              <p:nvPr/>
            </p:nvSpPr>
            <p:spPr bwMode="auto">
              <a:xfrm>
                <a:off x="2706" y="2750"/>
                <a:ext cx="318" cy="544"/>
              </a:xfrm>
              <a:prstGeom prst="rightArrow">
                <a:avLst>
                  <a:gd name="adj1" fmla="val 52713"/>
                  <a:gd name="adj2" fmla="val 605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Verdan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550" name="AutoShape 14"/>
              <p:cNvSpPr>
                <a:spLocks noChangeArrowheads="1"/>
              </p:cNvSpPr>
              <p:nvPr/>
            </p:nvSpPr>
            <p:spPr bwMode="auto">
              <a:xfrm>
                <a:off x="3618" y="2750"/>
                <a:ext cx="318" cy="544"/>
              </a:xfrm>
              <a:prstGeom prst="rightArrow">
                <a:avLst>
                  <a:gd name="adj1" fmla="val 52713"/>
                  <a:gd name="adj2" fmla="val 605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Verdan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22551" name="AutoShape 15"/>
              <p:cNvSpPr>
                <a:spLocks noChangeArrowheads="1"/>
              </p:cNvSpPr>
              <p:nvPr/>
            </p:nvSpPr>
            <p:spPr bwMode="auto">
              <a:xfrm>
                <a:off x="4482" y="2795"/>
                <a:ext cx="318" cy="544"/>
              </a:xfrm>
              <a:prstGeom prst="rightArrow">
                <a:avLst>
                  <a:gd name="adj1" fmla="val 52713"/>
                  <a:gd name="adj2" fmla="val 605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2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ts val="300"/>
                  </a:spcBef>
                  <a:buClr>
                    <a:srgbClr val="B37732"/>
                  </a:buClr>
                  <a:buSzPct val="85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ts val="300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9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ts val="338"/>
                  </a:spcBef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ts val="338"/>
                  </a:spcBef>
                  <a:spcAft>
                    <a:spcPct val="0"/>
                  </a:spcAft>
                  <a:buClr>
                    <a:srgbClr val="D6903D"/>
                  </a:buClr>
                  <a:buSzPct val="85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onstantia" panose="02030602050306030303" pitchFamily="18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1800">
                  <a:latin typeface="Verdana" panose="020B0604030504040204" pitchFamily="34" charset="0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22552" name="Picture 16" descr="各時代小人A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" y="1797"/>
                <a:ext cx="414" cy="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3" name="Picture 17" descr="各時代小人E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0" y="1842"/>
                <a:ext cx="41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18" descr="各時代小人B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1" y="1888"/>
                <a:ext cx="371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5" name="Picture 19" descr="各時代小人C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9" y="1888"/>
                <a:ext cx="375" cy="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6" name="Picture 20" descr="各時代小人D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1888"/>
                <a:ext cx="377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7" name="Picture 21" descr="女軍官-1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1706"/>
                <a:ext cx="287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文字方塊 2"/>
          <p:cNvSpPr txBox="1"/>
          <p:nvPr/>
        </p:nvSpPr>
        <p:spPr>
          <a:xfrm>
            <a:off x="6897131" y="6248400"/>
            <a:ext cx="16002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2000" b="1" dirty="0"/>
              <a:t>翰林出版社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22288" y="38100"/>
            <a:ext cx="8243887" cy="998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>
                <a:effectLst/>
                <a:latin typeface="標楷體" pitchFamily="65" charset="-120"/>
              </a:rPr>
              <a:t>荷蘭</a:t>
            </a:r>
            <a:r>
              <a:rPr altLang="zh-TW" sz="4000" b="1">
                <a:effectLst/>
                <a:latin typeface="標楷體" pitchFamily="65" charset="-120"/>
              </a:rPr>
              <a:t>-</a:t>
            </a:r>
            <a:r>
              <a:rPr lang="zh-TW" altLang="en-US" sz="4000" b="1">
                <a:effectLst/>
                <a:latin typeface="標楷體" pitchFamily="65" charset="-120"/>
              </a:rPr>
              <a:t>橙白藍親王旗（</a:t>
            </a:r>
            <a:r>
              <a:rPr altLang="zh-TW" sz="4000" b="1">
                <a:effectLst/>
                <a:latin typeface="標楷體" pitchFamily="65" charset="-120"/>
              </a:rPr>
              <a:t>16</a:t>
            </a:r>
            <a:r>
              <a:rPr lang="zh-TW" altLang="en-US" sz="4000" b="1">
                <a:effectLst/>
                <a:latin typeface="標楷體" pitchFamily="65" charset="-120"/>
              </a:rPr>
              <a:t>～</a:t>
            </a:r>
            <a:r>
              <a:rPr altLang="zh-TW" sz="4000" b="1">
                <a:effectLst/>
                <a:latin typeface="標楷體" pitchFamily="65" charset="-120"/>
              </a:rPr>
              <a:t>17</a:t>
            </a:r>
            <a:r>
              <a:rPr lang="zh-TW" altLang="en-US" sz="4000" b="1">
                <a:effectLst/>
                <a:latin typeface="標楷體" pitchFamily="65" charset="-120"/>
              </a:rPr>
              <a:t>世紀）</a:t>
            </a:r>
          </a:p>
        </p:txBody>
      </p:sp>
      <p:pic>
        <p:nvPicPr>
          <p:cNvPr id="23555" name="Picture 5" descr="荷蘭國旗（橙白藍三色親王棋16世紀～17世紀初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133475"/>
            <a:ext cx="81534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867163" y="152400"/>
            <a:ext cx="7743438" cy="963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>
                <a:effectLst/>
              </a:rPr>
              <a:t>西班牙</a:t>
            </a:r>
            <a:r>
              <a:rPr altLang="zh-TW" b="1">
                <a:effectLst/>
              </a:rPr>
              <a:t>-</a:t>
            </a:r>
            <a:r>
              <a:rPr lang="zh-TW" altLang="en-US" b="1">
                <a:effectLst/>
              </a:rPr>
              <a:t>帝國時代軍國旗</a:t>
            </a:r>
            <a:r>
              <a:rPr lang="zh-TW" altLang="en-US" sz="2000" b="1">
                <a:effectLst/>
              </a:rPr>
              <a:t>（圖：維基百科）</a:t>
            </a:r>
          </a:p>
        </p:txBody>
      </p:sp>
      <p:pic>
        <p:nvPicPr>
          <p:cNvPr id="24579" name="Picture 5" descr="西班牙帝國時國旗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1371600"/>
            <a:ext cx="741997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229600" cy="1219200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5400" b="1" smtClean="0">
                <a:ln>
                  <a:noFill/>
                </a:ln>
                <a:effectLst/>
              </a:rPr>
              <a:t>一、認識考古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zh-TW" altLang="en-US" sz="2800" b="1" dirty="0" smtClean="0"/>
              <a:t>遺址：埋藏古代人類</a:t>
            </a:r>
          </a:p>
          <a:p>
            <a:pPr>
              <a:lnSpc>
                <a:spcPct val="130000"/>
              </a:lnSpc>
              <a:buFont typeface="Wingdings 2" panose="05020102010507070707" pitchFamily="18" charset="2"/>
              <a:buNone/>
              <a:defRPr/>
            </a:pPr>
            <a:r>
              <a:rPr lang="zh-TW" altLang="en-US" sz="2800" b="1" dirty="0" smtClean="0"/>
              <a:t>    遺物或遺跡的地點。</a:t>
            </a:r>
          </a:p>
          <a:p>
            <a:pPr>
              <a:lnSpc>
                <a:spcPct val="130000"/>
              </a:lnSpc>
              <a:defRPr/>
            </a:pPr>
            <a:r>
              <a:rPr lang="zh-TW" altLang="en-US" sz="2800" b="1" dirty="0" smtClean="0"/>
              <a:t>文化層：</a:t>
            </a:r>
          </a:p>
          <a:p>
            <a:pPr>
              <a:lnSpc>
                <a:spcPct val="130000"/>
              </a:lnSpc>
              <a:buFont typeface="Wingdings 2" panose="05020102010507070707" pitchFamily="18" charset="2"/>
              <a:buNone/>
              <a:defRPr/>
            </a:pPr>
            <a:r>
              <a:rPr lang="zh-TW" altLang="en-US" sz="2800" b="1" dirty="0" smtClean="0"/>
              <a:t>    越底層的年代越久遠</a:t>
            </a:r>
          </a:p>
          <a:p>
            <a:pPr>
              <a:lnSpc>
                <a:spcPct val="130000"/>
              </a:lnSpc>
              <a:defRPr/>
            </a:pPr>
            <a:r>
              <a:rPr lang="zh-TW" altLang="en-US" sz="2800" b="1" dirty="0" smtClean="0"/>
              <a:t>考古：尋找證據，並用</a:t>
            </a:r>
            <a:endParaRPr lang="en-US" altLang="zh-TW" sz="2800" b="1" dirty="0" smtClean="0"/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  <a:defRPr/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</a:t>
            </a:r>
            <a:r>
              <a:rPr lang="zh-TW" altLang="en-US" sz="2800" b="1" dirty="0" smtClean="0"/>
              <a:t>科學的方法研究古人</a:t>
            </a:r>
            <a:endParaRPr lang="en-US" altLang="zh-TW" sz="2800" b="1" dirty="0" smtClean="0"/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  <a:defRPr/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</a:t>
            </a:r>
            <a:r>
              <a:rPr lang="zh-TW" altLang="en-US" sz="2800" b="1" dirty="0" smtClean="0"/>
              <a:t>的生活。</a:t>
            </a:r>
          </a:p>
        </p:txBody>
      </p:sp>
      <p:pic>
        <p:nvPicPr>
          <p:cNvPr id="40964" name="Picture 4" descr="文化層示意模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4343400" cy="579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7315200" y="5943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ea typeface="標楷體" panose="03000509000000000000" pitchFamily="65" charset="-120"/>
              </a:rPr>
              <a:t>作者自攝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87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>
                <a:effectLst/>
              </a:rPr>
              <a:t>明鄭時期的旗幟</a:t>
            </a:r>
          </a:p>
        </p:txBody>
      </p:sp>
      <p:pic>
        <p:nvPicPr>
          <p:cNvPr id="25603" name="Picture 4" descr="東寧王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724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>
                <a:effectLst/>
              </a:rPr>
              <a:t>清朝的黃龍旗</a:t>
            </a:r>
          </a:p>
        </p:txBody>
      </p:sp>
      <p:pic>
        <p:nvPicPr>
          <p:cNvPr id="26627" name="Picture 4" descr="清朝國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39813"/>
            <a:ext cx="81946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00914"/>
            <a:ext cx="6248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smtClean="0">
                <a:effectLst/>
              </a:rPr>
              <a:t>臺灣</a:t>
            </a:r>
            <a:r>
              <a:rPr lang="zh-TW" altLang="en-US" b="1">
                <a:effectLst/>
              </a:rPr>
              <a:t>民主國國旗</a:t>
            </a:r>
            <a:r>
              <a:rPr lang="zh-TW" altLang="en-US" sz="2400" b="1">
                <a:effectLst/>
              </a:rPr>
              <a:t>（圖：維基百科）</a:t>
            </a:r>
          </a:p>
        </p:txBody>
      </p:sp>
      <p:pic>
        <p:nvPicPr>
          <p:cNvPr id="27651" name="Picture 4" descr="台灣民主國國旗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0" y="944563"/>
            <a:ext cx="6470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5791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>
                <a:effectLst/>
              </a:rPr>
              <a:t>日本帝國國旗</a:t>
            </a:r>
            <a:r>
              <a:rPr lang="zh-TW" altLang="en-US" sz="2400" b="1">
                <a:effectLst/>
              </a:rPr>
              <a:t>（圖：維基百科）</a:t>
            </a:r>
          </a:p>
        </p:txBody>
      </p:sp>
      <p:pic>
        <p:nvPicPr>
          <p:cNvPr id="28675" name="Picture 5" descr="日本國旗-維基百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628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732088" y="228600"/>
            <a:ext cx="3803650" cy="887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/>
              <a:t>中華民國國旗</a:t>
            </a:r>
          </a:p>
        </p:txBody>
      </p:sp>
      <p:pic>
        <p:nvPicPr>
          <p:cNvPr id="29699" name="Picture 5" descr="中華民國國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3" y="13858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457200"/>
            <a:ext cx="4724400" cy="990600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5400" b="1" smtClean="0">
                <a:ln>
                  <a:noFill/>
                </a:ln>
                <a:effectLst/>
              </a:rPr>
              <a:t>引用資料來源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7848600" cy="46783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000" b="1" smtClean="0">
                <a:latin typeface="Arial Unicode MS" panose="020B0604020202020204" pitchFamily="34" charset="-120"/>
              </a:rPr>
              <a:t>01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、國立自然科學博物館，網址：</a:t>
            </a:r>
            <a:r>
              <a:rPr lang="en-US" altLang="zh-TW" sz="2000" b="1" smtClean="0">
                <a:latin typeface="Arial Unicode MS" panose="020B0604020202020204" pitchFamily="34" charset="-120"/>
                <a:hlinkClick r:id="rId2"/>
              </a:rPr>
              <a:t>http://digimuse.nmns.edu.tw/</a:t>
            </a:r>
            <a:endParaRPr lang="en-US" altLang="zh-TW" sz="2000" b="1" smtClean="0">
              <a:latin typeface="Arial Unicode MS" panose="020B0604020202020204" pitchFamily="34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b="1" smtClean="0">
                <a:latin typeface="Arial Unicode MS" panose="020B0604020202020204" pitchFamily="34" charset="-120"/>
              </a:rPr>
              <a:t>02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、</a:t>
            </a:r>
            <a:r>
              <a:rPr kumimoji="1" lang="zh-TW" altLang="en-US" sz="2000" b="1" smtClean="0">
                <a:latin typeface="Arial Unicode MS" panose="020B0604020202020204" pitchFamily="34" charset="-120"/>
              </a:rPr>
              <a:t>臺灣大學人類學系學術資料數位典藏計畫，網址： </a:t>
            </a:r>
          </a:p>
          <a:p>
            <a:pPr>
              <a:buFont typeface="Wingdings 2" panose="05020102010507070707" pitchFamily="18" charset="2"/>
              <a:buNone/>
            </a:pPr>
            <a:r>
              <a:rPr kumimoji="1" lang="en-US" altLang="zh-TW" sz="2000" b="1" smtClean="0">
                <a:latin typeface="Arial Unicode MS" panose="020B0604020202020204" pitchFamily="34" charset="-120"/>
              </a:rPr>
              <a:t>         </a:t>
            </a:r>
            <a:r>
              <a:rPr kumimoji="1" lang="en-US" altLang="zh-TW" sz="2000" b="1" smtClean="0">
                <a:latin typeface="Arial Unicode MS" panose="020B0604020202020204" pitchFamily="34" charset="-120"/>
                <a:hlinkClick r:id="rId3"/>
              </a:rPr>
              <a:t>http://www.darc.ntu.edu.tw/newdarc/darc/index.jsp</a:t>
            </a:r>
            <a:r>
              <a:rPr kumimoji="1" lang="en-US" altLang="zh-TW" sz="2000" b="1" smtClean="0">
                <a:latin typeface="Arial Unicode MS" panose="020B0604020202020204" pitchFamily="34" charset="-12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kumimoji="1" lang="en-US" altLang="zh-TW" sz="2000" b="1" smtClean="0">
                <a:latin typeface="Arial Unicode MS" panose="020B0604020202020204" pitchFamily="34" charset="-120"/>
              </a:rPr>
              <a:t>03</a:t>
            </a:r>
            <a:r>
              <a:rPr kumimoji="1" lang="zh-TW" altLang="en-US" sz="2000" b="1" smtClean="0">
                <a:latin typeface="Arial Unicode MS" panose="020B0604020202020204" pitchFamily="34" charset="-120"/>
              </a:rPr>
              <a:t>、維基百科，網址：</a:t>
            </a:r>
            <a:r>
              <a:rPr kumimoji="1" lang="en-US" altLang="zh-TW" sz="2000" b="1" smtClean="0">
                <a:latin typeface="Arial Unicode MS" panose="020B0604020202020204" pitchFamily="34" charset="-120"/>
              </a:rPr>
              <a:t>http://zh.wikipedia.org/</a:t>
            </a:r>
            <a:endParaRPr kumimoji="1" lang="zh-TW" altLang="en-US" sz="2000" b="1" smtClean="0">
              <a:latin typeface="Arial Unicode MS" panose="020B0604020202020204" pitchFamily="34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kumimoji="1" lang="en-US" altLang="zh-TW" sz="2000" b="1" smtClean="0">
                <a:latin typeface="Arial Unicode MS" panose="020B0604020202020204" pitchFamily="34" charset="-120"/>
              </a:rPr>
              <a:t>04</a:t>
            </a:r>
            <a:r>
              <a:rPr kumimoji="1" lang="zh-TW" altLang="en-US" sz="2000" b="1" smtClean="0">
                <a:latin typeface="Arial Unicode MS" panose="020B0604020202020204" pitchFamily="34" charset="-120"/>
              </a:rPr>
              <a:t>、中央研究院，網址：</a:t>
            </a:r>
            <a:r>
              <a:rPr kumimoji="1" lang="en-US" altLang="zh-TW" sz="2000" b="1" smtClean="0">
                <a:latin typeface="Arial Unicode MS" panose="020B0604020202020204" pitchFamily="34" charset="-120"/>
                <a:hlinkClick r:id="rId4"/>
              </a:rPr>
              <a:t>http://www.sinica.edu.tw/index.shtml</a:t>
            </a:r>
            <a:r>
              <a:rPr kumimoji="1" lang="en-US" altLang="zh-TW" sz="2000" b="1" smtClean="0">
                <a:latin typeface="Arial Unicode MS" panose="020B0604020202020204" pitchFamily="34" charset="-120"/>
              </a:rPr>
              <a:t> </a:t>
            </a:r>
            <a:endParaRPr kumimoji="1" lang="zh-TW" altLang="en-US" sz="2000" b="1" smtClean="0">
              <a:latin typeface="Arial Unicode MS" panose="020B0604020202020204" pitchFamily="34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kumimoji="1" lang="en-US" altLang="zh-TW" sz="2000" b="1" smtClean="0">
                <a:latin typeface="Arial Unicode MS" panose="020B0604020202020204" pitchFamily="34" charset="-120"/>
              </a:rPr>
              <a:t>05</a:t>
            </a:r>
            <a:r>
              <a:rPr kumimoji="1" lang="zh-TW" altLang="en-US" sz="2000" b="1" smtClean="0">
                <a:latin typeface="Arial Unicode MS" panose="020B0604020202020204" pitchFamily="34" charset="-120"/>
              </a:rPr>
              <a:t>、中華郵政，網址：</a:t>
            </a:r>
            <a:r>
              <a:rPr kumimoji="1" lang="en-US" altLang="zh-TW" b="1" smtClean="0">
                <a:latin typeface="Arial Unicode MS" panose="020B0604020202020204" pitchFamily="34" charset="-120"/>
              </a:rPr>
              <a:t>http://www.post.gov.tw/</a:t>
            </a:r>
            <a:endParaRPr kumimoji="1" lang="zh-TW" altLang="en-US" sz="2000" b="1" smtClean="0">
              <a:latin typeface="Arial Unicode MS" panose="020B0604020202020204" pitchFamily="34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b="1" smtClean="0">
                <a:latin typeface="Arial Unicode MS" panose="020B0604020202020204" pitchFamily="34" charset="-120"/>
              </a:rPr>
              <a:t>06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、</a:t>
            </a:r>
            <a:r>
              <a:rPr lang="en-US" altLang="zh-TW" sz="2000" b="1" smtClean="0">
                <a:latin typeface="Arial Unicode MS" panose="020B0604020202020204" pitchFamily="34" charset="-120"/>
              </a:rPr>
              <a:t>You Tube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，網址：</a:t>
            </a:r>
            <a:r>
              <a:rPr lang="en-US" altLang="zh-TW" sz="1600" b="1" smtClean="0">
                <a:latin typeface="Arial Unicode MS" panose="020B0604020202020204" pitchFamily="34" charset="-120"/>
                <a:hlinkClick r:id="rId5"/>
              </a:rPr>
              <a:t>http://www.youtube.com/watch?v=DDs5bXh4erM</a:t>
            </a:r>
            <a:r>
              <a:rPr lang="en-US" altLang="zh-TW" smtClean="0">
                <a:latin typeface="Arial Unicode MS" panose="020B0604020202020204" pitchFamily="34" charset="-120"/>
              </a:rPr>
              <a:t> </a:t>
            </a:r>
            <a:endParaRPr lang="zh-TW" altLang="en-US" sz="2000" b="1" smtClean="0">
              <a:latin typeface="Arial Unicode MS" panose="020B0604020202020204" pitchFamily="34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b="1" smtClean="0">
                <a:latin typeface="Arial Unicode MS" panose="020B0604020202020204" pitchFamily="34" charset="-120"/>
              </a:rPr>
              <a:t>07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、翰林出版社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b="1" smtClean="0">
                <a:latin typeface="Arial Unicode MS" panose="020B0604020202020204" pitchFamily="34" charset="-120"/>
              </a:rPr>
              <a:t>08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、許世融老師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b="1" smtClean="0">
                <a:latin typeface="Arial Unicode MS" panose="020B0604020202020204" pitchFamily="34" charset="-120"/>
              </a:rPr>
              <a:t>09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、劉克竑，</a:t>
            </a:r>
            <a:r>
              <a:rPr lang="en-US" altLang="zh-TW" sz="2000" b="1" smtClean="0">
                <a:latin typeface="Arial Unicode MS" panose="020B0604020202020204" pitchFamily="34" charset="-120"/>
              </a:rPr>
              <a:t>《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瑄瑄學考古</a:t>
            </a:r>
            <a:r>
              <a:rPr lang="en-US" altLang="zh-TW" sz="2000" b="1" smtClean="0">
                <a:latin typeface="Arial Unicode MS" panose="020B0604020202020204" pitchFamily="34" charset="-120"/>
              </a:rPr>
              <a:t>》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（臺北市：文建會，</a:t>
            </a:r>
            <a:r>
              <a:rPr lang="en-US" altLang="zh-TW" sz="2000" b="1" smtClean="0">
                <a:latin typeface="Arial Unicode MS" panose="020B0604020202020204" pitchFamily="34" charset="-120"/>
              </a:rPr>
              <a:t>1996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）。</a:t>
            </a:r>
            <a:endParaRPr lang="en-US" altLang="zh-TW" sz="2000" b="1" smtClean="0">
              <a:latin typeface="Arial Unicode MS" panose="020B0604020202020204" pitchFamily="34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b="1" smtClean="0">
                <a:latin typeface="Arial Unicode MS" panose="020B0604020202020204" pitchFamily="34" charset="-120"/>
              </a:rPr>
              <a:t>10</a:t>
            </a:r>
            <a:r>
              <a:rPr lang="zh-TW" altLang="en-US" sz="2000" b="1" smtClean="0">
                <a:latin typeface="Arial Unicode MS" panose="020B0604020202020204" pitchFamily="34" charset="-120"/>
              </a:rPr>
              <a:t>、楊浩的部落格，</a:t>
            </a:r>
            <a:r>
              <a:rPr lang="en-US" altLang="zh-TW" sz="2000" b="1" smtClean="0">
                <a:latin typeface="Arial Unicode MS" panose="020B0604020202020204" pitchFamily="34" charset="-120"/>
              </a:rPr>
              <a:t> </a:t>
            </a:r>
            <a:r>
              <a:rPr lang="en-US" altLang="zh-TW" sz="2000" b="1" smtClean="0">
                <a:latin typeface="Arial Unicode MS" panose="020B0604020202020204" pitchFamily="34" charset="-120"/>
                <a:hlinkClick r:id="rId6"/>
              </a:rPr>
              <a:t>http://blog.xuite.net/yanghao1128/twblog</a:t>
            </a:r>
            <a:endParaRPr lang="en-US" altLang="zh-TW" sz="2000" b="1" smtClean="0">
              <a:latin typeface="Arial Unicode MS" panose="020B0604020202020204" pitchFamily="34" charset="-120"/>
            </a:endParaRPr>
          </a:p>
          <a:p>
            <a:pPr>
              <a:buFont typeface="Wingdings 2" panose="05020102010507070707" pitchFamily="18" charset="2"/>
              <a:buNone/>
            </a:pPr>
            <a:endParaRPr lang="zh-TW" altLang="en-US" sz="2000" b="1" smtClean="0">
              <a:latin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12-13各時代小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4743450"/>
            <a:ext cx="42640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362200" y="3124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176338" y="654050"/>
            <a:ext cx="6781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0" b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End</a:t>
            </a:r>
          </a:p>
        </p:txBody>
      </p:sp>
      <p:pic>
        <p:nvPicPr>
          <p:cNvPr id="31749" name="Picture 2" descr="P12-13各時代小人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>
            <a:fillRect/>
          </a:stretch>
        </p:blipFill>
        <p:spPr bwMode="auto">
          <a:xfrm>
            <a:off x="4572000" y="4724400"/>
            <a:ext cx="4419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34144" y="2820195"/>
            <a:ext cx="6624637" cy="16176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bg1"/>
                </a:solidFill>
              </a:rPr>
              <a:t>備註：為方便家長與同學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謄寫筆記。</a:t>
            </a:r>
            <a:r>
              <a:rPr lang="zh-TW" altLang="en-US" sz="3200" b="1" dirty="0">
                <a:solidFill>
                  <a:schemeClr val="bg1"/>
                </a:solidFill>
              </a:rPr>
              <a:t>從下一頁起，即為本單元要抄寫的筆記內容唷！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32" y="1905000"/>
            <a:ext cx="9144000" cy="2819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TW" sz="11500" b="1" smtClean="0">
                <a:effectLst/>
                <a:ea typeface="華康POP1體W7" pitchFamily="81" charset="-120"/>
              </a:rPr>
              <a:t>3-1</a:t>
            </a:r>
            <a:r>
              <a:rPr altLang="zh-TW" sz="8000" smtClean="0">
                <a:effectLst/>
                <a:ea typeface="華康POP1體W7" pitchFamily="81" charset="-120"/>
              </a:rPr>
              <a:t/>
            </a:r>
            <a:br>
              <a:rPr altLang="zh-TW" sz="8000" smtClean="0">
                <a:effectLst/>
                <a:ea typeface="華康POP1體W7" pitchFamily="81" charset="-120"/>
              </a:rPr>
            </a:br>
            <a:r>
              <a:rPr lang="zh-TW" altLang="en-US" sz="8000" smtClean="0">
                <a:effectLst/>
                <a:ea typeface="華康POP1體W7" pitchFamily="81" charset="-120"/>
              </a:rPr>
              <a:t>追尋臺灣</a:t>
            </a:r>
            <a:r>
              <a:rPr lang="zh-TW" altLang="en-US" sz="8000">
                <a:effectLst/>
                <a:ea typeface="華康POP1體W7" pitchFamily="81" charset="-120"/>
              </a:rPr>
              <a:t>遠古</a:t>
            </a:r>
            <a:r>
              <a:rPr lang="zh-TW" altLang="en-US" sz="8000" smtClean="0">
                <a:effectLst/>
                <a:ea typeface="華康POP1體W7" pitchFamily="81" charset="-120"/>
              </a:rPr>
              <a:t>行</a:t>
            </a:r>
            <a:endParaRPr lang="zh-TW" altLang="en-US" sz="8000">
              <a:effectLst/>
              <a:ea typeface="華康POP1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54000"/>
            <a:ext cx="5257800" cy="1219200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5400" b="1" smtClean="0">
                <a:ln>
                  <a:noFill/>
                </a:ln>
                <a:effectLst/>
              </a:rPr>
              <a:t>一、認識考古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2800" b="1" smtClean="0"/>
              <a:t>遺址：埋藏古代人類遺物或遺跡的地點。</a:t>
            </a:r>
          </a:p>
          <a:p>
            <a:pPr>
              <a:lnSpc>
                <a:spcPct val="130000"/>
              </a:lnSpc>
            </a:pPr>
            <a:r>
              <a:rPr lang="zh-TW" altLang="en-US" sz="2800" b="1" smtClean="0"/>
              <a:t>文化層： 越底層的年代越久遠</a:t>
            </a:r>
          </a:p>
          <a:p>
            <a:pPr>
              <a:lnSpc>
                <a:spcPct val="130000"/>
              </a:lnSpc>
            </a:pPr>
            <a:r>
              <a:rPr lang="zh-TW" altLang="en-US" sz="2800" b="1" smtClean="0"/>
              <a:t>考古：尋找證據，並用科學的方法研究古人的生活。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3429000" cy="46783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器物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建築遺址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服飾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貨幣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圖畫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地圖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86200" y="1457325"/>
            <a:ext cx="48006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照片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文字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俗諺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歌謠</a:t>
            </a:r>
            <a:endParaRPr lang="en-US" altLang="zh-TW" sz="3600" b="1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傳說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其他：墓碑、族譜</a:t>
            </a:r>
            <a:r>
              <a:rPr lang="en-US" altLang="zh-TW" sz="3600" b="1" smtClean="0">
                <a:latin typeface="標楷體" panose="03000509000000000000" pitchFamily="65" charset="-120"/>
              </a:rPr>
              <a:t>…</a:t>
            </a:r>
            <a:endParaRPr lang="en-US" altLang="zh-TW" sz="3600" b="1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28600"/>
            <a:ext cx="8229600" cy="1219200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5400" b="1" smtClean="0">
                <a:ln>
                  <a:noFill/>
                </a:ln>
                <a:effectLst/>
              </a:rPr>
              <a:t>二、研究歷史的管道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228600" y="990600"/>
            <a:ext cx="4787900" cy="5256213"/>
            <a:chOff x="-144" y="624"/>
            <a:chExt cx="3016" cy="3311"/>
          </a:xfrm>
        </p:grpSpPr>
        <p:pic>
          <p:nvPicPr>
            <p:cNvPr id="8199" name="Picture 3" descr="P18遺址想像圖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624"/>
              <a:ext cx="3016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Rectangle 4"/>
            <p:cNvSpPr>
              <a:spLocks noChangeArrowheads="1"/>
            </p:cNvSpPr>
            <p:nvPr/>
          </p:nvSpPr>
          <p:spPr bwMode="auto">
            <a:xfrm>
              <a:off x="1565" y="3475"/>
              <a:ext cx="992" cy="24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905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latin typeface="Arial" panose="020B0604020202020204" pitchFamily="34" charset="0"/>
                  <a:ea typeface="標楷體" panose="03000509000000000000" pitchFamily="65" charset="-120"/>
                </a:rPr>
                <a:t>距今五萬年前</a:t>
              </a:r>
            </a:p>
          </p:txBody>
        </p:sp>
        <p:sp>
          <p:nvSpPr>
            <p:cNvPr id="8201" name="Rectangle 5"/>
            <p:cNvSpPr>
              <a:spLocks noChangeArrowheads="1"/>
            </p:cNvSpPr>
            <p:nvPr/>
          </p:nvSpPr>
          <p:spPr bwMode="auto">
            <a:xfrm>
              <a:off x="703" y="2251"/>
              <a:ext cx="1064" cy="24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9050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b="1">
                  <a:latin typeface="Arial" panose="020B0604020202020204" pitchFamily="34" charset="0"/>
                  <a:ea typeface="標楷體" panose="03000509000000000000" pitchFamily="65" charset="-120"/>
                </a:rPr>
                <a:t>距今</a:t>
              </a:r>
              <a:r>
                <a:rPr lang="en-US" altLang="zh-TW" b="1">
                  <a:latin typeface="標楷體" panose="03000509000000000000" pitchFamily="65" charset="-120"/>
                  <a:ea typeface="標楷體" panose="03000509000000000000" pitchFamily="65" charset="-120"/>
                </a:rPr>
                <a:t>2,000</a:t>
              </a:r>
              <a:r>
                <a:rPr lang="zh-TW" altLang="en-US" b="1">
                  <a:latin typeface="Arial" panose="020B0604020202020204" pitchFamily="34" charset="0"/>
                  <a:ea typeface="標楷體" panose="03000509000000000000" pitchFamily="65" charset="-120"/>
                </a:rPr>
                <a:t>年前</a:t>
              </a:r>
            </a:p>
          </p:txBody>
        </p:sp>
      </p:grp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066800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4400" b="1" smtClean="0">
                <a:ln>
                  <a:noFill/>
                </a:ln>
                <a:effectLst/>
              </a:rPr>
              <a:t>文化層</a:t>
            </a:r>
          </a:p>
        </p:txBody>
      </p:sp>
      <p:pic>
        <p:nvPicPr>
          <p:cNvPr id="8196" name="Picture 7" descr="文化層1-中研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82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文化層-因道路修築切開的台地地層斷面上，清楚看到陶片、石器夾雜在地層中，凹入堆積的-中研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114675"/>
            <a:ext cx="46005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600200" y="61722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圖片：翰林出版社</a:t>
            </a:r>
            <a:r>
              <a:rPr lang="en-US" altLang="zh-TW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</a:t>
            </a:r>
            <a:r>
              <a:rPr lang="en-US" altLang="zh-TW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、中研院</a:t>
            </a:r>
            <a:r>
              <a:rPr lang="en-US" altLang="zh-TW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右上、右下</a:t>
            </a:r>
            <a:r>
              <a:rPr lang="en-US" altLang="zh-TW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0900000181f67c72_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72" y="240957"/>
            <a:ext cx="8458200" cy="633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57200" y="5638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a typeface="標楷體" panose="03000509000000000000" pitchFamily="65" charset="-120"/>
              </a:rPr>
              <a:t>番仔園文化，石片器。國立自然科學博物館。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219200" y="457200"/>
            <a:ext cx="6629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考古就像拼圖一樣，透過科學方法，一點一滴拼湊出古人的生活風貌。猜一猜這個石器有什麼用途呢？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舊香蘭遺址-玦耳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101600"/>
            <a:ext cx="8890000" cy="665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舊香蘭遺址</a:t>
            </a:r>
            <a:r>
              <a:rPr lang="en-US" altLang="zh-TW" sz="32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玦耳飾</a:t>
            </a:r>
            <a:r>
              <a:rPr lang="en-US" altLang="zh-TW" sz="32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國立自然科學博物館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3429000" cy="46783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器物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建築遺址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服飾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貨幣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圖畫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地圖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86200" y="1457325"/>
            <a:ext cx="48006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照片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文字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俗諺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歌謠</a:t>
            </a:r>
            <a:endParaRPr lang="en-US" altLang="zh-TW" sz="3600" b="1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傳說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zh-TW" altLang="en-US" sz="3600" b="1" smtClean="0"/>
              <a:t>其他：墓碑、族譜</a:t>
            </a:r>
            <a:r>
              <a:rPr lang="en-US" altLang="zh-TW" sz="3600" b="1" smtClean="0">
                <a:latin typeface="標楷體" panose="03000509000000000000" pitchFamily="65" charset="-120"/>
              </a:rPr>
              <a:t>…</a:t>
            </a:r>
            <a:endParaRPr lang="en-US" altLang="zh-TW" sz="3600" b="1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228600"/>
            <a:ext cx="8229600" cy="1219200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5400" b="1" smtClean="0">
                <a:ln>
                  <a:noFill/>
                </a:ln>
                <a:effectLst/>
              </a:rPr>
              <a:t>二、研究歷史的管道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人面陶罐臺灣大學人類學系學術資料數位典藏計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562475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486400" y="4859338"/>
            <a:ext cx="32766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>
                <a:latin typeface="標楷體" panose="03000509000000000000" pitchFamily="65" charset="-120"/>
              </a:rPr>
              <a:t>圖片：臺灣大學人類學系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b="1">
                <a:latin typeface="標楷體" panose="03000509000000000000" pitchFamily="65" charset="-120"/>
              </a:rPr>
              <a:t>      學術資料數位典藏計畫</a:t>
            </a:r>
            <a:r>
              <a:rPr lang="zh-TW" altLang="en-US" sz="1800">
                <a:latin typeface="標楷體" panose="03000509000000000000" pitchFamily="65" charset="-120"/>
              </a:rPr>
              <a:t> 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257800" y="1600200"/>
            <a:ext cx="3657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200" b="1">
                <a:latin typeface="Arial" panose="020B0604020202020204" pitchFamily="34" charset="0"/>
              </a:rPr>
              <a:t>【</a:t>
            </a:r>
            <a:r>
              <a:rPr lang="zh-TW" altLang="en-US" sz="3200" b="1">
                <a:latin typeface="Arial" panose="020B0604020202020204" pitchFamily="34" charset="0"/>
              </a:rPr>
              <a:t>器物</a:t>
            </a:r>
            <a:r>
              <a:rPr lang="en-US" altLang="zh-TW" sz="3200" b="1">
                <a:latin typeface="Arial" panose="020B0604020202020204" pitchFamily="34" charset="0"/>
              </a:rPr>
              <a:t>】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200" b="1">
                <a:latin typeface="Arial" panose="020B0604020202020204" pitchFamily="34" charset="0"/>
              </a:rPr>
              <a:t>從這件出土的陶器中，可以推測十三行文化也許存在著宗教信仰。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十三行文化柱洞遺跡-中研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4215"/>
            <a:ext cx="8153400" cy="456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57200" y="5105400"/>
            <a:ext cx="822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000" b="1">
                <a:latin typeface="Arial" panose="020B0604020202020204" pitchFamily="34" charset="0"/>
              </a:rPr>
              <a:t>【</a:t>
            </a:r>
            <a:r>
              <a:rPr lang="zh-TW" altLang="en-US" sz="3000" b="1">
                <a:latin typeface="Arial" panose="020B0604020202020204" pitchFamily="34" charset="0"/>
              </a:rPr>
              <a:t>建築遺址</a:t>
            </a:r>
            <a:r>
              <a:rPr lang="en-US" altLang="zh-TW" sz="3000" b="1">
                <a:latin typeface="Arial" panose="020B0604020202020204" pitchFamily="34" charset="0"/>
              </a:rPr>
              <a:t>】</a:t>
            </a:r>
            <a:r>
              <a:rPr lang="zh-TW" altLang="en-US" sz="3000" b="1">
                <a:latin typeface="Arial" panose="020B0604020202020204" pitchFamily="34" charset="0"/>
              </a:rPr>
              <a:t>根據十三行文化遺址的柱洞痕跡，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b="1">
                <a:latin typeface="Arial" panose="020B0604020202020204" pitchFamily="34" charset="0"/>
              </a:rPr>
              <a:t>                      可以推測當時人們的居住形式。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latin typeface="Arial" panose="020B0604020202020204" pitchFamily="34" charset="0"/>
              </a:rPr>
              <a:t>底圖：中央研究院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>
                <a:latin typeface="Arial" panose="020B0604020202020204" pitchFamily="34" charset="0"/>
              </a:rPr>
              <a:t>上圖：翰林出版社</a:t>
            </a:r>
          </a:p>
        </p:txBody>
      </p:sp>
      <p:pic>
        <p:nvPicPr>
          <p:cNvPr id="20488" name="Picture 8" descr="P10-13行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0975"/>
            <a:ext cx="79057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62000" y="914399"/>
            <a:ext cx="685800" cy="28384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干</a:t>
            </a:r>
          </a:p>
          <a:p>
            <a:pPr algn="ctr" eaLnBrk="1" hangingPunct="1">
              <a:defRPr/>
            </a:pPr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欄</a:t>
            </a:r>
          </a:p>
          <a:p>
            <a:pPr algn="ctr" eaLnBrk="1" hangingPunct="1">
              <a:defRPr/>
            </a:pPr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式</a:t>
            </a:r>
          </a:p>
          <a:p>
            <a:pPr algn="ctr" eaLnBrk="1" hangingPunct="1">
              <a:defRPr/>
            </a:pPr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建</a:t>
            </a:r>
          </a:p>
          <a:p>
            <a:pPr algn="ctr" eaLnBrk="1" hangingPunct="1">
              <a:defRPr/>
            </a:pPr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38522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334963"/>
            <a:ext cx="2714625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開元通寶-維基百科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638" y="4267200"/>
            <a:ext cx="23352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371600" y="6019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400" b="1">
                <a:latin typeface="Arial" panose="020B0604020202020204" pitchFamily="34" charset="0"/>
              </a:rPr>
              <a:t>圖：中華郵政、維基百科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 flipH="1">
            <a:off x="592138" y="4800600"/>
            <a:ext cx="5410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b="1">
                <a:latin typeface="Arial" panose="020B0604020202020204" pitchFamily="34" charset="0"/>
              </a:rPr>
              <a:t>【</a:t>
            </a:r>
            <a:r>
              <a:rPr lang="zh-TW" altLang="en-US" sz="3600" b="1">
                <a:latin typeface="Arial" panose="020B0604020202020204" pitchFamily="34" charset="0"/>
              </a:rPr>
              <a:t>服飾、貨幣</a:t>
            </a:r>
            <a:r>
              <a:rPr lang="en-US" altLang="zh-TW" sz="3600" b="1">
                <a:latin typeface="Arial" panose="020B0604020202020204" pitchFamily="34" charset="0"/>
              </a:rPr>
              <a:t>】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>
                <a:latin typeface="Arial" panose="020B0604020202020204" pitchFamily="34" charset="0"/>
              </a:rPr>
              <a:t>可看出一個時代的特色</a:t>
            </a:r>
            <a:r>
              <a:rPr lang="zh-TW" altLang="en-US" sz="3600">
                <a:latin typeface="Arial" panose="020B0604020202020204" pitchFamily="34" charset="0"/>
              </a:rPr>
              <a:t>。</a:t>
            </a:r>
          </a:p>
        </p:txBody>
      </p:sp>
      <p:pic>
        <p:nvPicPr>
          <p:cNvPr id="14342" name="Picture 9" descr="432286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988" y="457200"/>
            <a:ext cx="25765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225" y="341313"/>
            <a:ext cx="26924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3" y="228600"/>
            <a:ext cx="4439157" cy="6269996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328" y="228600"/>
            <a:ext cx="4329907" cy="6239059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文字方塊 3"/>
          <p:cNvSpPr txBox="1"/>
          <p:nvPr/>
        </p:nvSpPr>
        <p:spPr>
          <a:xfrm>
            <a:off x="3429000" y="6412468"/>
            <a:ext cx="254158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/>
              <a:t>原圖卡：楊浩的部落格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644</TotalTime>
  <Words>841</Words>
  <Application>Microsoft Office PowerPoint</Application>
  <PresentationFormat>如螢幕大小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Verdana</vt:lpstr>
      <vt:lpstr>新細明體</vt:lpstr>
      <vt:lpstr>Arial</vt:lpstr>
      <vt:lpstr>Constantia</vt:lpstr>
      <vt:lpstr>標楷體</vt:lpstr>
      <vt:lpstr>Wingdings 2</vt:lpstr>
      <vt:lpstr>Calibri</vt:lpstr>
      <vt:lpstr>Microsoft JhengHei UI</vt:lpstr>
      <vt:lpstr>Arial Unicode MS</vt:lpstr>
      <vt:lpstr>Tahoma</vt:lpstr>
      <vt:lpstr>宣紙</vt:lpstr>
      <vt:lpstr>追尋臺灣遠古行</vt:lpstr>
      <vt:lpstr>一、認識考古</vt:lpstr>
      <vt:lpstr>文化層</vt:lpstr>
      <vt:lpstr>PowerPoint 簡報</vt:lpstr>
      <vt:lpstr>PowerPoint 簡報</vt:lpstr>
      <vt:lpstr>二、研究歷史的管道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三、臺灣歷史的分期</vt:lpstr>
      <vt:lpstr>荷蘭-橙白藍親王旗（16～17世紀）</vt:lpstr>
      <vt:lpstr>西班牙-帝國時代軍國旗（圖：維基百科）</vt:lpstr>
      <vt:lpstr>明鄭時期的旗幟</vt:lpstr>
      <vt:lpstr>清朝的黃龍旗</vt:lpstr>
      <vt:lpstr>臺灣民主國國旗（圖：維基百科）</vt:lpstr>
      <vt:lpstr>日本帝國國旗（圖：維基百科）</vt:lpstr>
      <vt:lpstr>中華民國國旗</vt:lpstr>
      <vt:lpstr>引用資料來源</vt:lpstr>
      <vt:lpstr>PowerPoint 簡報</vt:lpstr>
      <vt:lpstr>3-1 追尋臺灣遠古行</vt:lpstr>
      <vt:lpstr>一、認識考古</vt:lpstr>
      <vt:lpstr>二、研究歷史的管道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panda</cp:lastModifiedBy>
  <cp:revision>48</cp:revision>
  <cp:lastPrinted>1601-01-01T00:00:00Z</cp:lastPrinted>
  <dcterms:created xsi:type="dcterms:W3CDTF">1601-01-01T00:00:00Z</dcterms:created>
  <dcterms:modified xsi:type="dcterms:W3CDTF">2016-07-12T06:36:48Z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