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426" r:id="rId3"/>
    <p:sldId id="445" r:id="rId4"/>
    <p:sldId id="446" r:id="rId5"/>
    <p:sldId id="447" r:id="rId6"/>
    <p:sldId id="448" r:id="rId7"/>
    <p:sldId id="449" r:id="rId8"/>
    <p:sldId id="427" r:id="rId9"/>
    <p:sldId id="450" r:id="rId10"/>
    <p:sldId id="430" r:id="rId11"/>
    <p:sldId id="454" r:id="rId12"/>
    <p:sldId id="453" r:id="rId13"/>
    <p:sldId id="451" r:id="rId14"/>
    <p:sldId id="452" r:id="rId15"/>
    <p:sldId id="459" r:id="rId16"/>
    <p:sldId id="457" r:id="rId17"/>
    <p:sldId id="458" r:id="rId18"/>
    <p:sldId id="455" r:id="rId19"/>
    <p:sldId id="456" r:id="rId20"/>
    <p:sldId id="460" r:id="rId21"/>
    <p:sldId id="461" r:id="rId22"/>
    <p:sldId id="462" r:id="rId23"/>
    <p:sldId id="463" r:id="rId24"/>
    <p:sldId id="464" r:id="rId25"/>
    <p:sldId id="465" r:id="rId26"/>
    <p:sldId id="466" r:id="rId27"/>
    <p:sldId id="467" r:id="rId28"/>
    <p:sldId id="468" r:id="rId29"/>
    <p:sldId id="43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18ADA"/>
    <a:srgbClr val="E60000"/>
    <a:srgbClr val="26B71F"/>
    <a:srgbClr val="E36B6B"/>
    <a:srgbClr val="0E72B6"/>
    <a:srgbClr val="663300"/>
    <a:srgbClr val="4D0B15"/>
    <a:srgbClr val="E4DA9C"/>
    <a:srgbClr val="D3C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95" autoAdjust="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2017/2/18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5205C-2F6E-4281-90BC-1C6BCC445A99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6119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1692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18642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5205C-2F6E-4281-90BC-1C6BCC445A99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07252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04605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45080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95079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64011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57211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6395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6677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01585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08249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4744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77601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85894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42765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79849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72162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86461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0444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0094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53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2178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7555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5141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5205C-2F6E-4281-90BC-1C6BCC445A99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95726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5205C-2F6E-4281-90BC-1C6BCC445A99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1205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6.png"/><Relationship Id="rId4" Type="http://schemas.openxmlformats.org/officeDocument/2006/relationships/image" Target="../media/image3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458200" cy="1814524"/>
          </a:xfrm>
        </p:spPr>
        <p:txBody>
          <a:bodyPr/>
          <a:lstStyle/>
          <a:p>
            <a:r>
              <a:rPr lang="en-US" altLang="zh-TW" dirty="0" smtClean="0"/>
              <a:t>1-2</a:t>
            </a:r>
            <a:br>
              <a:rPr lang="en-US" altLang="zh-TW" dirty="0" smtClean="0"/>
            </a:br>
            <a:r>
              <a:rPr lang="zh-TW" altLang="en-US" dirty="0" smtClean="0"/>
              <a:t>認識公畝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dirty="0" smtClean="0"/>
              <a:t>公頃和平方公里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公畝</a:t>
            </a:r>
            <a:r>
              <a:rPr lang="zh-TW" altLang="en-US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的定義</a:t>
            </a:r>
            <a:endParaRPr lang="zh-TW" altLang="zh-TW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7364"/>
            <a:ext cx="8186766" cy="923564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一公畝相當於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　　　　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平方公尺。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827584" y="3140968"/>
                <a:ext cx="7488832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公尺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公尺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140968"/>
                <a:ext cx="7488832" cy="7200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838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11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323528" y="2084380"/>
                <a:ext cx="662473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𝟔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公畝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平方公尺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084380"/>
                <a:ext cx="662473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23528" y="3112336"/>
                <a:ext cx="612068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公畝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平方公尺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112336"/>
                <a:ext cx="6120680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23528" y="4192456"/>
                <a:ext cx="7560840" cy="7487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765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公畝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平方公尺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192456"/>
                <a:ext cx="7560840" cy="74871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323528" y="5272576"/>
                <a:ext cx="8712968" cy="7487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0.964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公畝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=(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平方公尺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272576"/>
                <a:ext cx="8712968" cy="74871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170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9" grpId="0"/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323528" y="2084380"/>
                <a:ext cx="662473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200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公畝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084380"/>
                <a:ext cx="662473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23528" y="3112336"/>
                <a:ext cx="612068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6900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公畝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112336"/>
                <a:ext cx="6120680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23528" y="4192456"/>
                <a:ext cx="7560840" cy="7487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公畝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192456"/>
                <a:ext cx="7560840" cy="74871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323528" y="5272576"/>
                <a:ext cx="8712968" cy="7487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34560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公畝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平方公尺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272576"/>
                <a:ext cx="8712968" cy="74871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325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9" grpId="0"/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公頃</a:t>
            </a:r>
            <a:r>
              <a:rPr lang="zh-TW" altLang="en-US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的定義</a:t>
            </a:r>
            <a:endParaRPr lang="zh-TW" altLang="zh-TW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7364"/>
            <a:ext cx="8186766" cy="923564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一公頃相當於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　　　　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平方公尺。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827584" y="3140968"/>
                <a:ext cx="7992888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公頃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公尺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公尺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140968"/>
                <a:ext cx="7992888" cy="7200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068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11" grpId="0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675897" y="3212976"/>
                <a:ext cx="6696744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公頃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897" y="3212976"/>
                <a:ext cx="6696744" cy="7200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323528" y="1916832"/>
                <a:ext cx="7056784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公頃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916832"/>
                <a:ext cx="7056784" cy="7200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公畝與公頃</a:t>
            </a:r>
            <a:r>
              <a:rPr lang="zh-TW" altLang="en-US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的換算</a:t>
            </a:r>
            <a:endParaRPr lang="zh-TW" altLang="zh-TW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107504" y="4293096"/>
                <a:ext cx="8928992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公頃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平方公尺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293096"/>
                <a:ext cx="8928992" cy="72008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530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225446" y="2025178"/>
                <a:ext cx="8496944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8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頃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446" y="2025178"/>
                <a:ext cx="8496944" cy="7200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179512" y="3356992"/>
                <a:ext cx="8784976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頃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356992"/>
                <a:ext cx="8784976" cy="7200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-108520" y="4581128"/>
                <a:ext cx="8964488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2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40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公頃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8520" y="4581128"/>
                <a:ext cx="8964488" cy="72008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455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251520" y="1818470"/>
                <a:ext cx="6624736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尺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818470"/>
                <a:ext cx="6624736" cy="7200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3491880" y="2655181"/>
                <a:ext cx="5760640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公頃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(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       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公畝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   </m:t>
                    </m:r>
                  </m:oMath>
                </a14:m>
                <a:r>
                  <a:rPr lang="zh-TW" altLang="en-US" b="1" dirty="0" smtClean="0">
                    <a:latin typeface="華康隸書體W5" pitchFamily="65" charset="-120"/>
                    <a:ea typeface="華康隸書體W5" pitchFamily="65" charset="-120"/>
                  </a:rPr>
                  <a:t>   </a:t>
                </a:r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2655181"/>
                <a:ext cx="5760640" cy="7200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251520" y="4104457"/>
                <a:ext cx="8363272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67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尺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   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104457"/>
                <a:ext cx="8363272" cy="72008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655168" y="4941168"/>
                <a:ext cx="7488832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公頃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   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5168" y="4941168"/>
                <a:ext cx="7488832" cy="72008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859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251520" y="1818470"/>
                <a:ext cx="6624736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8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7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尺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818470"/>
                <a:ext cx="6624736" cy="7200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3491880" y="2655181"/>
                <a:ext cx="5760640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公頃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(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       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公畝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   </m:t>
                    </m:r>
                  </m:oMath>
                </a14:m>
                <a:r>
                  <a:rPr lang="zh-TW" altLang="en-US" b="1" dirty="0" smtClean="0">
                    <a:latin typeface="華康隸書體W5" pitchFamily="65" charset="-120"/>
                    <a:ea typeface="華康隸書體W5" pitchFamily="65" charset="-120"/>
                  </a:rPr>
                  <a:t>   </a:t>
                </a:r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2655181"/>
                <a:ext cx="5760640" cy="7200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251520" y="4104457"/>
                <a:ext cx="8363272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9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9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9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8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8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8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尺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   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104457"/>
                <a:ext cx="8363272" cy="72008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655168" y="4941168"/>
                <a:ext cx="7488832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公頃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   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5168" y="4941168"/>
                <a:ext cx="7488832" cy="72008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5003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1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244577" y="2754095"/>
                <a:ext cx="6696744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公頃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577" y="2754095"/>
                <a:ext cx="6696744" cy="7200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107504" y="4237868"/>
                <a:ext cx="6624736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平方公里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00000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237868"/>
                <a:ext cx="6624736" cy="7200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425184" cy="1583903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平方公里與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公畝</a:t>
            </a:r>
            <a:r>
              <a:rPr lang="zh-TW" altLang="en-US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公頃</a:t>
            </a:r>
            <a:r>
              <a:rPr lang="zh-TW" altLang="en-US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的換算</a:t>
            </a:r>
            <a:endParaRPr lang="zh-TW" altLang="zh-TW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-115463" y="2034015"/>
                <a:ext cx="7056784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公頃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5463" y="2034015"/>
                <a:ext cx="7056784" cy="72008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2051720" y="5733256"/>
                <a:ext cx="2952328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100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公頃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5733256"/>
                <a:ext cx="2952328" cy="72008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2267744" y="4928620"/>
                <a:ext cx="2952328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10000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4928620"/>
                <a:ext cx="2952328" cy="72008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264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31540" y="4006095"/>
                <a:ext cx="6624736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平方公里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40" y="4006095"/>
                <a:ext cx="6624736" cy="7200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2483768" y="5805264"/>
                <a:ext cx="3888432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公頃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5805264"/>
                <a:ext cx="3888432" cy="7200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2627784" y="4842806"/>
                <a:ext cx="3600400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842806"/>
                <a:ext cx="3600400" cy="72008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07504" y="1357548"/>
                <a:ext cx="4752528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平方公里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公頃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357548"/>
                <a:ext cx="4752528" cy="72008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2267744" y="2852936"/>
                <a:ext cx="4320480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1000000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2852936"/>
                <a:ext cx="4320480" cy="72008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2267744" y="2048300"/>
                <a:ext cx="2952328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10000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2048300"/>
                <a:ext cx="2952328" cy="72008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649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323528" y="2084380"/>
                <a:ext cx="612068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平方公分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084380"/>
                <a:ext cx="6120680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0000FF"/>
                </a:solidFill>
              </a:rPr>
              <a:t>複習一下</a:t>
            </a:r>
            <a:endParaRPr lang="en-US" dirty="0">
              <a:ln w="19050">
                <a:noFill/>
              </a:ln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291968" y="3068960"/>
                <a:ext cx="5576176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公尺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68" y="3068960"/>
                <a:ext cx="5576176" cy="7200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288861" y="4005064"/>
                <a:ext cx="8748464" cy="8403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公分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公分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平方公分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861" y="4005064"/>
                <a:ext cx="8748464" cy="84039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71479" y="5085184"/>
            <a:ext cx="8186766" cy="744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想一想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平方公尺有多大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1661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4" grpId="0"/>
      <p:bldP spid="15" grpId="0"/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-108520" y="1412776"/>
                <a:ext cx="6624736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平方公里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公頃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8520" y="1412776"/>
                <a:ext cx="6624736" cy="7200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2447764" y="3001510"/>
                <a:ext cx="4356484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764" y="3001510"/>
                <a:ext cx="4356484" cy="7200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2591780" y="2254045"/>
                <a:ext cx="3600400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80" y="2254045"/>
                <a:ext cx="3600400" cy="72008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-108520" y="4432554"/>
                <a:ext cx="6624736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2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平方公里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公頃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8520" y="4432554"/>
                <a:ext cx="6624736" cy="72008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2447764" y="6021288"/>
                <a:ext cx="4356484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764" y="6021288"/>
                <a:ext cx="4356484" cy="72008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2591780" y="5273823"/>
                <a:ext cx="3600400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公畝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80" y="5273823"/>
                <a:ext cx="3600400" cy="72008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885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1" grpId="0"/>
      <p:bldP spid="13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225446" y="2025178"/>
                <a:ext cx="8811050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70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畝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公頃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平方公里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446" y="2025178"/>
                <a:ext cx="8811050" cy="7200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179512" y="3356992"/>
                <a:ext cx="8784976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8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畝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公頃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平方公里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356992"/>
                <a:ext cx="8784976" cy="7200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225446" y="4553743"/>
                <a:ext cx="6218762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頃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平方公里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446" y="4553743"/>
                <a:ext cx="6218762" cy="72008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79512" y="5733256"/>
                <a:ext cx="6218762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頃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平方公里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733256"/>
                <a:ext cx="6218762" cy="72008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029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8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611560" y="1808820"/>
                <a:ext cx="6480720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9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8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畝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平方公里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808820"/>
                <a:ext cx="6480720" cy="7200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57200" y="3140968"/>
                <a:ext cx="6635080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2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7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畝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平方公里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140968"/>
                <a:ext cx="6635080" cy="7200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626127" y="4451800"/>
                <a:ext cx="6218762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350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畝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平方公里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127" y="4451800"/>
                <a:ext cx="6218762" cy="72008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611560" y="5740053"/>
                <a:ext cx="6218762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84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畝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平方公里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740053"/>
                <a:ext cx="6218762" cy="72008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578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8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186766" cy="1872208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張爺爺的果園有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公頃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公畝，王奶奶的茶園有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公頃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86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公畝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這兩塊地共有幾公頃幾公畝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相差幾公頃幾公畝？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7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186766" cy="1872208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王爺爺的果園有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公頃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60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公畝，李奶奶的茶園是王爺爺果園的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倍大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則李奶奶的茶園面積是幾公頃幾公畝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29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186766" cy="1872208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廖爺爺要將一塊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公畝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68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平方公尺的農地平分給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個孩子，則每個孩子可以分到的土地面積是幾平方公尺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3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186766" cy="2160240"/>
          </a:xfrm>
        </p:spPr>
        <p:txBody>
          <a:bodyPr>
            <a:normAutofit fontScale="92500"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有甲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乙兩塊土地，甲土地是邊長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120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公尺的正方形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乙土地是長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90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公尺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寬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公尺的長方形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兩塊土地的面積合計是幾公頃幾公畝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相差幾公頃幾公畝？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15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186766" cy="2736304"/>
          </a:xfrm>
        </p:spPr>
        <p:txBody>
          <a:bodyPr>
            <a:normAutofit lnSpcReduction="10000"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林爺爺有一塊山坡地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他將其中的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公頃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34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公畝規劃為果園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剩下的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公頃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46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公畝進行造林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如果他要把所有山坡地都平分給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個孩子，則每個孩子可以分到的土地面積是幾平方公尺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27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186766" cy="2160240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有一個長方形的公園，長是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500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公尺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寬是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100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公尺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則此公園的面積是多少公頃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平方公里是這個公園的幾倍？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29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回顧時刻</a:t>
            </a:r>
            <a:endParaRPr lang="zh-TW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7364"/>
            <a:ext cx="8186766" cy="1067580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說說看，你在這一單元中學到了什麼？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290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323528" y="2084380"/>
                <a:ext cx="612068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5.6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平方公分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084380"/>
                <a:ext cx="6120680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0000FF"/>
                </a:solidFill>
              </a:rPr>
              <a:t>複習一下</a:t>
            </a:r>
            <a:endParaRPr lang="en-US" dirty="0">
              <a:ln w="19050">
                <a:noFill/>
              </a:ln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23528" y="3112336"/>
                <a:ext cx="612068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0.789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平方公分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112336"/>
                <a:ext cx="6120680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23528" y="4192456"/>
                <a:ext cx="7560840" cy="1036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0.0036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平方公分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192456"/>
                <a:ext cx="7560840" cy="10367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896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323528" y="2084380"/>
                <a:ext cx="662473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60000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平方公分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尺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084380"/>
                <a:ext cx="662473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0000FF"/>
                </a:solidFill>
              </a:rPr>
              <a:t>複習一下</a:t>
            </a:r>
            <a:endParaRPr lang="en-US" dirty="0">
              <a:ln w="19050">
                <a:noFill/>
              </a:ln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23528" y="3112336"/>
                <a:ext cx="612068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2988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平方公分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尺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112336"/>
                <a:ext cx="6120680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23528" y="4192456"/>
                <a:ext cx="7560840" cy="1036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900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平方公分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尺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192456"/>
                <a:ext cx="7560840" cy="10367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966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323528" y="2084380"/>
                <a:ext cx="612068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平方公里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尺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084380"/>
                <a:ext cx="6120680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0000FF"/>
                </a:solidFill>
              </a:rPr>
              <a:t>複習一下</a:t>
            </a:r>
            <a:endParaRPr lang="en-US" dirty="0">
              <a:ln w="19050">
                <a:noFill/>
              </a:ln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291968" y="3068960"/>
                <a:ext cx="5576176" cy="720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平方公里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里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里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68" y="3068960"/>
                <a:ext cx="5576176" cy="7200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288861" y="4005064"/>
                <a:ext cx="8748464" cy="8403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00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00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尺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861" y="4005064"/>
                <a:ext cx="8748464" cy="84039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71479" y="5085184"/>
            <a:ext cx="8186766" cy="744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想一想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平方公里有多大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967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4" grpId="0"/>
      <p:bldP spid="15" grpId="0"/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323528" y="2084380"/>
                <a:ext cx="612068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3.5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平方公里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尺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084380"/>
                <a:ext cx="6120680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0000FF"/>
                </a:solidFill>
              </a:rPr>
              <a:t>複習一下</a:t>
            </a:r>
            <a:endParaRPr lang="en-US" dirty="0">
              <a:ln w="19050">
                <a:noFill/>
              </a:ln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23528" y="3112336"/>
                <a:ext cx="748883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0.9392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平方公里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尺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112336"/>
                <a:ext cx="7488832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23528" y="4192456"/>
                <a:ext cx="7560840" cy="1036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0.00235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平方公里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尺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192456"/>
                <a:ext cx="7560840" cy="10367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410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323528" y="2084380"/>
                <a:ext cx="792088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8000000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里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084380"/>
                <a:ext cx="7920880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0000FF"/>
                </a:solidFill>
              </a:rPr>
              <a:t>複習一下</a:t>
            </a:r>
            <a:endParaRPr lang="en-US" dirty="0">
              <a:ln w="19050">
                <a:noFill/>
              </a:ln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23528" y="3112336"/>
                <a:ext cx="72728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288800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里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112336"/>
                <a:ext cx="7272808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23528" y="4192456"/>
                <a:ext cx="7560840" cy="1036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90000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平方公尺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平方公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里 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192456"/>
                <a:ext cx="7560840" cy="10367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288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748712" cy="981075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常見設施的面積大小</a:t>
            </a:r>
            <a:endParaRPr lang="zh-TW" altLang="zh-TW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473" y="1556792"/>
            <a:ext cx="8186766" cy="5214974"/>
          </a:xfrm>
        </p:spPr>
        <p:txBody>
          <a:bodyPr>
            <a:normAutofit lnSpcReduction="10000"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籃球場　  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   →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420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平方公尺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足球場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　       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→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8250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平方公尺</a:t>
            </a:r>
            <a:endParaRPr lang="en-US" altLang="zh-TW" sz="36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中正紀念堂     →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15000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平方公尺</a:t>
            </a:r>
            <a:endParaRPr lang="en-US" altLang="zh-TW" sz="36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北市大附小　   →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20936.29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平方公尺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二二八紀念公園 →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71520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平方公尺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植物園         →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80000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平方公尺</a:t>
            </a:r>
            <a:endParaRPr lang="en-US" altLang="zh-TW" sz="36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大安森林公園   →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259293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平方公尺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關渡自然公園   →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550000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平方公尺</a:t>
            </a:r>
            <a:endParaRPr lang="zh-TW" altLang="zh-TW" sz="36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019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748712" cy="981075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常見城市與國家的面積大小</a:t>
            </a:r>
            <a:endParaRPr lang="zh-TW" altLang="zh-TW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473" y="1556792"/>
            <a:ext cx="8186766" cy="5214974"/>
          </a:xfrm>
        </p:spPr>
        <p:txBody>
          <a:bodyPr>
            <a:normAutofit lnSpcReduction="10000"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澳門　   →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30.5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平方公里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香港　   →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1104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平方公里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臺北市   →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271.8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平方公里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新加坡   →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719.1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平方公里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中華民國 →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36193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平方公里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韓國     →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100210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平方公里</a:t>
            </a:r>
            <a:endParaRPr lang="en-US" altLang="zh-TW" sz="36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日本     →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377962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平方公里</a:t>
            </a:r>
            <a:endParaRPr lang="en-US" altLang="zh-TW" sz="36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美國     →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9834000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平方公里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zh-TW" sz="36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624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11" grpId="0" build="p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1687</TotalTime>
  <Words>822</Words>
  <Application>Microsoft Office PowerPoint</Application>
  <PresentationFormat>如螢幕大小 (4:3)</PresentationFormat>
  <Paragraphs>152</Paragraphs>
  <Slides>29</Slides>
  <Notes>29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7" baseType="lpstr">
      <vt:lpstr>華康隸書體W5</vt:lpstr>
      <vt:lpstr>新細明體</vt:lpstr>
      <vt:lpstr>標楷體</vt:lpstr>
      <vt:lpstr>Arial</vt:lpstr>
      <vt:lpstr>Calibri</vt:lpstr>
      <vt:lpstr>Cambria Math</vt:lpstr>
      <vt:lpstr>Microsoft New Tai Lue</vt:lpstr>
      <vt:lpstr>Engineering-PowerPoint-Template</vt:lpstr>
      <vt:lpstr>1-2 認識公畝、公頃和平方公里</vt:lpstr>
      <vt:lpstr>複習一下</vt:lpstr>
      <vt:lpstr>複習一下</vt:lpstr>
      <vt:lpstr>複習一下</vt:lpstr>
      <vt:lpstr>複習一下</vt:lpstr>
      <vt:lpstr>複習一下</vt:lpstr>
      <vt:lpstr>複習一下</vt:lpstr>
      <vt:lpstr>常見設施的面積大小</vt:lpstr>
      <vt:lpstr>常見城市與國家的面積大小</vt:lpstr>
      <vt:lpstr>公畝的定義</vt:lpstr>
      <vt:lpstr>Try Try See</vt:lpstr>
      <vt:lpstr>Try Try See</vt:lpstr>
      <vt:lpstr>公頃的定義</vt:lpstr>
      <vt:lpstr>公畝與公頃的換算</vt:lpstr>
      <vt:lpstr>Try Try See</vt:lpstr>
      <vt:lpstr>Try Try See</vt:lpstr>
      <vt:lpstr>Try Try See</vt:lpstr>
      <vt:lpstr>平方公里與 公畝、公頃的換算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回顧時刻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264</cp:revision>
  <dcterms:created xsi:type="dcterms:W3CDTF">2015-02-23T02:08:32Z</dcterms:created>
  <dcterms:modified xsi:type="dcterms:W3CDTF">2017-02-18T02:03:51Z</dcterms:modified>
</cp:coreProperties>
</file>