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8" r:id="rId1"/>
  </p:sldMasterIdLst>
  <p:notesMasterIdLst>
    <p:notesMasterId r:id="rId23"/>
  </p:notesMasterIdLst>
  <p:sldIdLst>
    <p:sldId id="256" r:id="rId2"/>
    <p:sldId id="257" r:id="rId3"/>
    <p:sldId id="269" r:id="rId4"/>
    <p:sldId id="258" r:id="rId5"/>
    <p:sldId id="259" r:id="rId6"/>
    <p:sldId id="260" r:id="rId7"/>
    <p:sldId id="261" r:id="rId8"/>
    <p:sldId id="262" r:id="rId9"/>
    <p:sldId id="263" r:id="rId10"/>
    <p:sldId id="270" r:id="rId11"/>
    <p:sldId id="271" r:id="rId12"/>
    <p:sldId id="272" r:id="rId13"/>
    <p:sldId id="276" r:id="rId14"/>
    <p:sldId id="273" r:id="rId15"/>
    <p:sldId id="274" r:id="rId16"/>
    <p:sldId id="275" r:id="rId17"/>
    <p:sldId id="265" r:id="rId18"/>
    <p:sldId id="266" r:id="rId19"/>
    <p:sldId id="268" r:id="rId20"/>
    <p:sldId id="267" r:id="rId21"/>
    <p:sldId id="264" r:id="rId2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89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0" d="100"/>
          <a:sy n="120" d="100"/>
        </p:scale>
        <p:origin x="-1374" y="3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D9F0D4-7B8B-4E91-8849-7C7DAFDF923E}" type="datetimeFigureOut">
              <a:rPr lang="zh-TW" altLang="en-US" smtClean="0"/>
              <a:t>2015/12/2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4A7689-AFAC-4367-99E3-E45936E5AC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44225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4A7689-AFAC-4367-99E3-E45936E5AC88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32150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標題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22" name="副標題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DDE921-FF2A-417C-963A-B3FEB4793824}" type="datetimeFigureOut">
              <a:rPr lang="zh-TW" altLang="en-US" smtClean="0"/>
              <a:t>2015/12/2</a:t>
            </a:fld>
            <a:endParaRPr lang="zh-TW" altLang="en-US"/>
          </a:p>
        </p:txBody>
      </p:sp>
      <p:sp>
        <p:nvSpPr>
          <p:cNvPr id="20" name="頁尾版面配置區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10" name="投影片編號版面配置區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ED5C3F-75A6-4F39-9CC3-D05DA732F8D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橢圓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橢圓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DDE921-FF2A-417C-963A-B3FEB4793824}" type="datetimeFigureOut">
              <a:rPr lang="zh-TW" altLang="en-US" smtClean="0"/>
              <a:t>2015/12/2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ED5C3F-75A6-4F39-9CC3-D05DA732F8D1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DDE921-FF2A-417C-963A-B3FEB4793824}" type="datetimeFigureOut">
              <a:rPr lang="zh-TW" altLang="en-US" smtClean="0"/>
              <a:t>2015/12/2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ED5C3F-75A6-4F39-9CC3-D05DA732F8D1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DDE921-FF2A-417C-963A-B3FEB4793824}" type="datetimeFigureOut">
              <a:rPr lang="zh-TW" altLang="en-US" smtClean="0"/>
              <a:t>2015/12/2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ED5C3F-75A6-4F39-9CC3-D05DA732F8D1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DDE921-FF2A-417C-963A-B3FEB4793824}" type="datetimeFigureOut">
              <a:rPr lang="zh-TW" altLang="en-US" smtClean="0"/>
              <a:t>2015/12/2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ED5C3F-75A6-4F39-9CC3-D05DA732F8D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矩形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橢圓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橢圓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DDE921-FF2A-417C-963A-B3FEB4793824}" type="datetimeFigureOut">
              <a:rPr lang="zh-TW" altLang="en-US" smtClean="0"/>
              <a:t>2015/12/2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ED5C3F-75A6-4F39-9CC3-D05DA732F8D1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DDE921-FF2A-417C-963A-B3FEB4793824}" type="datetimeFigureOut">
              <a:rPr lang="zh-TW" altLang="en-US" smtClean="0"/>
              <a:t>2015/12/2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ED5C3F-75A6-4F39-9CC3-D05DA732F8D1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DDE921-FF2A-417C-963A-B3FEB4793824}" type="datetimeFigureOut">
              <a:rPr lang="zh-TW" altLang="en-US" smtClean="0"/>
              <a:t>2015/12/2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ED5C3F-75A6-4F39-9CC3-D05DA732F8D1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DDE921-FF2A-417C-963A-B3FEB4793824}" type="datetimeFigureOut">
              <a:rPr lang="zh-TW" altLang="en-US" smtClean="0"/>
              <a:t>2015/12/2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ED5C3F-75A6-4F39-9CC3-D05DA732F8D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6" name="矩形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DDE921-FF2A-417C-963A-B3FEB4793824}" type="datetimeFigureOut">
              <a:rPr lang="zh-TW" altLang="en-US" smtClean="0"/>
              <a:t>2015/12/2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ED5C3F-75A6-4F39-9CC3-D05DA732F8D1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DDE921-FF2A-417C-963A-B3FEB4793824}" type="datetimeFigureOut">
              <a:rPr lang="zh-TW" altLang="en-US" smtClean="0"/>
              <a:t>2015/12/2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ED5C3F-75A6-4F39-9CC3-D05DA732F8D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矩形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9" name="流程圖: 程序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流程圖: 程序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圓形圖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橢圓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甜甜圈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標題版面配置區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文字版面配置區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24" name="日期版面配置區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9DDE921-FF2A-417C-963A-B3FEB4793824}" type="datetimeFigureOut">
              <a:rPr lang="zh-TW" altLang="en-US" smtClean="0"/>
              <a:t>2015/12/2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0ED5C3F-75A6-4F39-9CC3-D05DA732F8D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5" name="矩形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9" r:id="rId1"/>
    <p:sldLayoutId id="2147484010" r:id="rId2"/>
    <p:sldLayoutId id="2147484011" r:id="rId3"/>
    <p:sldLayoutId id="2147484012" r:id="rId4"/>
    <p:sldLayoutId id="2147484013" r:id="rId5"/>
    <p:sldLayoutId id="2147484014" r:id="rId6"/>
    <p:sldLayoutId id="2147484015" r:id="rId7"/>
    <p:sldLayoutId id="2147484016" r:id="rId8"/>
    <p:sldLayoutId id="2147484017" r:id="rId9"/>
    <p:sldLayoutId id="2147484018" r:id="rId10"/>
    <p:sldLayoutId id="214748401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104.1202&#35613;&#26126;&#33275;&#30456;&#32882;&#31777;&#22577;.pptx" TargetMode="External"/><Relationship Id="rId2" Type="http://schemas.openxmlformats.org/officeDocument/2006/relationships/hyperlink" Target="http://www.sses.tc.edu.tw/~hann99/crosstalk/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81000" y="1268761"/>
            <a:ext cx="8458200" cy="1944215"/>
          </a:xfrm>
        </p:spPr>
        <p:txBody>
          <a:bodyPr>
            <a:normAutofit/>
          </a:bodyPr>
          <a:lstStyle/>
          <a:p>
            <a:r>
              <a:rPr lang="zh-TW" altLang="en-US" sz="8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六年級藝術與人文</a:t>
            </a:r>
            <a:endParaRPr lang="zh-TW" altLang="en-US" sz="8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7160840" cy="1752600"/>
          </a:xfrm>
        </p:spPr>
        <p:txBody>
          <a:bodyPr>
            <a:normAutofit/>
          </a:bodyPr>
          <a:lstStyle/>
          <a:p>
            <a:r>
              <a:rPr lang="zh-TW" altLang="en-US" sz="6000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第五單元說唱藝術</a:t>
            </a:r>
            <a:endParaRPr lang="zh-TW" altLang="en-US" sz="6000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37160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234088" y="188640"/>
            <a:ext cx="789323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8000" b="1" dirty="0">
                <a:solidFill>
                  <a:srgbClr val="FF0000"/>
                </a:solidFill>
                <a:ea typeface="標楷體" pitchFamily="65" charset="-120"/>
              </a:rPr>
              <a:t>上台一鞠躬</a:t>
            </a:r>
            <a:endParaRPr lang="zh-TW" altLang="en-US" sz="8000" dirty="0">
              <a:solidFill>
                <a:srgbClr val="FF0000"/>
              </a:solidFill>
            </a:endParaRPr>
          </a:p>
        </p:txBody>
      </p:sp>
      <p:sp>
        <p:nvSpPr>
          <p:cNvPr id="3" name="矩形 2"/>
          <p:cNvSpPr/>
          <p:nvPr/>
        </p:nvSpPr>
        <p:spPr>
          <a:xfrm>
            <a:off x="1475656" y="1706805"/>
            <a:ext cx="7272808" cy="44473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zh-TW" altLang="en-US" sz="3200" dirty="0">
                <a:solidFill>
                  <a:srgbClr val="C89800"/>
                </a:solidFill>
                <a:latin typeface="標楷體" pitchFamily="65" charset="-120"/>
                <a:ea typeface="標楷體" pitchFamily="65" charset="-120"/>
              </a:rPr>
              <a:t>許多人以為「魏龍豪，吳兆南，上台一鞠躬」是傳統相聲的固定形式，事實上不然，這便是魏與吳兩人</a:t>
            </a:r>
            <a:r>
              <a:rPr lang="zh-TW" altLang="en-US" sz="3200" b="1" dirty="0">
                <a:solidFill>
                  <a:srgbClr val="C89800"/>
                </a:solidFill>
                <a:latin typeface="標楷體" pitchFamily="65" charset="-120"/>
                <a:ea typeface="標楷體" pitchFamily="65" charset="-120"/>
              </a:rPr>
              <a:t>「發明」</a:t>
            </a:r>
            <a:r>
              <a:rPr lang="zh-TW" altLang="en-US" sz="3200" dirty="0">
                <a:solidFill>
                  <a:srgbClr val="C89800"/>
                </a:solidFill>
                <a:latin typeface="標楷體" pitchFamily="65" charset="-120"/>
                <a:ea typeface="標楷體" pitchFamily="65" charset="-120"/>
              </a:rPr>
              <a:t>出來的，因為早年相聲多藉廣播流傳，看不到人，演員當然就要先自報名號，久而久之，就成了慣例。長袍馬褂，摺扇輕搖，加上一口京片子，</a:t>
            </a:r>
            <a:r>
              <a:rPr lang="en-US" altLang="zh-TW" sz="3200" dirty="0">
                <a:solidFill>
                  <a:srgbClr val="C89800"/>
                </a:solidFill>
                <a:latin typeface="標楷體" pitchFamily="65" charset="-120"/>
                <a:ea typeface="標楷體" pitchFamily="65" charset="-120"/>
              </a:rPr>
              <a:t>60</a:t>
            </a:r>
            <a:r>
              <a:rPr lang="zh-TW" altLang="en-US" sz="3200" dirty="0">
                <a:solidFill>
                  <a:srgbClr val="C89800"/>
                </a:solidFill>
                <a:latin typeface="標楷體" pitchFamily="65" charset="-120"/>
                <a:ea typeface="標楷體" pitchFamily="65" charset="-120"/>
              </a:rPr>
              <a:t>年代的相聲，是</a:t>
            </a:r>
            <a:r>
              <a:rPr lang="zh-TW" altLang="en-US" sz="3200" b="1" dirty="0">
                <a:solidFill>
                  <a:srgbClr val="C89800"/>
                </a:solidFill>
                <a:latin typeface="標楷體" pitchFamily="65" charset="-120"/>
                <a:ea typeface="標楷體" pitchFamily="65" charset="-120"/>
              </a:rPr>
              <a:t>許多外省人對祖國鄉愁的解藥之一。</a:t>
            </a:r>
          </a:p>
          <a:p>
            <a:pPr>
              <a:spcBef>
                <a:spcPct val="50000"/>
              </a:spcBef>
            </a:pPr>
            <a:endParaRPr lang="en-US" altLang="zh-TW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519662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259633" y="332656"/>
            <a:ext cx="763284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200" b="1" dirty="0">
                <a:solidFill>
                  <a:srgbClr val="FF9933"/>
                </a:solidFill>
                <a:ea typeface="標楷體" pitchFamily="65" charset="-120"/>
              </a:rPr>
              <a:t>語言大師侯寶林</a:t>
            </a:r>
            <a:endParaRPr lang="zh-TW" altLang="en-US" sz="7200" dirty="0"/>
          </a:p>
        </p:txBody>
      </p:sp>
      <p:sp>
        <p:nvSpPr>
          <p:cNvPr id="3" name="矩形 2"/>
          <p:cNvSpPr/>
          <p:nvPr/>
        </p:nvSpPr>
        <p:spPr>
          <a:xfrm>
            <a:off x="1403648" y="1532985"/>
            <a:ext cx="763284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4000" b="1" dirty="0">
                <a:solidFill>
                  <a:schemeClr val="tx1">
                    <a:lumMod val="65000"/>
                    <a:lumOff val="35000"/>
                  </a:schemeClr>
                </a:solidFill>
                <a:ea typeface="標楷體" pitchFamily="65" charset="-120"/>
              </a:rPr>
              <a:t>侯寶林被尊爲相聲界具有開創性的一代宗師，並被譽爲語言大師。</a:t>
            </a:r>
            <a:r>
              <a:rPr lang="zh-TW" altLang="en-US" sz="4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新細明體" pitchFamily="18" charset="-120"/>
                <a:ea typeface="標楷體" pitchFamily="65" charset="-120"/>
              </a:rPr>
              <a:t>侯寶林因爲大部分作品都是站在新社會的角度，批判舊社</a:t>
            </a:r>
            <a:r>
              <a:rPr lang="zh-TW" alt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新細明體" pitchFamily="18" charset="-120"/>
                <a:ea typeface="標楷體" pitchFamily="65" charset="-120"/>
              </a:rPr>
              <a:t>會。</a:t>
            </a:r>
            <a:r>
              <a:rPr lang="zh-TW" altLang="en-US" sz="4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新細明體" pitchFamily="18" charset="-120"/>
                <a:ea typeface="標楷體" pitchFamily="65" charset="-120"/>
              </a:rPr>
              <a:t>相聲中雖然有政治內涵在裏面，但因爲有一種把苦難化爲一笑的</a:t>
            </a:r>
            <a:r>
              <a:rPr lang="zh-TW" alt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新細明體" pitchFamily="18" charset="-120"/>
                <a:ea typeface="標楷體" pitchFamily="65" charset="-120"/>
              </a:rPr>
              <a:t>瀟灑</a:t>
            </a:r>
            <a:r>
              <a:rPr lang="zh-TW" alt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標楷體" pitchFamily="65" charset="-120"/>
              </a:rPr>
              <a:t>，他</a:t>
            </a:r>
            <a:r>
              <a:rPr lang="zh-TW" altLang="en-US" sz="4000" b="1" dirty="0">
                <a:solidFill>
                  <a:schemeClr val="tx1">
                    <a:lumMod val="65000"/>
                    <a:lumOff val="35000"/>
                  </a:schemeClr>
                </a:solidFill>
                <a:ea typeface="標楷體" pitchFamily="65" charset="-120"/>
              </a:rPr>
              <a:t>爲相聲事業傾注了畢生精力。</a:t>
            </a:r>
            <a:r>
              <a:rPr lang="zh-TW" altLang="en-US" sz="4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825585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>
                <a:solidFill>
                  <a:srgbClr val="FF9933"/>
                </a:solidFill>
                <a:ea typeface="標楷體" pitchFamily="65" charset="-120"/>
              </a:rPr>
              <a:t>新相聲代表人物</a:t>
            </a:r>
            <a:endParaRPr lang="zh-TW" altLang="en-US" dirty="0"/>
          </a:p>
        </p:txBody>
      </p:sp>
      <p:sp>
        <p:nvSpPr>
          <p:cNvPr id="3" name="矩形 2"/>
          <p:cNvSpPr/>
          <p:nvPr/>
        </p:nvSpPr>
        <p:spPr>
          <a:xfrm>
            <a:off x="1187624" y="1196752"/>
            <a:ext cx="777686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3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標楷體" pitchFamily="65" charset="-120"/>
                <a:ea typeface="標楷體" pitchFamily="65" charset="-120"/>
              </a:rPr>
              <a:t>馬季，中國新相聲的代表人物，馬季是相聲承前繼後的關鍵</a:t>
            </a:r>
            <a:r>
              <a:rPr lang="zh-TW" altLang="en-US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標楷體" pitchFamily="65" charset="-120"/>
                <a:ea typeface="標楷體" pitchFamily="65" charset="-120"/>
              </a:rPr>
              <a:t>人物，</a:t>
            </a:r>
            <a:r>
              <a:rPr lang="zh-TW" altLang="en-US" sz="3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標楷體" pitchFamily="65" charset="-120"/>
                <a:ea typeface="標楷體" pitchFamily="65" charset="-120"/>
              </a:rPr>
              <a:t>主張相聲諷刺與歌頌並舉，創立了歌頌型相聲的美學原則，馬季在掌握傳統的表演技巧後，大膽地將這些技巧加進了他自己的創作中。爲大多數相聲後來者所遵循，爲中國相聲做出了不可磨滅的貢獻！ </a:t>
            </a:r>
          </a:p>
        </p:txBody>
      </p:sp>
    </p:spTree>
    <p:extLst>
      <p:ext uri="{BB962C8B-B14F-4D97-AF65-F5344CB8AC3E}">
        <p14:creationId xmlns:p14="http://schemas.microsoft.com/office/powerpoint/2010/main" val="12031744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3" name="Picture 7" descr="untitl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429000"/>
            <a:ext cx="45720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8" descr="untitl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0"/>
            <a:ext cx="45720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9" descr="untitl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429000"/>
            <a:ext cx="45720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0" descr="untitl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5720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4" descr="msl0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333375"/>
            <a:ext cx="2955925" cy="3744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5" descr="hbl0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8575" y="0"/>
            <a:ext cx="2765425" cy="438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6" descr="mjzz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8038" y="2781300"/>
            <a:ext cx="3305175" cy="3687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84816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5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77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770" decel="100000"/>
                                        <p:tgtEl>
                                          <p:spTgt spid="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7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9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0"/>
                            </p:stCondLst>
                            <p:childTnLst>
                              <p:par>
                                <p:cTn id="32" presetID="55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>
                <a:solidFill>
                  <a:srgbClr val="FF9933"/>
                </a:solidFill>
                <a:ea typeface="標楷體" pitchFamily="65" charset="-120"/>
                <a:cs typeface="宋體"/>
              </a:rPr>
              <a:t>台灣相聲發展</a:t>
            </a:r>
            <a:endParaRPr lang="zh-TW" altLang="en-US" dirty="0"/>
          </a:p>
        </p:txBody>
      </p:sp>
      <p:sp>
        <p:nvSpPr>
          <p:cNvPr id="3" name="矩形 2"/>
          <p:cNvSpPr/>
          <p:nvPr/>
        </p:nvSpPr>
        <p:spPr>
          <a:xfrm>
            <a:off x="1331640" y="1340768"/>
            <a:ext cx="756084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標楷體" pitchFamily="65" charset="-120"/>
                <a:ea typeface="標楷體" pitchFamily="65" charset="-120"/>
                <a:cs typeface="宋體"/>
              </a:rPr>
              <a:t>台灣相聲發展主要經歷了兩個階段，一是</a:t>
            </a:r>
            <a:r>
              <a:rPr lang="en-US" altLang="zh-TW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標楷體" pitchFamily="65" charset="-120"/>
                <a:ea typeface="標楷體" pitchFamily="65" charset="-120"/>
                <a:cs typeface="宋體"/>
              </a:rPr>
              <a:t>60</a:t>
            </a:r>
            <a:r>
              <a:rPr lang="zh-TW" alt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標楷體" pitchFamily="65" charset="-120"/>
                <a:ea typeface="標楷體" pitchFamily="65" charset="-120"/>
                <a:cs typeface="宋體"/>
              </a:rPr>
              <a:t>年代中期，當時有兩位相聲演員魏龍豪和吳兆南</a:t>
            </a:r>
            <a:r>
              <a:rPr lang="zh-TW" altLang="en-US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標楷體" pitchFamily="65" charset="-120"/>
                <a:ea typeface="標楷體" pitchFamily="65" charset="-120"/>
                <a:cs typeface="宋體"/>
              </a:rPr>
              <a:t>，</a:t>
            </a:r>
            <a:r>
              <a:rPr lang="zh-TW" alt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標楷體" pitchFamily="65" charset="-120"/>
                <a:ea typeface="標楷體" pitchFamily="65" charset="-120"/>
                <a:cs typeface="宋體"/>
              </a:rPr>
              <a:t>他們透</a:t>
            </a:r>
            <a:r>
              <a:rPr lang="zh-TW" altLang="en-US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標楷體" pitchFamily="65" charset="-120"/>
                <a:ea typeface="標楷體" pitchFamily="65" charset="-120"/>
                <a:cs typeface="宋體"/>
              </a:rPr>
              <a:t>過</a:t>
            </a:r>
            <a:r>
              <a:rPr lang="zh-TW" alt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標楷體" pitchFamily="65" charset="-120"/>
                <a:ea typeface="標楷體" pitchFamily="65" charset="-120"/>
                <a:cs typeface="宋體"/>
              </a:rPr>
              <a:t>廣播讓更多台灣人</a:t>
            </a:r>
            <a:r>
              <a:rPr lang="zh-TW" altLang="en-US" sz="28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  <a:cs typeface="宋體"/>
              </a:rPr>
              <a:t>聽</a:t>
            </a:r>
            <a:r>
              <a:rPr lang="zh-TW" alt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標楷體" pitchFamily="65" charset="-120"/>
                <a:ea typeface="標楷體" pitchFamily="65" charset="-120"/>
                <a:cs typeface="宋體"/>
              </a:rPr>
              <a:t>到了傳統相聲。馮翊剛說</a:t>
            </a:r>
            <a:r>
              <a:rPr lang="en-US" altLang="zh-TW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標楷體" pitchFamily="65" charset="-120"/>
                <a:ea typeface="標楷體" pitchFamily="65" charset="-120"/>
                <a:cs typeface="宋體"/>
              </a:rPr>
              <a:t>:“</a:t>
            </a:r>
            <a:r>
              <a:rPr lang="zh-TW" alt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標楷體" pitchFamily="65" charset="-120"/>
                <a:ea typeface="標楷體" pitchFamily="65" charset="-120"/>
                <a:cs typeface="宋體"/>
              </a:rPr>
              <a:t>在</a:t>
            </a:r>
            <a:r>
              <a:rPr lang="en-US" altLang="zh-TW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標楷體" pitchFamily="65" charset="-120"/>
                <a:ea typeface="標楷體" pitchFamily="65" charset="-120"/>
                <a:cs typeface="宋體"/>
              </a:rPr>
              <a:t>80</a:t>
            </a:r>
            <a:r>
              <a:rPr lang="zh-TW" alt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標楷體" pitchFamily="65" charset="-120"/>
                <a:ea typeface="標楷體" pitchFamily="65" charset="-120"/>
                <a:cs typeface="宋體"/>
              </a:rPr>
              <a:t>年代中期以前，台灣人只聽過相聲，沒有看過相聲。‘相聲’二字，‘</a:t>
            </a:r>
            <a:r>
              <a:rPr lang="zh-TW" altLang="en-US" sz="2800" b="1" dirty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  <a:cs typeface="宋體"/>
              </a:rPr>
              <a:t>相’是看，‘聲’是聽，</a:t>
            </a:r>
            <a:r>
              <a:rPr lang="zh-TW" alt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標楷體" pitchFamily="65" charset="-120"/>
                <a:ea typeface="標楷體" pitchFamily="65" charset="-120"/>
                <a:cs typeface="宋體"/>
              </a:rPr>
              <a:t>它是舞臺表演藝術，但因為它在廣播媒體的發展，使它被誤認為成純說話的語言藝術。”二就是</a:t>
            </a:r>
            <a:r>
              <a:rPr lang="en-US" altLang="zh-TW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標楷體" pitchFamily="65" charset="-120"/>
                <a:ea typeface="標楷體" pitchFamily="65" charset="-120"/>
                <a:cs typeface="宋體"/>
              </a:rPr>
              <a:t>80</a:t>
            </a:r>
            <a:r>
              <a:rPr lang="zh-TW" alt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標楷體" pitchFamily="65" charset="-120"/>
                <a:ea typeface="標楷體" pitchFamily="65" charset="-120"/>
                <a:cs typeface="宋體"/>
              </a:rPr>
              <a:t>年代中期，賴聲川做了第一個相聲劇</a:t>
            </a:r>
            <a:r>
              <a:rPr lang="en-US" altLang="zh-TW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標楷體" pitchFamily="65" charset="-120"/>
                <a:ea typeface="標楷體" pitchFamily="65" charset="-120"/>
                <a:cs typeface="宋體"/>
              </a:rPr>
              <a:t>《</a:t>
            </a:r>
            <a:r>
              <a:rPr lang="zh-TW" alt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標楷體" pitchFamily="65" charset="-120"/>
                <a:ea typeface="標楷體" pitchFamily="65" charset="-120"/>
                <a:cs typeface="宋體"/>
              </a:rPr>
              <a:t>那一夜，我們說相聲</a:t>
            </a:r>
            <a:r>
              <a:rPr lang="en-US" altLang="zh-TW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標楷體" pitchFamily="65" charset="-120"/>
                <a:ea typeface="標楷體" pitchFamily="65" charset="-120"/>
                <a:cs typeface="宋體"/>
              </a:rPr>
              <a:t>》</a:t>
            </a:r>
            <a:r>
              <a:rPr lang="zh-TW" alt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標楷體" pitchFamily="65" charset="-120"/>
                <a:ea typeface="標楷體" pitchFamily="65" charset="-120"/>
                <a:cs typeface="宋體"/>
              </a:rPr>
              <a:t>，刺激並提醒觀眾</a:t>
            </a:r>
            <a:r>
              <a:rPr lang="en-US" altLang="zh-TW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標楷體" pitchFamily="65" charset="-120"/>
                <a:ea typeface="標楷體" pitchFamily="65" charset="-120"/>
                <a:cs typeface="宋體"/>
              </a:rPr>
              <a:t>:</a:t>
            </a:r>
            <a:r>
              <a:rPr lang="zh-TW" alt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標楷體" pitchFamily="65" charset="-120"/>
                <a:ea typeface="標楷體" pitchFamily="65" charset="-120"/>
                <a:cs typeface="宋體"/>
              </a:rPr>
              <a:t>相聲是要看的。 </a:t>
            </a:r>
          </a:p>
        </p:txBody>
      </p:sp>
    </p:spTree>
    <p:extLst>
      <p:ext uri="{BB962C8B-B14F-4D97-AF65-F5344CB8AC3E}">
        <p14:creationId xmlns:p14="http://schemas.microsoft.com/office/powerpoint/2010/main" val="6567209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>
                <a:solidFill>
                  <a:srgbClr val="FF9933"/>
                </a:solidFill>
                <a:ea typeface="標楷體" pitchFamily="65" charset="-120"/>
              </a:rPr>
              <a:t>介紹馮翊綱</a:t>
            </a:r>
            <a:endParaRPr lang="zh-TW" altLang="en-US" dirty="0"/>
          </a:p>
        </p:txBody>
      </p:sp>
      <p:sp>
        <p:nvSpPr>
          <p:cNvPr id="3" name="矩形 2"/>
          <p:cNvSpPr/>
          <p:nvPr/>
        </p:nvSpPr>
        <p:spPr>
          <a:xfrm>
            <a:off x="4133418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zh-TW" altLang="en-US" dirty="0"/>
          </a:p>
        </p:txBody>
      </p:sp>
      <p:sp>
        <p:nvSpPr>
          <p:cNvPr id="4" name="矩形 3"/>
          <p:cNvSpPr/>
          <p:nvPr/>
        </p:nvSpPr>
        <p:spPr>
          <a:xfrm>
            <a:off x="1763688" y="1556792"/>
            <a:ext cx="676875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zh-TW" alt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國立藝術學院戲劇藝術碩士，現為</a:t>
            </a:r>
            <a:r>
              <a:rPr lang="en-US" altLang="zh-TW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【</a:t>
            </a:r>
            <a:r>
              <a:rPr lang="zh-TW" alt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相聲瓦舍</a:t>
            </a:r>
            <a:r>
              <a:rPr lang="en-US" altLang="zh-TW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】</a:t>
            </a:r>
            <a:r>
              <a:rPr lang="zh-TW" alt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團長及主要演員。人高馬大，氣宇軒昂；穿著馬掛說相聲，表演不盡的相聲段子。看似謙沖有禮，其實任性無比，要說他孩子氣嘛！他的敬業精神又無人可比。</a:t>
            </a:r>
          </a:p>
        </p:txBody>
      </p:sp>
      <p:sp>
        <p:nvSpPr>
          <p:cNvPr id="5" name="矩形 4"/>
          <p:cNvSpPr/>
          <p:nvPr/>
        </p:nvSpPr>
        <p:spPr>
          <a:xfrm>
            <a:off x="1403648" y="3419585"/>
            <a:ext cx="4572000" cy="24191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altLang="zh-TW" b="1" dirty="0">
                <a:solidFill>
                  <a:srgbClr val="CCFF33"/>
                </a:solidFill>
                <a:latin typeface="標楷體" pitchFamily="65" charset="-120"/>
                <a:ea typeface="標楷體" pitchFamily="65" charset="-120"/>
                <a:cs typeface="Arial" pitchFamily="34" charset="0"/>
              </a:rPr>
              <a:t> </a:t>
            </a:r>
            <a:r>
              <a:rPr lang="zh-TW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標楷體" pitchFamily="65" charset="-120"/>
                <a:ea typeface="標楷體" pitchFamily="65" charset="-120"/>
                <a:cs typeface="Arial" pitchFamily="34" charset="0"/>
              </a:rPr>
              <a:t>謹守原則，自覺無愧於心後，他便爽落地跨著大步 笑傲江湖了。而且他笑起來的聲音真的是這樣子的（頻率由高到低，節奏由慢到快）：</a:t>
            </a:r>
            <a:br>
              <a:rPr lang="zh-TW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標楷體" pitchFamily="65" charset="-120"/>
                <a:ea typeface="標楷體" pitchFamily="65" charset="-120"/>
                <a:cs typeface="Arial" pitchFamily="34" charset="0"/>
              </a:rPr>
            </a:br>
            <a:r>
              <a:rPr lang="zh-TW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標楷體" pitchFamily="65" charset="-120"/>
                <a:ea typeface="標楷體" pitchFamily="65" charset="-120"/>
                <a:cs typeface="Arial" pitchFamily="34" charset="0"/>
              </a:rPr>
              <a:t>「啊 </a:t>
            </a:r>
            <a:r>
              <a:rPr lang="en-US" altLang="zh-TW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標楷體" pitchFamily="65" charset="-120"/>
                <a:ea typeface="標楷體" pitchFamily="65" charset="-120"/>
                <a:cs typeface="Arial" pitchFamily="34" charset="0"/>
              </a:rPr>
              <a:t>--- --- </a:t>
            </a:r>
            <a:r>
              <a:rPr lang="zh-TW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標楷體" pitchFamily="65" charset="-120"/>
                <a:ea typeface="標楷體" pitchFamily="65" charset="-120"/>
                <a:cs typeface="Arial" pitchFamily="34" charset="0"/>
              </a:rPr>
              <a:t>哈哈哈哈！啊哈哈哈哈哈！啊哈哈哈哈哈哈哈！」 </a:t>
            </a:r>
            <a:endParaRPr lang="zh-TW" altLang="en-US" sz="2400" b="1" dirty="0">
              <a:solidFill>
                <a:schemeClr val="tx1">
                  <a:lumMod val="85000"/>
                  <a:lumOff val="15000"/>
                </a:schemeClr>
              </a:solidFill>
              <a:latin typeface="標楷體" pitchFamily="65" charset="-120"/>
              <a:ea typeface="標楷體" pitchFamily="65" charset="-120"/>
              <a:cs typeface="Arial" pitchFamily="34" charset="0"/>
            </a:endParaRPr>
          </a:p>
        </p:txBody>
      </p:sp>
      <p:pic>
        <p:nvPicPr>
          <p:cNvPr id="6" name="Picture 2" descr="xfile_01_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963" y="3573463"/>
            <a:ext cx="3163887" cy="291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46017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3" name="Picture 7" descr="untitl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429000"/>
            <a:ext cx="45720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8" descr="untitl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0"/>
            <a:ext cx="45720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9" descr="untitl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429000"/>
            <a:ext cx="45720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0" descr="untitl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5720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 descr="xfile_02_0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625" y="3573463"/>
            <a:ext cx="3387725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533400" y="381000"/>
            <a:ext cx="777240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zh-TW" altLang="en-US" b="1" smtClean="0">
                <a:solidFill>
                  <a:srgbClr val="FF9933"/>
                </a:solidFill>
                <a:ea typeface="標楷體" pitchFamily="65" charset="-120"/>
              </a:rPr>
              <a:t>介紹宋少卿</a:t>
            </a:r>
            <a:endParaRPr lang="zh-TW" altLang="en-US" b="1" smtClean="0">
              <a:solidFill>
                <a:srgbClr val="FF9933"/>
              </a:solidFill>
              <a:ea typeface="標楷體" pitchFamily="65" charset="-120"/>
            </a:endParaRPr>
          </a:p>
        </p:txBody>
      </p:sp>
      <p:sp>
        <p:nvSpPr>
          <p:cNvPr id="9" name="Rectangle 4"/>
          <p:cNvSpPr txBox="1">
            <a:spLocks noChangeArrowheads="1"/>
          </p:cNvSpPr>
          <p:nvPr/>
        </p:nvSpPr>
        <p:spPr>
          <a:xfrm>
            <a:off x="609600" y="1600200"/>
            <a:ext cx="7848600" cy="2133600"/>
          </a:xfrm>
          <a:prstGeom prst="rect">
            <a:avLst/>
          </a:prstGeom>
        </p:spPr>
        <p:txBody>
          <a:bodyPr/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zh-TW" altLang="en-US" sz="2800" b="1" smtClean="0">
                <a:solidFill>
                  <a:srgbClr val="CCFF33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國立藝術學院戲劇系畢業，為</a:t>
            </a:r>
            <a:r>
              <a:rPr lang="en-US" altLang="zh-TW" sz="2800" b="1" smtClean="0">
                <a:solidFill>
                  <a:srgbClr val="CCFF33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【</a:t>
            </a:r>
            <a:r>
              <a:rPr lang="zh-TW" altLang="en-US" sz="2800" b="1" smtClean="0">
                <a:solidFill>
                  <a:srgbClr val="CCFF33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相聲瓦舍</a:t>
            </a:r>
            <a:r>
              <a:rPr lang="en-US" altLang="zh-TW" sz="2800" b="1" smtClean="0">
                <a:solidFill>
                  <a:srgbClr val="CCFF33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】</a:t>
            </a:r>
            <a:r>
              <a:rPr lang="zh-TW" altLang="en-US" sz="2800" b="1" smtClean="0">
                <a:solidFill>
                  <a:srgbClr val="CCFF33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創辦人及主要演員。擔任主演</a:t>
            </a:r>
            <a:r>
              <a:rPr lang="en-US" altLang="zh-TW" sz="2800" b="1" smtClean="0">
                <a:solidFill>
                  <a:srgbClr val="CCFF33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【</a:t>
            </a:r>
            <a:r>
              <a:rPr lang="zh-TW" altLang="en-US" sz="2800" b="1" smtClean="0">
                <a:solidFill>
                  <a:srgbClr val="CCFF33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相聲瓦舍</a:t>
            </a:r>
            <a:r>
              <a:rPr lang="en-US" altLang="zh-TW" sz="2800" b="1" smtClean="0">
                <a:solidFill>
                  <a:srgbClr val="CCFF33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】</a:t>
            </a:r>
            <a:r>
              <a:rPr lang="zh-TW" altLang="en-US" sz="2800" b="1" smtClean="0">
                <a:solidFill>
                  <a:srgbClr val="CCFF33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歷年舞台演出作品，因為多年來在相聲藝術創作及展演之貢獻，榮獲中國文藝獎章。</a:t>
            </a:r>
          </a:p>
          <a:p>
            <a:pPr>
              <a:buFontTx/>
              <a:buNone/>
            </a:pPr>
            <a:endParaRPr lang="en-US" altLang="zh-TW" sz="2800" b="1" dirty="0" smtClean="0">
              <a:solidFill>
                <a:srgbClr val="CCFF33"/>
              </a:solidFill>
              <a:latin typeface="Arial" pitchFamily="34" charset="0"/>
              <a:ea typeface="標楷體" pitchFamily="65" charset="-120"/>
              <a:cs typeface="Arial" pitchFamily="34" charset="0"/>
            </a:endParaRP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457200" y="3429000"/>
            <a:ext cx="4906963" cy="303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zh-TW" altLang="en-US" sz="2800" b="1" dirty="0">
                <a:solidFill>
                  <a:srgbClr val="CCFF33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自小出生在深山，有</a:t>
            </a:r>
            <a:r>
              <a:rPr lang="zh-TW" altLang="en-US" sz="2800" b="1" dirty="0">
                <a:solidFill>
                  <a:srgbClr val="FF000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原住民阿美族</a:t>
            </a:r>
            <a:r>
              <a:rPr lang="zh-TW" altLang="en-US" sz="2800" b="1" dirty="0">
                <a:solidFill>
                  <a:srgbClr val="CCFF33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血統；才華洋溢，深情無限；愛熱鬧，愛朋友。阿綱常說他，實在太像韋小寶。率真的個性，</a:t>
            </a:r>
            <a:r>
              <a:rPr lang="zh-TW" altLang="en-US" sz="2800" b="1" dirty="0">
                <a:solidFill>
                  <a:srgbClr val="FF0000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機敏的反應</a:t>
            </a:r>
            <a:r>
              <a:rPr lang="zh-TW" altLang="en-US" sz="2800" b="1" dirty="0">
                <a:solidFill>
                  <a:srgbClr val="CCFF33"/>
                </a:solidFill>
                <a:latin typeface="Arial" pitchFamily="34" charset="0"/>
                <a:ea typeface="標楷體" pitchFamily="65" charset="-120"/>
                <a:cs typeface="Arial" pitchFamily="34" charset="0"/>
              </a:rPr>
              <a:t>，再艱困的環境他都活得了。</a:t>
            </a:r>
          </a:p>
          <a:p>
            <a:pPr eaLnBrk="1" hangingPunct="1">
              <a:spcBef>
                <a:spcPct val="50000"/>
              </a:spcBef>
            </a:pPr>
            <a:endParaRPr lang="en-US" altLang="zh-TW" sz="2800" b="1" dirty="0">
              <a:solidFill>
                <a:srgbClr val="CCFF33"/>
              </a:solidFill>
              <a:ea typeface="標楷體" pitchFamily="65" charset="-12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3152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52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52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build="p"/>
      <p:bldP spid="1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5636096"/>
          </a:xfrm>
        </p:spPr>
        <p:txBody>
          <a:bodyPr>
            <a:normAutofit/>
          </a:bodyPr>
          <a:lstStyle/>
          <a:p>
            <a:r>
              <a:rPr lang="zh-TW" altLang="en-US" sz="6000" dirty="0"/>
              <a:t>「</a:t>
            </a:r>
            <a:r>
              <a:rPr lang="zh-TW" altLang="en-US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子母哏」的技巧，則是透過捧逗雙方緊密的台詞，來營造出言語的高潮。以畢業典禮作例子。 </a:t>
            </a:r>
            <a:br>
              <a:rPr lang="zh-TW" altLang="en-US" sz="6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6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58505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526562" y="260648"/>
            <a:ext cx="7992888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甲：我想，我永遠不會忘記母校的美好，這一切都會深植我心 </a:t>
            </a:r>
          </a:p>
          <a:p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乙：我知道你很喜歡母校，但說你永遠不會忘記，可是太誇張了 </a:t>
            </a:r>
          </a:p>
          <a:p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甲：一點都不誇張，母校的一切，我是這麼的熟悉，記得這麼清楚 </a:t>
            </a:r>
          </a:p>
          <a:p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乙：我不信 </a:t>
            </a:r>
          </a:p>
          <a:p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甲：不信你問，不管你問什麼，我都能立刻告訴你 </a:t>
            </a:r>
          </a:p>
          <a:p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endParaRPr lang="zh-TW" altLang="en-US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61254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567512" y="404664"/>
            <a:ext cx="7848872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乙：那我問你，我們的校長？ 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甲：黃蝦蟆 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乙：訓導主任？ 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甲：大麵包 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乙：教務主任？ 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甲：侯寶林 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乙：你的班級？ 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甲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：仁三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乙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：導師？ 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甲：老玻璃吳大胖 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乙：誰？ 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甲：老好人，吳德寶老師 </a:t>
            </a:r>
          </a:p>
        </p:txBody>
      </p:sp>
    </p:spTree>
    <p:extLst>
      <p:ext uri="{BB962C8B-B14F-4D97-AF65-F5344CB8AC3E}">
        <p14:creationId xmlns:p14="http://schemas.microsoft.com/office/powerpoint/2010/main" val="2615594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TW" altLang="en-US" sz="8800" b="1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飆一下相聲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u="sng" dirty="0">
                <a:solidFill>
                  <a:srgbClr val="FF0000"/>
                </a:solidFill>
                <a:hlinkClick r:id="rId2"/>
              </a:rPr>
              <a:t>http://www.sses.tc.edu.tw/%7Ehann99/crosstalk/</a:t>
            </a:r>
            <a:endParaRPr lang="zh-TW" altLang="en-US" dirty="0">
              <a:solidFill>
                <a:srgbClr val="FF0000"/>
              </a:solidFill>
              <a:hlinkClick r:id="rId3" action="ppaction://hlinkpres?slideindex=1&amp;slidetitle="/>
            </a:endParaRPr>
          </a:p>
        </p:txBody>
      </p:sp>
    </p:spTree>
    <p:extLst>
      <p:ext uri="{BB962C8B-B14F-4D97-AF65-F5344CB8AC3E}">
        <p14:creationId xmlns:p14="http://schemas.microsoft.com/office/powerpoint/2010/main" val="1748692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467544" y="116632"/>
            <a:ext cx="792088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乙：喔喔，那你最喜歡上 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甲：體育課 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乙：你最喜歡去？ 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甲：福利社 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乙：你沒事就會 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甲：唱歌 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乙：你每天一定都會 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甲：蹺課 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乙：每天蹺課你還敢說你愛母校～ 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甲：我是說，翹著二郎腿上課 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乙：這樣姿勢可不好。 </a:t>
            </a:r>
          </a:p>
        </p:txBody>
      </p:sp>
    </p:spTree>
    <p:extLst>
      <p:ext uri="{BB962C8B-B14F-4D97-AF65-F5344CB8AC3E}">
        <p14:creationId xmlns:p14="http://schemas.microsoft.com/office/powerpoint/2010/main" val="3341058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04800" y="116632"/>
            <a:ext cx="8686800" cy="1178768"/>
          </a:xfrm>
        </p:spPr>
        <p:txBody>
          <a:bodyPr>
            <a:noAutofit/>
          </a:bodyPr>
          <a:lstStyle/>
          <a:p>
            <a:pPr algn="ctr"/>
            <a:r>
              <a:rPr lang="zh-TW" altLang="zh-TW" sz="5400" b="1" dirty="0">
                <a:effectLst/>
              </a:rPr>
              <a:t>名字的由來</a:t>
            </a:r>
            <a:endParaRPr lang="zh-TW" altLang="en-US" sz="54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04800" y="1052736"/>
            <a:ext cx="8686800" cy="5616624"/>
          </a:xfrm>
        </p:spPr>
        <p:txBody>
          <a:bodyPr>
            <a:normAutofit/>
          </a:bodyPr>
          <a:lstStyle/>
          <a:p>
            <a:r>
              <a:rPr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你知道我們的名字為什麼只有二、三或四個字而已嗎？其實以前的人們名字都很長，只是因為發生了下面這一件事，才縮短了名字。</a:t>
            </a:r>
          </a:p>
          <a:p>
            <a:r>
              <a:rPr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從前有個拉拉村，村裡的人互助合作就像一家人似的。陳家剛添了一個可愛的兒子，為了表示對這個兒子的寵愛，為他取了一個長達十個字的名字「陳滴督拉瑋武田釋可衛」。隔年，陳家又添了一個兒子，取名「陳成」，兩兄弟相親相愛。</a:t>
            </a:r>
          </a:p>
          <a:p>
            <a:r>
              <a:rPr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這天兩兄弟來到村外的河邊遊玩，弟弟一不小心掉到河裡，哥哥急忙跑回村裡，碰到村長，村長說：「怎麼跑得這麼快呀？」哥哥說：「我弟弟陳成掉到河裡了，快去救他。」有些重聽村長說：「誰？」哥哥說：「陳成。」「誰？」「陳成。」於是村長召集村裡壯漢，趕到河邊救了奄奄一息的弟弟。</a:t>
            </a:r>
          </a:p>
          <a:p>
            <a:r>
              <a:rPr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隔幾天，兩兄弟又來到村外的河邊遊玩，這回是哥哥一不小心掉到河裡。弟弟急忙跑回村裡，碰到村長，村長說：「怎麼跑得這麼快呀？」哥哥說：「我哥哥陳滴督拉瑋武田釋可衛掉到河裡了，快去救他。」有些重聽村長說：「誰？」哥哥說：「陳滴督拉瑋武田釋可衛。」「誰？」「陳滴督拉瑋武田釋可衛。」於是村長召集村裡壯漢，趕到河邊救弟弟，卻因為時間延誤而喪失救人先機。</a:t>
            </a:r>
          </a:p>
          <a:p>
            <a:r>
              <a:rPr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為了避免相同的悲劇再發生，除了教導村裡小孩不要再到河邊玩耍外，也建立共識：名字不要取太長，兩、三個字就好了。</a:t>
            </a:r>
          </a:p>
          <a:p>
            <a:endParaRPr lang="zh-TW" altLang="en-US" sz="1800" dirty="0"/>
          </a:p>
        </p:txBody>
      </p:sp>
    </p:spTree>
    <p:extLst>
      <p:ext uri="{BB962C8B-B14F-4D97-AF65-F5344CB8AC3E}">
        <p14:creationId xmlns:p14="http://schemas.microsoft.com/office/powerpoint/2010/main" val="445736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75656" y="908720"/>
            <a:ext cx="7498080" cy="1143000"/>
          </a:xfrm>
        </p:spPr>
        <p:txBody>
          <a:bodyPr>
            <a:normAutofit/>
          </a:bodyPr>
          <a:lstStyle/>
          <a:p>
            <a:r>
              <a:rPr lang="zh-TW" altLang="en-US" sz="6000" b="1" dirty="0">
                <a:solidFill>
                  <a:srgbClr val="FF9933"/>
                </a:solidFill>
                <a:ea typeface="標楷體" pitchFamily="65" charset="-120"/>
              </a:rPr>
              <a:t>相聲表演四字訣</a:t>
            </a:r>
            <a:endParaRPr lang="zh-TW" altLang="en-US" sz="6000" dirty="0"/>
          </a:p>
        </p:txBody>
      </p:sp>
      <p:sp>
        <p:nvSpPr>
          <p:cNvPr id="3" name="矩形 2"/>
          <p:cNvSpPr/>
          <p:nvPr/>
        </p:nvSpPr>
        <p:spPr>
          <a:xfrm>
            <a:off x="1115616" y="1988840"/>
            <a:ext cx="7848872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zh-TW" altLang="en-US" sz="4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標楷體" pitchFamily="65" charset="-120"/>
                <a:ea typeface="標楷體" pitchFamily="65" charset="-120"/>
              </a:rPr>
              <a:t>「遲」</a:t>
            </a:r>
            <a:r>
              <a:rPr lang="zh-TW" altLang="en-US" sz="4000" dirty="0">
                <a:solidFill>
                  <a:schemeClr val="tx1">
                    <a:lumMod val="50000"/>
                    <a:lumOff val="50000"/>
                  </a:schemeClr>
                </a:solidFill>
                <a:latin typeface="標楷體" pitchFamily="65" charset="-120"/>
                <a:ea typeface="標楷體" pitchFamily="65" charset="-120"/>
              </a:rPr>
              <a:t>：語言的速度要慢</a:t>
            </a:r>
            <a:endParaRPr lang="zh-TW" altLang="en-US" sz="4000" dirty="0">
              <a:solidFill>
                <a:schemeClr val="tx1">
                  <a:lumMod val="50000"/>
                  <a:lumOff val="50000"/>
                </a:schemeClr>
              </a:solidFill>
              <a:latin typeface="新細明體" pitchFamily="18" charset="-120"/>
              <a:cs typeface="Times New Roman" pitchFamily="18" charset="0"/>
            </a:endParaRPr>
          </a:p>
          <a:p>
            <a:pPr algn="just">
              <a:spcBef>
                <a:spcPct val="50000"/>
              </a:spcBef>
            </a:pPr>
            <a:r>
              <a:rPr lang="zh-TW" altLang="en-US" sz="4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標楷體" pitchFamily="65" charset="-120"/>
                <a:ea typeface="標楷體" pitchFamily="65" charset="-120"/>
              </a:rPr>
              <a:t>「急」</a:t>
            </a:r>
            <a:r>
              <a:rPr lang="zh-TW" altLang="en-US" sz="4000" dirty="0">
                <a:solidFill>
                  <a:schemeClr val="tx1">
                    <a:lumMod val="50000"/>
                    <a:lumOff val="50000"/>
                  </a:schemeClr>
                </a:solidFill>
                <a:latin typeface="標楷體" pitchFamily="65" charset="-120"/>
                <a:ea typeface="標楷體" pitchFamily="65" charset="-120"/>
              </a:rPr>
              <a:t>：語言速度要快</a:t>
            </a:r>
            <a:endParaRPr lang="zh-TW" altLang="en-US" sz="4000" dirty="0">
              <a:solidFill>
                <a:schemeClr val="tx1">
                  <a:lumMod val="50000"/>
                  <a:lumOff val="50000"/>
                </a:schemeClr>
              </a:solidFill>
              <a:latin typeface="新細明體" pitchFamily="18" charset="-120"/>
              <a:cs typeface="Times New Roman" pitchFamily="18" charset="0"/>
            </a:endParaRPr>
          </a:p>
          <a:p>
            <a:pPr algn="just">
              <a:spcBef>
                <a:spcPct val="50000"/>
              </a:spcBef>
            </a:pPr>
            <a:r>
              <a:rPr lang="zh-TW" altLang="en-US" sz="4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標楷體" pitchFamily="65" charset="-120"/>
                <a:ea typeface="標楷體" pitchFamily="65" charset="-120"/>
              </a:rPr>
              <a:t>「頓」</a:t>
            </a:r>
            <a:r>
              <a:rPr lang="zh-TW" altLang="en-US" sz="4000" dirty="0">
                <a:solidFill>
                  <a:schemeClr val="tx1">
                    <a:lumMod val="50000"/>
                    <a:lumOff val="50000"/>
                  </a:schemeClr>
                </a:solidFill>
                <a:latin typeface="標楷體" pitchFamily="65" charset="-120"/>
                <a:ea typeface="標楷體" pitchFamily="65" charset="-120"/>
              </a:rPr>
              <a:t>：語氣之間要有技術性停頓</a:t>
            </a:r>
            <a:endParaRPr lang="zh-TW" altLang="en-US" sz="4000" dirty="0">
              <a:solidFill>
                <a:schemeClr val="tx1">
                  <a:lumMod val="50000"/>
                  <a:lumOff val="50000"/>
                </a:schemeClr>
              </a:solidFill>
              <a:latin typeface="新細明體" pitchFamily="18" charset="-12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zh-TW" altLang="en-US" sz="4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標楷體" pitchFamily="65" charset="-120"/>
                <a:ea typeface="標楷體" pitchFamily="65" charset="-120"/>
              </a:rPr>
              <a:t>「挫」</a:t>
            </a:r>
            <a:r>
              <a:rPr lang="zh-TW" altLang="en-US" sz="4000" dirty="0">
                <a:solidFill>
                  <a:schemeClr val="tx1">
                    <a:lumMod val="50000"/>
                    <a:lumOff val="50000"/>
                  </a:schemeClr>
                </a:solidFill>
                <a:latin typeface="標楷體" pitchFamily="65" charset="-120"/>
                <a:ea typeface="標楷體" pitchFamily="65" charset="-120"/>
              </a:rPr>
              <a:t>：詞窮、詞不達意、話到</a:t>
            </a:r>
            <a:r>
              <a:rPr lang="zh-TW" altLang="en-US" sz="4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標楷體" pitchFamily="65" charset="-120"/>
                <a:ea typeface="標楷體" pitchFamily="65" charset="-120"/>
              </a:rPr>
              <a:t>口  邊</a:t>
            </a:r>
            <a:r>
              <a:rPr lang="zh-TW" altLang="en-US" sz="4000" dirty="0">
                <a:solidFill>
                  <a:schemeClr val="tx1">
                    <a:lumMod val="50000"/>
                    <a:lumOff val="50000"/>
                  </a:schemeClr>
                </a:solidFill>
                <a:latin typeface="標楷體" pitchFamily="65" charset="-120"/>
                <a:ea typeface="標楷體" pitchFamily="65" charset="-120"/>
              </a:rPr>
              <a:t>留半句</a:t>
            </a:r>
            <a:r>
              <a:rPr lang="zh-TW" altLang="en-US" dirty="0"/>
              <a:t> 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879657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TW" altLang="zh-TW" sz="66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相聲的真實</a:t>
            </a:r>
            <a:r>
              <a:rPr lang="zh-TW" altLang="zh-TW" sz="6600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面貌</a:t>
            </a:r>
            <a:endParaRPr lang="zh-TW" altLang="en-US" sz="6600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5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(1)	</a:t>
            </a:r>
            <a:r>
              <a:rPr lang="zh-TW" altLang="en-US" sz="5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說的藝術</a:t>
            </a:r>
          </a:p>
          <a:p>
            <a:pPr marL="0" indent="0">
              <a:buNone/>
            </a:pPr>
            <a:r>
              <a:rPr lang="en-US" altLang="zh-TW" sz="5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(2)	</a:t>
            </a:r>
            <a:r>
              <a:rPr lang="zh-TW" altLang="en-US" sz="5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相聲的類別</a:t>
            </a:r>
          </a:p>
          <a:p>
            <a:pPr marL="0" indent="0">
              <a:buNone/>
            </a:pPr>
            <a:r>
              <a:rPr lang="en-US" altLang="zh-TW" sz="5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(3)	</a:t>
            </a:r>
            <a:r>
              <a:rPr lang="zh-TW" altLang="en-US" sz="5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服裝道具</a:t>
            </a:r>
          </a:p>
          <a:p>
            <a:pPr marL="0" indent="0">
              <a:buNone/>
            </a:pPr>
            <a:r>
              <a:rPr lang="en-US" altLang="zh-TW" sz="5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(4)	</a:t>
            </a:r>
            <a:r>
              <a:rPr lang="zh-TW" altLang="en-US" sz="5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相聲的形式</a:t>
            </a:r>
          </a:p>
          <a:p>
            <a:pPr marL="0" indent="0">
              <a:buNone/>
            </a:pPr>
            <a:r>
              <a:rPr lang="en-US" altLang="zh-TW" sz="5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(5) </a:t>
            </a:r>
            <a:r>
              <a:rPr lang="en-US" altLang="zh-TW" sz="5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en-US" sz="5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抖</a:t>
            </a:r>
            <a:r>
              <a:rPr lang="zh-TW" altLang="en-US" sz="5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包袱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85740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70186"/>
          </a:xfrm>
        </p:spPr>
        <p:txBody>
          <a:bodyPr>
            <a:noAutofit/>
          </a:bodyPr>
          <a:lstStyle/>
          <a:p>
            <a:pPr lvl="4" algn="ctr" rtl="0">
              <a:spcBef>
                <a:spcPct val="0"/>
              </a:spcBef>
            </a:pPr>
            <a:r>
              <a:rPr lang="zh-TW" altLang="zh-TW" sz="60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相聲的技巧有哪四類？</a:t>
            </a:r>
            <a:r>
              <a:rPr lang="zh-TW" altLang="zh-TW" sz="6000" dirty="0">
                <a:solidFill>
                  <a:srgbClr val="0070C0"/>
                </a:solidFill>
              </a:rPr>
              <a:t/>
            </a:r>
            <a:br>
              <a:rPr lang="zh-TW" altLang="zh-TW" sz="6000" dirty="0">
                <a:solidFill>
                  <a:srgbClr val="0070C0"/>
                </a:solidFill>
              </a:rPr>
            </a:br>
            <a:endParaRPr lang="zh-TW" altLang="en-US" sz="6000" dirty="0">
              <a:solidFill>
                <a:srgbClr val="0070C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82296" indent="0">
              <a:spcBef>
                <a:spcPct val="50000"/>
              </a:spcBef>
              <a:buNone/>
            </a:pPr>
            <a:r>
              <a:rPr lang="zh-TW" alt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標楷體" pitchFamily="65" charset="-120"/>
                <a:ea typeface="標楷體" pitchFamily="65" charset="-120"/>
              </a:rPr>
              <a:t>（</a:t>
            </a:r>
            <a:r>
              <a:rPr lang="en-US" altLang="zh-TW" b="1" dirty="0">
                <a:solidFill>
                  <a:schemeClr val="tx1">
                    <a:lumMod val="50000"/>
                    <a:lumOff val="50000"/>
                  </a:schemeClr>
                </a:solidFill>
                <a:latin typeface="標楷體" pitchFamily="65" charset="-120"/>
                <a:ea typeface="標楷體" pitchFamily="65" charset="-120"/>
              </a:rPr>
              <a:t>1</a:t>
            </a:r>
            <a:r>
              <a:rPr lang="zh-TW" alt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標楷體" pitchFamily="65" charset="-120"/>
                <a:ea typeface="標楷體" pitchFamily="65" charset="-120"/>
              </a:rPr>
              <a:t>）說：是相聲的主要表演方式。</a:t>
            </a:r>
            <a:r>
              <a:rPr lang="zh-TW" alt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標楷體" pitchFamily="65" charset="-120"/>
                <a:ea typeface="標楷體" pitchFamily="65" charset="-120"/>
              </a:rPr>
              <a:t>說，指吟 詩、對對聯、猜謎語、解字意、繞口令、反正話、顛倒話、歇後語、俏皮話、短笑話、趣聞鐵事等。 </a:t>
            </a:r>
          </a:p>
          <a:p>
            <a:pPr marL="82296" indent="0">
              <a:spcBef>
                <a:spcPct val="50000"/>
              </a:spcBef>
              <a:buNone/>
            </a:pPr>
            <a:r>
              <a:rPr lang="zh-TW" alt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標楷體" pitchFamily="65" charset="-120"/>
                <a:ea typeface="標楷體" pitchFamily="65" charset="-120"/>
              </a:rPr>
              <a:t>（</a:t>
            </a:r>
            <a:r>
              <a:rPr lang="en-US" altLang="zh-TW" b="1" dirty="0">
                <a:solidFill>
                  <a:schemeClr val="tx1">
                    <a:lumMod val="50000"/>
                    <a:lumOff val="50000"/>
                  </a:schemeClr>
                </a:solidFill>
                <a:latin typeface="標楷體" pitchFamily="65" charset="-120"/>
                <a:ea typeface="標楷體" pitchFamily="65" charset="-120"/>
              </a:rPr>
              <a:t>2</a:t>
            </a:r>
            <a:r>
              <a:rPr lang="zh-TW" alt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標楷體" pitchFamily="65" charset="-120"/>
                <a:ea typeface="標楷體" pitchFamily="65" charset="-120"/>
              </a:rPr>
              <a:t>）學：模擬表演一些人事物的聲音、動作、表情</a:t>
            </a:r>
            <a:r>
              <a:rPr lang="en-US" altLang="zh-TW" b="1" dirty="0">
                <a:solidFill>
                  <a:schemeClr val="tx1">
                    <a:lumMod val="50000"/>
                    <a:lumOff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‧‧</a:t>
            </a:r>
            <a:r>
              <a:rPr lang="zh-TW" alt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標楷體" pitchFamily="65" charset="-120"/>
                <a:ea typeface="標楷體" pitchFamily="65" charset="-120"/>
              </a:rPr>
              <a:t>等。</a:t>
            </a:r>
            <a:r>
              <a:rPr lang="zh-TW" alt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標楷體" pitchFamily="65" charset="-120"/>
                <a:ea typeface="標楷體" pitchFamily="65" charset="-120"/>
              </a:rPr>
              <a:t>各種口技、雙簧，摹擬方言、市聲以及男女老幼的音容笑貌、風俗習慣禮儀。 </a:t>
            </a:r>
          </a:p>
          <a:p>
            <a:pPr marL="82296" indent="0">
              <a:spcBef>
                <a:spcPct val="50000"/>
              </a:spcBef>
              <a:buNone/>
            </a:pPr>
            <a:r>
              <a:rPr lang="zh-TW" alt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標楷體" pitchFamily="65" charset="-120"/>
                <a:ea typeface="標楷體" pitchFamily="65" charset="-120"/>
              </a:rPr>
              <a:t>（</a:t>
            </a:r>
            <a:r>
              <a:rPr lang="en-US" altLang="zh-TW" b="1" dirty="0">
                <a:solidFill>
                  <a:schemeClr val="tx1">
                    <a:lumMod val="50000"/>
                    <a:lumOff val="50000"/>
                  </a:schemeClr>
                </a:solidFill>
                <a:latin typeface="標楷體" pitchFamily="65" charset="-120"/>
                <a:ea typeface="標楷體" pitchFamily="65" charset="-120"/>
              </a:rPr>
              <a:t>3</a:t>
            </a:r>
            <a:r>
              <a:rPr lang="zh-TW" alt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標楷體" pitchFamily="65" charset="-120"/>
                <a:ea typeface="標楷體" pitchFamily="65" charset="-120"/>
              </a:rPr>
              <a:t>）逗：是相聲特殊喜劇風格。</a:t>
            </a:r>
            <a:r>
              <a:rPr lang="zh-TW" alt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標楷體" pitchFamily="65" charset="-120"/>
                <a:ea typeface="標楷體" pitchFamily="65" charset="-120"/>
              </a:rPr>
              <a:t>就是抓哏取笑。甲、乙二人，一賓一主，一智一愚，以滑稽口吻互相捧逗，褒貶評論，諷刺嘲謔。  </a:t>
            </a:r>
          </a:p>
          <a:p>
            <a:pPr marL="82296" indent="0">
              <a:spcBef>
                <a:spcPct val="50000"/>
              </a:spcBef>
              <a:buNone/>
            </a:pPr>
            <a:r>
              <a:rPr lang="zh-TW" alt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標楷體" pitchFamily="65" charset="-120"/>
                <a:ea typeface="標楷體" pitchFamily="65" charset="-120"/>
              </a:rPr>
              <a:t>（</a:t>
            </a:r>
            <a:r>
              <a:rPr lang="en-US" altLang="zh-TW" b="1" dirty="0">
                <a:solidFill>
                  <a:schemeClr val="tx1">
                    <a:lumMod val="50000"/>
                    <a:lumOff val="50000"/>
                  </a:schemeClr>
                </a:solidFill>
                <a:latin typeface="標楷體" pitchFamily="65" charset="-120"/>
                <a:ea typeface="標楷體" pitchFamily="65" charset="-120"/>
              </a:rPr>
              <a:t>4</a:t>
            </a:r>
            <a:r>
              <a:rPr lang="zh-TW" alt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標楷體" pitchFamily="65" charset="-120"/>
                <a:ea typeface="標楷體" pitchFamily="65" charset="-120"/>
              </a:rPr>
              <a:t>）唱：模擬一些曲藝表演的身段及歌唱，流行歌曲也算。</a:t>
            </a:r>
            <a:r>
              <a:rPr lang="zh-TW" alt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31443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	</a:t>
            </a:r>
            <a:r>
              <a:rPr lang="zh-TW" altLang="en-US" sz="7300" b="1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相聲分成哪幾類？</a:t>
            </a:r>
            <a:endParaRPr lang="zh-TW" altLang="en-US" sz="7300" b="1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＊單口相聲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：一個人表演叫單口。</a:t>
            </a:r>
          </a:p>
          <a:p>
            <a:pPr marL="0" indent="0">
              <a:buNone/>
            </a:pPr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＊對口相聲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：兩個人應對，左邊的叫「逗哏」，右邊的叫「捧哏」。</a:t>
            </a:r>
          </a:p>
          <a:p>
            <a:pPr marL="0" indent="0">
              <a:buNone/>
            </a:pPr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＊群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口相聲：三個人以上表演稱群口（適合在大場面演出）。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99609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856984" cy="1570186"/>
          </a:xfrm>
        </p:spPr>
        <p:txBody>
          <a:bodyPr>
            <a:normAutofit fontScale="90000"/>
          </a:bodyPr>
          <a:lstStyle/>
          <a:p>
            <a:pPr algn="l"/>
            <a:r>
              <a:rPr lang="zh-TW" altLang="en-US" sz="6700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表演相聲通常穿什麼衣服</a:t>
            </a:r>
            <a:r>
              <a:rPr lang="zh-TW" altLang="en-US" sz="6700" dirty="0" smtClean="0">
                <a:solidFill>
                  <a:srgbClr val="0070C0"/>
                </a:solidFill>
              </a:rPr>
              <a:t>？</a:t>
            </a:r>
            <a:endParaRPr lang="zh-TW" altLang="en-US" sz="6700" dirty="0">
              <a:solidFill>
                <a:srgbClr val="0070C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/>
          <a:lstStyle/>
          <a:p>
            <a:pPr lvl="0"/>
            <a:r>
              <a:rPr lang="zh-TW" altLang="zh-TW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以適合表演內容之衣服為主，必要時加上道具為摺扇。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189433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5496" y="274638"/>
            <a:ext cx="9108504" cy="1143000"/>
          </a:xfrm>
        </p:spPr>
        <p:txBody>
          <a:bodyPr>
            <a:normAutofit fontScale="90000"/>
          </a:bodyPr>
          <a:lstStyle/>
          <a:p>
            <a:r>
              <a:rPr lang="en-US" altLang="zh-TW" dirty="0" smtClean="0"/>
              <a:t>	</a:t>
            </a:r>
            <a:r>
              <a:rPr lang="zh-TW" altLang="en-US" sz="6700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相聲的內容大都是什麼？</a:t>
            </a:r>
            <a:endParaRPr lang="zh-TW" altLang="en-US" sz="6700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579296" cy="4525963"/>
          </a:xfrm>
        </p:spPr>
        <p:txBody>
          <a:bodyPr>
            <a:normAutofit fontScale="92500" lnSpcReduction="20000"/>
          </a:bodyPr>
          <a:lstStyle/>
          <a:p>
            <a:pPr marL="457200" lvl="1" indent="0">
              <a:buNone/>
            </a:pP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＊</a:t>
            </a:r>
            <a:r>
              <a:rPr lang="zh-TW" altLang="zh-TW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一頭</a:t>
            </a:r>
            <a:r>
              <a:rPr lang="zh-TW" altLang="zh-TW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哏：智者份量較重，愚者只是搭腔而已。</a:t>
            </a:r>
          </a:p>
          <a:p>
            <a:pPr marL="457200" lvl="1" indent="0">
              <a:buNone/>
            </a:pP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＊</a:t>
            </a:r>
            <a:r>
              <a:rPr lang="zh-TW" altLang="zh-TW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子</a:t>
            </a:r>
            <a:r>
              <a:rPr lang="zh-TW" altLang="zh-TW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母哏：智者愚者份量相當，彼此有主題，捧逗間力量均衡，較有批判的效果。</a:t>
            </a:r>
          </a:p>
          <a:p>
            <a:pPr marL="457200" lvl="1" indent="0">
              <a:buNone/>
            </a:pP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＊</a:t>
            </a:r>
            <a:r>
              <a:rPr lang="zh-TW" altLang="zh-TW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貫</a:t>
            </a:r>
            <a:r>
              <a:rPr lang="zh-TW" altLang="zh-TW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口活：說出一長串語詞，快且清楚，舌頭不打結，是相聲表演者的基本能力。</a:t>
            </a:r>
          </a:p>
          <a:p>
            <a:pPr marL="457200" lvl="1" indent="0">
              <a:buNone/>
            </a:pP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＊</a:t>
            </a:r>
            <a:r>
              <a:rPr lang="zh-TW" altLang="zh-TW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柳</a:t>
            </a:r>
            <a:r>
              <a:rPr lang="zh-TW" altLang="zh-TW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口活：模仿地方鄉音製造效果。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59616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	</a:t>
            </a:r>
            <a:r>
              <a:rPr lang="zh-TW" altLang="en-US" sz="6000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什麼叫做抖包袱？</a:t>
            </a:r>
            <a:endParaRPr lang="zh-TW" altLang="en-US" sz="6000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4000" b="1" dirty="0">
                <a:solidFill>
                  <a:srgbClr val="FFC000"/>
                </a:solidFill>
                <a:latin typeface="標楷體" pitchFamily="65" charset="-120"/>
                <a:ea typeface="標楷體" pitchFamily="65" charset="-120"/>
              </a:rPr>
              <a:t>包袱是相聲慣用的術語，實際上包袱就是相聲裡的笑料噱頭，引人發笑的地方。「對話，表演，抖包袱」三者互相依存，融合在一起，這就是相聲的獨特風格。抖包袱時，要使觀眾感到出乎意料，失聲大笑。</a:t>
            </a:r>
            <a:r>
              <a:rPr lang="zh-TW" altLang="en-US" sz="4000" b="1" dirty="0">
                <a:solidFill>
                  <a:srgbClr val="FFC000"/>
                </a:solidFill>
              </a:rPr>
              <a:t> 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927369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夏至">
  <a:themeElements>
    <a:clrScheme name="夏至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夏至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夏至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168</TotalTime>
  <Words>1692</Words>
  <Application>Microsoft Office PowerPoint</Application>
  <PresentationFormat>如螢幕大小 (4:3)</PresentationFormat>
  <Paragraphs>83</Paragraphs>
  <Slides>21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21</vt:i4>
      </vt:variant>
    </vt:vector>
  </HeadingPairs>
  <TitlesOfParts>
    <vt:vector size="22" baseType="lpstr">
      <vt:lpstr>夏至</vt:lpstr>
      <vt:lpstr>六年級藝術與人文</vt:lpstr>
      <vt:lpstr>飆一下相聲</vt:lpstr>
      <vt:lpstr>相聲表演四字訣</vt:lpstr>
      <vt:lpstr>相聲的真實面貌</vt:lpstr>
      <vt:lpstr>相聲的技巧有哪四類？ </vt:lpstr>
      <vt:lpstr> 相聲分成哪幾類？</vt:lpstr>
      <vt:lpstr>表演相聲通常穿什麼衣服？</vt:lpstr>
      <vt:lpstr> 相聲的內容大都是什麼？</vt:lpstr>
      <vt:lpstr> 什麼叫做抖包袱？</vt:lpstr>
      <vt:lpstr>PowerPoint 簡報</vt:lpstr>
      <vt:lpstr>PowerPoint 簡報</vt:lpstr>
      <vt:lpstr>新相聲代表人物</vt:lpstr>
      <vt:lpstr>PowerPoint 簡報</vt:lpstr>
      <vt:lpstr>台灣相聲發展</vt:lpstr>
      <vt:lpstr>介紹馮翊綱</vt:lpstr>
      <vt:lpstr>PowerPoint 簡報</vt:lpstr>
      <vt:lpstr>「子母哏」的技巧，則是透過捧逗雙方緊密的台詞，來營造出言語的高潮。以畢業典禮作例子。  </vt:lpstr>
      <vt:lpstr>PowerPoint 簡報</vt:lpstr>
      <vt:lpstr>PowerPoint 簡報</vt:lpstr>
      <vt:lpstr>PowerPoint 簡報</vt:lpstr>
      <vt:lpstr>名字的由來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26</cp:revision>
  <dcterms:created xsi:type="dcterms:W3CDTF">2015-12-02T01:12:08Z</dcterms:created>
  <dcterms:modified xsi:type="dcterms:W3CDTF">2015-12-02T07:51:57Z</dcterms:modified>
</cp:coreProperties>
</file>