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346" r:id="rId3"/>
    <p:sldId id="347" r:id="rId4"/>
    <p:sldId id="285" r:id="rId5"/>
    <p:sldId id="345" r:id="rId6"/>
    <p:sldId id="348" r:id="rId7"/>
    <p:sldId id="351" r:id="rId8"/>
    <p:sldId id="352" r:id="rId9"/>
    <p:sldId id="353" r:id="rId10"/>
    <p:sldId id="349" r:id="rId11"/>
    <p:sldId id="350" r:id="rId12"/>
    <p:sldId id="354" r:id="rId13"/>
    <p:sldId id="356" r:id="rId14"/>
    <p:sldId id="355" r:id="rId15"/>
    <p:sldId id="357" r:id="rId16"/>
    <p:sldId id="358" r:id="rId17"/>
    <p:sldId id="359" r:id="rId18"/>
    <p:sldId id="360" r:id="rId19"/>
    <p:sldId id="361" r:id="rId20"/>
    <p:sldId id="339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8ADA"/>
    <a:srgbClr val="E60000"/>
    <a:srgbClr val="26B71F"/>
    <a:srgbClr val="E36B6B"/>
    <a:srgbClr val="0E72B6"/>
    <a:srgbClr val="663300"/>
    <a:srgbClr val="4D0B15"/>
    <a:srgbClr val="E4DA9C"/>
    <a:srgbClr val="D3C35D"/>
    <a:srgbClr val="FCBB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418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C11790-F92F-4035-9169-4202168956C4}" type="datetimeFigureOut">
              <a:rPr lang="zh-TW" altLang="en-US" smtClean="0"/>
              <a:t>2016/11/29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B4FEB2-1A37-4159-85AC-11AAB19C67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7995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08315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76199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1436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064441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678169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67394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439230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436317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5258482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5539453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211448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079862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20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276371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509185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59266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293059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83955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788360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884099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45772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b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81400"/>
            <a:ext cx="6400800" cy="609600"/>
          </a:xfrm>
        </p:spPr>
        <p:txBody>
          <a:bodyPr/>
          <a:lstStyle>
            <a:lvl1pPr marL="0" indent="0" algn="ctr">
              <a:buNone/>
              <a:defRPr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746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373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173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047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93858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384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950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528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977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590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780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258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415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8AC7A713-7007-4913-B2CB-7614D15284D3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077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b="1" kern="1200">
          <a:ln w="19050">
            <a:solidFill>
              <a:schemeClr val="tx1">
                <a:lumMod val="85000"/>
                <a:lumOff val="15000"/>
              </a:schemeClr>
            </a:solidFill>
          </a:ln>
          <a:solidFill>
            <a:srgbClr val="00B0F0"/>
          </a:solidFill>
          <a:effectLst/>
          <a:latin typeface="Microsoft New Tai Lue" panose="020B0502040204020203" pitchFamily="34" charset="0"/>
          <a:ea typeface="+mj-ea"/>
          <a:cs typeface="Microsoft New Tai Lue" panose="020B0502040204020203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10" Type="http://schemas.openxmlformats.org/officeDocument/2006/relationships/image" Target="../media/image32.png"/><Relationship Id="rId4" Type="http://schemas.openxmlformats.org/officeDocument/2006/relationships/image" Target="../media/image26.png"/><Relationship Id="rId9" Type="http://schemas.openxmlformats.org/officeDocument/2006/relationships/image" Target="../media/image3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196752"/>
            <a:ext cx="7772400" cy="2966652"/>
          </a:xfrm>
        </p:spPr>
        <p:txBody>
          <a:bodyPr/>
          <a:lstStyle/>
          <a:p>
            <a:r>
              <a:rPr lang="en-US" altLang="zh-TW" dirty="0" smtClean="0"/>
              <a:t>9-3</a:t>
            </a:r>
            <a:br>
              <a:rPr lang="en-US" altLang="zh-TW" dirty="0" smtClean="0"/>
            </a:br>
            <a:r>
              <a:rPr lang="zh-TW" altLang="en-US" dirty="0" smtClean="0"/>
              <a:t>去括號的運算規則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--</a:t>
            </a:r>
            <a:r>
              <a:rPr lang="zh-TW" altLang="en-US" dirty="0" smtClean="0"/>
              <a:t>分配律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95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0" y="1696693"/>
            <a:ext cx="9144000" cy="18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u="sng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啾咪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全家計畫寒假旅遊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平均一天的交通費約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2000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元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餐飲費約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1500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元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若他們全家出遊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5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天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共要花多少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元？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7" name="Content Placeholder 2"/>
              <p:cNvSpPr txBox="1">
                <a:spLocks/>
              </p:cNvSpPr>
              <p:nvPr/>
            </p:nvSpPr>
            <p:spPr>
              <a:xfrm>
                <a:off x="539552" y="3857014"/>
                <a:ext cx="5616624" cy="76414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000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0×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3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3857014"/>
                <a:ext cx="5616624" cy="76414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23528" y="475132"/>
            <a:ext cx="8229600" cy="1081660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  <a:solidFill>
                  <a:srgbClr val="118ADA"/>
                </a:solidFill>
              </a:rPr>
              <a:t>動動腦</a:t>
            </a:r>
            <a:endParaRPr lang="en-US" dirty="0">
              <a:ln w="19050">
                <a:noFill/>
              </a:ln>
              <a:solidFill>
                <a:srgbClr val="118ADA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899592" y="5206549"/>
                <a:ext cx="4608512" cy="93610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0+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5206549"/>
                <a:ext cx="4608512" cy="93610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46303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7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0" y="1696692"/>
            <a:ext cx="9144000" cy="2020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u="sng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啾咪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全家計畫寒假旅遊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平均一天的交通費約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2000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元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餐飲費約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1500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元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若他們全家出遊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5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天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交通費比餐飲費多花多少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元？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7" name="Content Placeholder 2"/>
              <p:cNvSpPr txBox="1">
                <a:spLocks/>
              </p:cNvSpPr>
              <p:nvPr/>
            </p:nvSpPr>
            <p:spPr>
              <a:xfrm>
                <a:off x="539552" y="3857014"/>
                <a:ext cx="5616624" cy="76414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000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0×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3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3857014"/>
                <a:ext cx="5616624" cy="76414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23528" y="475132"/>
            <a:ext cx="8229600" cy="1081660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  <a:solidFill>
                  <a:srgbClr val="118ADA"/>
                </a:solidFill>
              </a:rPr>
              <a:t>動動腦</a:t>
            </a:r>
            <a:endParaRPr lang="en-US" dirty="0">
              <a:ln w="19050">
                <a:noFill/>
              </a:ln>
              <a:solidFill>
                <a:srgbClr val="118ADA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899592" y="5206549"/>
                <a:ext cx="4608512" cy="93610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0−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5206549"/>
                <a:ext cx="4608512" cy="93610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03330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7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66229"/>
            <a:ext cx="8229600" cy="1878006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  <a:solidFill>
                  <a:srgbClr val="FF0000"/>
                </a:solidFill>
              </a:rPr>
              <a:t>乘法對</a:t>
            </a:r>
            <a:r>
              <a:rPr lang="zh-TW" altLang="en-US" dirty="0" smtClean="0">
                <a:ln w="19050">
                  <a:noFill/>
                </a:ln>
                <a:solidFill>
                  <a:srgbClr val="FF0000"/>
                </a:solidFill>
              </a:rPr>
              <a:t>加減法</a:t>
            </a:r>
            <a:r>
              <a:rPr lang="zh-TW" altLang="en-US" dirty="0" smtClean="0">
                <a:ln w="19050">
                  <a:noFill/>
                </a:ln>
                <a:solidFill>
                  <a:srgbClr val="FF0000"/>
                </a:solidFill>
              </a:rPr>
              <a:t>的分配</a:t>
            </a:r>
            <a:r>
              <a:rPr lang="zh-TW" altLang="en-US" dirty="0" smtClean="0">
                <a:ln w="19050">
                  <a:noFill/>
                </a:ln>
                <a:solidFill>
                  <a:srgbClr val="FF0000"/>
                </a:solidFill>
              </a:rPr>
              <a:t>律</a:t>
            </a:r>
            <a:r>
              <a:rPr lang="en-US" altLang="zh-TW" dirty="0" smtClean="0">
                <a:ln w="19050">
                  <a:noFill/>
                </a:ln>
                <a:solidFill>
                  <a:srgbClr val="FF0000"/>
                </a:solidFill>
              </a:rPr>
              <a:t/>
            </a:r>
            <a:br>
              <a:rPr lang="en-US" altLang="zh-TW" dirty="0" smtClean="0">
                <a:ln w="19050">
                  <a:noFill/>
                </a:ln>
                <a:solidFill>
                  <a:srgbClr val="FF0000"/>
                </a:solidFill>
              </a:rPr>
            </a:br>
            <a:r>
              <a:rPr lang="en-US" altLang="zh-TW" dirty="0" smtClean="0">
                <a:ln w="19050">
                  <a:noFill/>
                </a:ln>
                <a:solidFill>
                  <a:srgbClr val="FF0000"/>
                </a:solidFill>
              </a:rPr>
              <a:t>—</a:t>
            </a:r>
            <a:r>
              <a:rPr lang="zh-TW" altLang="en-US" dirty="0" smtClean="0">
                <a:ln w="19050">
                  <a:noFill/>
                </a:ln>
                <a:solidFill>
                  <a:srgbClr val="118ADA"/>
                </a:solidFill>
              </a:rPr>
              <a:t>乘數相同</a:t>
            </a:r>
            <a:endParaRPr lang="en-US" dirty="0">
              <a:ln w="19050">
                <a:noFill/>
              </a:ln>
              <a:solidFill>
                <a:srgbClr val="118ADA"/>
              </a:solidFill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Content Placeholder 2"/>
              <p:cNvSpPr txBox="1">
                <a:spLocks/>
              </p:cNvSpPr>
              <p:nvPr/>
            </p:nvSpPr>
            <p:spPr>
              <a:xfrm>
                <a:off x="611561" y="2809676"/>
                <a:ext cx="3626836" cy="76334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5</m:t>
                      </m:r>
                      <m:r>
                        <a:rPr lang="en-US" altLang="zh-TW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0</m:t>
                      </m:r>
                      <m:r>
                        <a:rPr lang="en-US" altLang="zh-TW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altLang="zh-TW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r>
                        <a:rPr lang="en-US" altLang="zh-TW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altLang="zh-TW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r>
                        <a:rPr lang="en-US" altLang="zh-TW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altLang="zh-TW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2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1" y="2809676"/>
                <a:ext cx="3626836" cy="76334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Content Placeholder 2"/>
              <p:cNvSpPr txBox="1">
                <a:spLocks/>
              </p:cNvSpPr>
              <p:nvPr/>
            </p:nvSpPr>
            <p:spPr>
              <a:xfrm>
                <a:off x="827584" y="3801572"/>
                <a:ext cx="3266797" cy="93610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0+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3801572"/>
                <a:ext cx="3266797" cy="93610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395536" y="4731802"/>
                <a:ext cx="3024336" cy="93610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9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4731802"/>
                <a:ext cx="3024336" cy="93610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Content Placeholder 2"/>
              <p:cNvSpPr txBox="1">
                <a:spLocks/>
              </p:cNvSpPr>
              <p:nvPr/>
            </p:nvSpPr>
            <p:spPr>
              <a:xfrm>
                <a:off x="899592" y="5661249"/>
                <a:ext cx="1512168" cy="93610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5661249"/>
                <a:ext cx="1512168" cy="936103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4833596" y="2852936"/>
                <a:ext cx="3626836" cy="76334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5</m:t>
                      </m:r>
                      <m:r>
                        <a:rPr lang="en-US" altLang="zh-TW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0</m:t>
                      </m:r>
                      <m:r>
                        <a:rPr lang="en-US" altLang="zh-TW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altLang="zh-TW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r>
                        <a:rPr lang="en-US" altLang="zh-TW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altLang="zh-TW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r>
                        <a:rPr lang="en-US" altLang="zh-TW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altLang="zh-TW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3596" y="2852936"/>
                <a:ext cx="3626836" cy="763341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Content Placeholder 2"/>
              <p:cNvSpPr txBox="1">
                <a:spLocks/>
              </p:cNvSpPr>
              <p:nvPr/>
            </p:nvSpPr>
            <p:spPr>
              <a:xfrm>
                <a:off x="5049619" y="3844832"/>
                <a:ext cx="3266797" cy="93610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0−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9619" y="3844832"/>
                <a:ext cx="3266797" cy="936103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4617571" y="4775062"/>
                <a:ext cx="3024336" cy="93610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7571" y="4775062"/>
                <a:ext cx="3024336" cy="936103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5121627" y="5704509"/>
                <a:ext cx="1512168" cy="93610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40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1627" y="5704509"/>
                <a:ext cx="1512168" cy="936103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1753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8" grpId="0"/>
      <p:bldP spid="11" grpId="0"/>
      <p:bldP spid="12" grpId="0"/>
      <p:bldP spid="9" grpId="0"/>
      <p:bldP spid="10" grpId="0"/>
      <p:bldP spid="13" grpId="0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Content Placeholder 2"/>
              <p:cNvSpPr txBox="1">
                <a:spLocks/>
              </p:cNvSpPr>
              <p:nvPr/>
            </p:nvSpPr>
            <p:spPr>
              <a:xfrm>
                <a:off x="457200" y="1924965"/>
                <a:ext cx="5410944" cy="114399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(1)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6</m:t>
                    </m:r>
                    <m:r>
                      <a:rPr lang="en-US" altLang="zh-TW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3</m:t>
                    </m:r>
                    <m:r>
                      <a:rPr lang="en-US" altLang="zh-TW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  <m:r>
                      <a:rPr lang="en-US" altLang="zh-TW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altLang="zh-TW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en-US" altLang="zh-TW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7</m:t>
                    </m:r>
                    <m:r>
                      <a:rPr lang="en-US" altLang="zh-TW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2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924965"/>
                <a:ext cx="5410944" cy="1143995"/>
              </a:xfrm>
              <a:prstGeom prst="rect">
                <a:avLst/>
              </a:prstGeom>
              <a:blipFill rotWithShape="0">
                <a:blip r:embed="rId3"/>
                <a:stretch>
                  <a:fillRect l="-2815" t="-534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Content Placeholder 2"/>
              <p:cNvSpPr txBox="1">
                <a:spLocks/>
              </p:cNvSpPr>
              <p:nvPr/>
            </p:nvSpPr>
            <p:spPr>
              <a:xfrm>
                <a:off x="472155" y="4221088"/>
                <a:ext cx="4752528" cy="93610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(2)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155" y="4221088"/>
                <a:ext cx="4752528" cy="936103"/>
              </a:xfrm>
              <a:prstGeom prst="rect">
                <a:avLst/>
              </a:prstGeom>
              <a:blipFill rotWithShape="0">
                <a:blip r:embed="rId4"/>
                <a:stretch>
                  <a:fillRect l="-3205" t="-649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346646"/>
            <a:ext cx="8229600" cy="850106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1968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Content Placeholder 2"/>
              <p:cNvSpPr txBox="1">
                <a:spLocks/>
              </p:cNvSpPr>
              <p:nvPr/>
            </p:nvSpPr>
            <p:spPr>
              <a:xfrm>
                <a:off x="457200" y="1924965"/>
                <a:ext cx="5410944" cy="114399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(1)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2</m:t>
                    </m:r>
                    <m:r>
                      <a:rPr lang="en-US" altLang="zh-TW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5</m:t>
                    </m:r>
                    <m:r>
                      <a:rPr lang="en-US" altLang="zh-TW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7</m:t>
                    </m:r>
                    <m:r>
                      <a:rPr lang="en-US" altLang="zh-TW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altLang="zh-TW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  <m:r>
                      <a:rPr lang="en-US" altLang="zh-TW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7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2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924965"/>
                <a:ext cx="5410944" cy="1143995"/>
              </a:xfrm>
              <a:prstGeom prst="rect">
                <a:avLst/>
              </a:prstGeom>
              <a:blipFill rotWithShape="0">
                <a:blip r:embed="rId3"/>
                <a:stretch>
                  <a:fillRect l="-2815" t="-534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Content Placeholder 2"/>
              <p:cNvSpPr txBox="1">
                <a:spLocks/>
              </p:cNvSpPr>
              <p:nvPr/>
            </p:nvSpPr>
            <p:spPr>
              <a:xfrm>
                <a:off x="472155" y="4221088"/>
                <a:ext cx="4752528" cy="93610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(2)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7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155" y="4221088"/>
                <a:ext cx="4752528" cy="936103"/>
              </a:xfrm>
              <a:prstGeom prst="rect">
                <a:avLst/>
              </a:prstGeom>
              <a:blipFill rotWithShape="0">
                <a:blip r:embed="rId4"/>
                <a:stretch>
                  <a:fillRect l="-3205" t="-649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346646"/>
            <a:ext cx="8229600" cy="850106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6248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Content Placeholder 2"/>
              <p:cNvSpPr txBox="1">
                <a:spLocks/>
              </p:cNvSpPr>
              <p:nvPr/>
            </p:nvSpPr>
            <p:spPr>
              <a:xfrm>
                <a:off x="971600" y="3162142"/>
                <a:ext cx="7715200" cy="91492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sz="40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9</m:t>
                    </m:r>
                    <m:r>
                      <a:rPr lang="en-US" altLang="zh-TW" sz="40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2</m:t>
                    </m:r>
                    <m:r>
                      <a:rPr lang="en-US" altLang="zh-TW" sz="4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sz="40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7</m:t>
                    </m:r>
                    <m:r>
                      <a:rPr lang="en-US" altLang="zh-TW" sz="4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4−</m:t>
                    </m:r>
                    <m:r>
                      <a:rPr lang="en-US" altLang="zh-TW" sz="40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</m:t>
                    </m:r>
                    <m:r>
                      <a:rPr lang="en-US" altLang="zh-TW" sz="4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2×</m:t>
                    </m:r>
                    <m:r>
                      <a:rPr lang="en-US" altLang="zh-TW" sz="40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</m:t>
                    </m:r>
                    <m:r>
                      <a:rPr lang="en-US" altLang="zh-TW" sz="4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  <m:r>
                      <a:rPr lang="zh-TW" altLang="en-US" sz="40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sz="4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sz="40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sz="4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TW" sz="4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□</m:t>
                    </m:r>
                    <m:r>
                      <a:rPr lang="zh-TW" altLang="en-US" sz="40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sz="4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sz="40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sz="4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TW" sz="40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</m:t>
                    </m:r>
                    <m:r>
                      <a:rPr lang="en-US" altLang="zh-TW" sz="4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2×</m:t>
                    </m:r>
                    <m:d>
                      <m:dPr>
                        <m:ctrlPr>
                          <a:rPr lang="en-US" altLang="zh-TW" sz="40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40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</m:t>
                        </m:r>
                        <m:r>
                          <a:rPr lang="en-US" altLang="zh-TW" sz="40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  <m:r>
                          <a:rPr lang="en-US" altLang="zh-TW" sz="40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altLang="zh-TW" sz="40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  <m:r>
                          <a:rPr lang="en-US" altLang="zh-TW" sz="40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e>
                    </m:d>
                  </m:oMath>
                </a14:m>
                <a:endParaRPr lang="en-US" sz="4000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2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3162142"/>
                <a:ext cx="7715200" cy="91492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339626"/>
            <a:ext cx="8229600" cy="1081660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  <a:solidFill>
                  <a:srgbClr val="118ADA"/>
                </a:solidFill>
              </a:rPr>
              <a:t>動動腦</a:t>
            </a:r>
            <a:endParaRPr lang="en-US" dirty="0">
              <a:ln w="19050">
                <a:noFill/>
              </a:ln>
              <a:solidFill>
                <a:srgbClr val="118ADA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183162" y="1760911"/>
                <a:ext cx="8777676" cy="71416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zh-TW" altLang="en-US" b="1" dirty="0" smtClean="0">
                    <a:solidFill>
                      <a:schemeClr val="tx1"/>
                    </a:solidFill>
                    <a:latin typeface="新細明體" panose="02020500000000000000" pitchFamily="18" charset="-120"/>
                    <a:ea typeface="新細明體" panose="02020500000000000000" pitchFamily="18" charset="-120"/>
                  </a:rPr>
                  <a:t>□</a:t>
                </a:r>
                <a:r>
                  <a:rPr lang="zh-TW" altLang="en-US" b="1" dirty="0" smtClean="0">
                    <a:solidFill>
                      <a:schemeClr val="tx1"/>
                    </a:solidFill>
                    <a:latin typeface="華康隸書體W5" pitchFamily="65" charset="-120"/>
                    <a:ea typeface="華康隸書體W5" pitchFamily="65" charset="-120"/>
                  </a:rPr>
                  <a:t>中應填入</a:t>
                </a:r>
                <a:r>
                  <a:rPr lang="zh-TW" altLang="en-US" b="1" dirty="0" smtClean="0">
                    <a:solidFill>
                      <a:schemeClr val="tx1"/>
                    </a:solidFill>
                    <a:latin typeface="新細明體" panose="02020500000000000000" pitchFamily="18" charset="-120"/>
                  </a:rPr>
                  <a:t>＝</a:t>
                </a:r>
                <a:r>
                  <a:rPr lang="zh-TW" altLang="en-US" b="1" dirty="0" smtClean="0">
                    <a:solidFill>
                      <a:schemeClr val="tx1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或</a:t>
                </a:r>
                <a14:m>
                  <m:oMath xmlns:m="http://schemas.openxmlformats.org/officeDocument/2006/math">
                    <m:r>
                      <a:rPr lang="zh-TW" alt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標楷體" panose="03000509000000000000" pitchFamily="65" charset="-120"/>
                      </a:rPr>
                      <m:t>≠</m:t>
                    </m:r>
                  </m:oMath>
                </a14:m>
                <a:r>
                  <a:rPr lang="zh-TW" altLang="en-US" b="1" dirty="0" smtClean="0">
                    <a:solidFill>
                      <a:schemeClr val="tx1"/>
                    </a:solidFill>
                    <a:latin typeface="新細明體" panose="02020500000000000000" pitchFamily="18" charset="-120"/>
                    <a:ea typeface="新細明體" panose="02020500000000000000" pitchFamily="18" charset="-120"/>
                  </a:rPr>
                  <a:t>。</a:t>
                </a:r>
                <a:endParaRPr lang="en-US" b="1" dirty="0">
                  <a:solidFill>
                    <a:schemeClr val="tx1"/>
                  </a:solidFill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162" y="1760911"/>
                <a:ext cx="8777676" cy="714167"/>
              </a:xfrm>
              <a:prstGeom prst="rect">
                <a:avLst/>
              </a:prstGeom>
              <a:blipFill rotWithShape="0">
                <a:blip r:embed="rId4"/>
                <a:stretch>
                  <a:fillRect l="-1597" t="-11111" b="-940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Content Placeholder 2"/>
              <p:cNvSpPr txBox="1">
                <a:spLocks/>
              </p:cNvSpPr>
              <p:nvPr/>
            </p:nvSpPr>
            <p:spPr>
              <a:xfrm>
                <a:off x="1043608" y="4725144"/>
                <a:ext cx="7560840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sz="40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4</m:t>
                    </m:r>
                    <m:r>
                      <a:rPr lang="en-US" altLang="zh-TW" sz="40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6</m:t>
                    </m:r>
                    <m:r>
                      <a:rPr lang="en-US" altLang="zh-TW" sz="4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sz="40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</m:t>
                    </m:r>
                    <m:r>
                      <a:rPr lang="en-US" altLang="zh-TW" sz="4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9+</m:t>
                    </m:r>
                    <m:r>
                      <a:rPr lang="en-US" altLang="zh-TW" sz="40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  <m:r>
                      <a:rPr lang="en-US" altLang="zh-TW" sz="4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6×</m:t>
                    </m:r>
                    <m:r>
                      <a:rPr lang="en-US" altLang="zh-TW" sz="40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zh-TW" altLang="en-US" sz="40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sz="4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sz="40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sz="4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TW" sz="4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□</m:t>
                    </m:r>
                    <m:r>
                      <a:rPr lang="zh-TW" altLang="en-US" sz="40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sz="4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sz="40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sz="4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TW" sz="40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  <m:r>
                      <a:rPr lang="en-US" altLang="zh-TW" sz="4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6×</m:t>
                    </m:r>
                    <m:d>
                      <m:dPr>
                        <m:ctrlPr>
                          <a:rPr lang="en-US" altLang="zh-TW" sz="40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40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</m:t>
                        </m:r>
                        <m:r>
                          <a:rPr lang="en-US" altLang="zh-TW" sz="40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  <m:r>
                          <a:rPr lang="en-US" altLang="zh-TW" sz="40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altLang="zh-TW" sz="40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altLang="zh-TW" sz="40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e>
                    </m:d>
                  </m:oMath>
                </a14:m>
                <a:endParaRPr lang="en-US" sz="4000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4725144"/>
                <a:ext cx="7560840" cy="67670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457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4" grpId="0"/>
      <p:bldP spid="1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Content Placeholder 2"/>
              <p:cNvSpPr txBox="1">
                <a:spLocks/>
              </p:cNvSpPr>
              <p:nvPr/>
            </p:nvSpPr>
            <p:spPr>
              <a:xfrm>
                <a:off x="457200" y="1924965"/>
                <a:ext cx="5410944" cy="114399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(1)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6</m:t>
                    </m:r>
                    <m:r>
                      <a:rPr lang="en-US" altLang="zh-TW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4</m:t>
                    </m:r>
                    <m:r>
                      <a:rPr lang="en-US" altLang="zh-TW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</m:t>
                    </m:r>
                    <m:r>
                      <a:rPr lang="en-US" altLang="zh-TW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altLang="zh-TW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</m:t>
                    </m:r>
                    <m:r>
                      <a:rPr lang="en-US" altLang="zh-TW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en-US" altLang="zh-TW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2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924965"/>
                <a:ext cx="5410944" cy="1143995"/>
              </a:xfrm>
              <a:prstGeom prst="rect">
                <a:avLst/>
              </a:prstGeom>
              <a:blipFill rotWithShape="0">
                <a:blip r:embed="rId3"/>
                <a:stretch>
                  <a:fillRect l="-2815" t="-534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Content Placeholder 2"/>
              <p:cNvSpPr txBox="1">
                <a:spLocks/>
              </p:cNvSpPr>
              <p:nvPr/>
            </p:nvSpPr>
            <p:spPr>
              <a:xfrm>
                <a:off x="472155" y="4221088"/>
                <a:ext cx="4752528" cy="93610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(2)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155" y="4221088"/>
                <a:ext cx="4752528" cy="936103"/>
              </a:xfrm>
              <a:prstGeom prst="rect">
                <a:avLst/>
              </a:prstGeom>
              <a:blipFill rotWithShape="0">
                <a:blip r:embed="rId4"/>
                <a:stretch>
                  <a:fillRect l="-3205" t="-649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339626"/>
            <a:ext cx="8229600" cy="1081660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  <a:solidFill>
                  <a:srgbClr val="118ADA"/>
                </a:solidFill>
              </a:rPr>
              <a:t>動動腦</a:t>
            </a:r>
            <a:r>
              <a:rPr lang="en-US" altLang="zh-TW" dirty="0" smtClean="0">
                <a:ln w="19050">
                  <a:noFill/>
                </a:ln>
                <a:solidFill>
                  <a:srgbClr val="118ADA"/>
                </a:solidFill>
              </a:rPr>
              <a:t>—</a:t>
            </a:r>
            <a:r>
              <a:rPr lang="zh-TW" altLang="en-US" dirty="0" smtClean="0">
                <a:ln w="19050">
                  <a:noFill/>
                </a:ln>
                <a:solidFill>
                  <a:srgbClr val="FF0000"/>
                </a:solidFill>
              </a:rPr>
              <a:t>用分配律算算看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97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Content Placeholder 2"/>
              <p:cNvSpPr txBox="1">
                <a:spLocks/>
              </p:cNvSpPr>
              <p:nvPr/>
            </p:nvSpPr>
            <p:spPr>
              <a:xfrm>
                <a:off x="457200" y="1924965"/>
                <a:ext cx="5410944" cy="114399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(1)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3</m:t>
                    </m:r>
                    <m:r>
                      <a:rPr lang="en-US" altLang="zh-TW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3</m:t>
                    </m:r>
                    <m:r>
                      <a:rPr lang="en-US" altLang="zh-TW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99</m:t>
                    </m:r>
                    <m:r>
                      <a:rPr lang="en-US" altLang="zh-TW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altLang="zh-TW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en-US" altLang="zh-TW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2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924965"/>
                <a:ext cx="5410944" cy="1143995"/>
              </a:xfrm>
              <a:prstGeom prst="rect">
                <a:avLst/>
              </a:prstGeom>
              <a:blipFill rotWithShape="0">
                <a:blip r:embed="rId3"/>
                <a:stretch>
                  <a:fillRect l="-2815" t="-534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Content Placeholder 2"/>
              <p:cNvSpPr txBox="1">
                <a:spLocks/>
              </p:cNvSpPr>
              <p:nvPr/>
            </p:nvSpPr>
            <p:spPr>
              <a:xfrm>
                <a:off x="472155" y="4221088"/>
                <a:ext cx="4752528" cy="93610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(2)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155" y="4221088"/>
                <a:ext cx="4752528" cy="936103"/>
              </a:xfrm>
              <a:prstGeom prst="rect">
                <a:avLst/>
              </a:prstGeom>
              <a:blipFill rotWithShape="0">
                <a:blip r:embed="rId4"/>
                <a:stretch>
                  <a:fillRect l="-3205" t="-649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339626"/>
            <a:ext cx="8229600" cy="1081660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  <a:solidFill>
                  <a:srgbClr val="118ADA"/>
                </a:solidFill>
              </a:rPr>
              <a:t>動動腦</a:t>
            </a:r>
            <a:r>
              <a:rPr lang="en-US" altLang="zh-TW" dirty="0" smtClean="0">
                <a:ln w="19050">
                  <a:noFill/>
                </a:ln>
                <a:solidFill>
                  <a:srgbClr val="118ADA"/>
                </a:solidFill>
              </a:rPr>
              <a:t>—</a:t>
            </a:r>
            <a:r>
              <a:rPr lang="zh-TW" altLang="en-US" dirty="0" smtClean="0">
                <a:ln w="19050">
                  <a:noFill/>
                </a:ln>
                <a:solidFill>
                  <a:srgbClr val="FF0000"/>
                </a:solidFill>
              </a:rPr>
              <a:t>用分配律算算看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2212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Content Placeholder 2"/>
              <p:cNvSpPr txBox="1">
                <a:spLocks/>
              </p:cNvSpPr>
              <p:nvPr/>
            </p:nvSpPr>
            <p:spPr>
              <a:xfrm>
                <a:off x="457200" y="1924965"/>
                <a:ext cx="5410944" cy="114399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(1)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2</m:t>
                    </m:r>
                    <m:r>
                      <a:rPr lang="en-US" altLang="zh-TW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5</m:t>
                    </m:r>
                    <m:r>
                      <a:rPr lang="en-US" altLang="zh-TW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41</m:t>
                    </m:r>
                    <m:r>
                      <a:rPr lang="en-US" altLang="zh-TW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altLang="zh-TW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altLang="zh-TW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2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924965"/>
                <a:ext cx="5410944" cy="1143995"/>
              </a:xfrm>
              <a:prstGeom prst="rect">
                <a:avLst/>
              </a:prstGeom>
              <a:blipFill rotWithShape="0">
                <a:blip r:embed="rId3"/>
                <a:stretch>
                  <a:fillRect l="-2815" t="-534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Content Placeholder 2"/>
              <p:cNvSpPr txBox="1">
                <a:spLocks/>
              </p:cNvSpPr>
              <p:nvPr/>
            </p:nvSpPr>
            <p:spPr>
              <a:xfrm>
                <a:off x="472154" y="4221088"/>
                <a:ext cx="5251973" cy="93610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(2)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43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154" y="4221088"/>
                <a:ext cx="5251973" cy="936103"/>
              </a:xfrm>
              <a:prstGeom prst="rect">
                <a:avLst/>
              </a:prstGeom>
              <a:blipFill rotWithShape="0">
                <a:blip r:embed="rId4"/>
                <a:stretch>
                  <a:fillRect l="-2900" t="-649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339626"/>
            <a:ext cx="8229600" cy="1081660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  <a:solidFill>
                  <a:srgbClr val="118ADA"/>
                </a:solidFill>
              </a:rPr>
              <a:t>動動腦</a:t>
            </a:r>
            <a:r>
              <a:rPr lang="en-US" altLang="zh-TW" dirty="0" smtClean="0">
                <a:ln w="19050">
                  <a:noFill/>
                </a:ln>
                <a:solidFill>
                  <a:srgbClr val="118ADA"/>
                </a:solidFill>
              </a:rPr>
              <a:t>—</a:t>
            </a:r>
            <a:r>
              <a:rPr lang="zh-TW" altLang="en-US" dirty="0" smtClean="0">
                <a:ln w="19050">
                  <a:noFill/>
                </a:ln>
                <a:solidFill>
                  <a:srgbClr val="FF0000"/>
                </a:solidFill>
              </a:rPr>
              <a:t>用分配律算算看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5294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Content Placeholder 2"/>
              <p:cNvSpPr txBox="1">
                <a:spLocks/>
              </p:cNvSpPr>
              <p:nvPr/>
            </p:nvSpPr>
            <p:spPr>
              <a:xfrm>
                <a:off x="827584" y="2564904"/>
                <a:ext cx="4752528" cy="93610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(1)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0.5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2564904"/>
                <a:ext cx="4752528" cy="936103"/>
              </a:xfrm>
              <a:prstGeom prst="rect">
                <a:avLst/>
              </a:prstGeom>
              <a:blipFill rotWithShape="0">
                <a:blip r:embed="rId3"/>
                <a:stretch>
                  <a:fillRect l="-3081" t="-719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856184" y="4365104"/>
                <a:ext cx="4842090" cy="9361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(2)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4</m:t>
                    </m:r>
                    <m:f>
                      <m:fPr>
                        <m:ctrlPr>
                          <a:rPr lang="en-US" altLang="zh-TW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</m:ctrlPr>
                      </m:fPr>
                      <m:num>
                        <m:r>
                          <a:rPr lang="en-US" altLang="zh-TW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2</m:t>
                        </m:r>
                      </m:num>
                      <m:den>
                        <m:r>
                          <a:rPr lang="en-US" altLang="zh-TW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3</m:t>
                        </m:r>
                      </m:den>
                    </m:f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×8−8×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f>
                      <m:fPr>
                        <m:ctrlPr>
                          <a:rPr lang="en-US" altLang="zh-TW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altLang="zh-TW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184" y="4365104"/>
                <a:ext cx="4842090" cy="936104"/>
              </a:xfrm>
              <a:prstGeom prst="rect">
                <a:avLst/>
              </a:prstGeom>
              <a:blipFill rotWithShape="0">
                <a:blip r:embed="rId4"/>
                <a:stretch>
                  <a:fillRect l="-3145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475132"/>
            <a:ext cx="8229600" cy="1081660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  <a:solidFill>
                  <a:srgbClr val="118ADA"/>
                </a:solidFill>
              </a:rPr>
              <a:t>動動腦</a:t>
            </a:r>
            <a:r>
              <a:rPr lang="en-US" altLang="zh-TW" dirty="0" smtClean="0">
                <a:ln w="19050">
                  <a:noFill/>
                </a:ln>
                <a:solidFill>
                  <a:srgbClr val="118ADA"/>
                </a:solidFill>
              </a:rPr>
              <a:t>—</a:t>
            </a:r>
            <a:r>
              <a:rPr lang="zh-TW" altLang="en-US" dirty="0" smtClean="0">
                <a:ln w="19050">
                  <a:noFill/>
                </a:ln>
                <a:solidFill>
                  <a:srgbClr val="FF0000"/>
                </a:solidFill>
              </a:rPr>
              <a:t>用分配律算算看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8992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0" y="1844824"/>
            <a:ext cx="8892480" cy="13083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一顆神奇寶貝球賣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50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元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若</a:t>
            </a:r>
            <a:r>
              <a:rPr lang="zh-TW" altLang="en-US" b="1" u="sng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阿呆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買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4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顆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若</a:t>
            </a:r>
            <a:r>
              <a:rPr lang="zh-TW" altLang="en-US" b="1" u="sng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阿瓜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買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6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顆</a:t>
            </a:r>
            <a:r>
              <a:rPr lang="zh-TW" altLang="en-US" b="1" dirty="0">
                <a:solidFill>
                  <a:schemeClr val="tx1"/>
                </a:solidFill>
                <a:latin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則他們兩人共要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付多少元？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7" name="Content Placeholder 2"/>
              <p:cNvSpPr txBox="1">
                <a:spLocks/>
              </p:cNvSpPr>
              <p:nvPr/>
            </p:nvSpPr>
            <p:spPr>
              <a:xfrm>
                <a:off x="539552" y="3441242"/>
                <a:ext cx="4824536" cy="76414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0×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3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3441242"/>
                <a:ext cx="4824536" cy="76414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23528" y="475132"/>
            <a:ext cx="8229600" cy="1081660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  <a:solidFill>
                  <a:srgbClr val="118ADA"/>
                </a:solidFill>
              </a:rPr>
              <a:t>動動腦</a:t>
            </a:r>
            <a:endParaRPr lang="en-US" dirty="0">
              <a:ln w="19050">
                <a:noFill/>
              </a:ln>
              <a:solidFill>
                <a:srgbClr val="118ADA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1187624" y="4981281"/>
                <a:ext cx="3024336" cy="93610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e>
                      </m:d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4981281"/>
                <a:ext cx="3024336" cy="93610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08656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7" grpId="0"/>
      <p:bldP spid="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Content Placeholder 2"/>
              <p:cNvSpPr txBox="1">
                <a:spLocks/>
              </p:cNvSpPr>
              <p:nvPr/>
            </p:nvSpPr>
            <p:spPr>
              <a:xfrm>
                <a:off x="825546" y="4797152"/>
                <a:ext cx="4392488" cy="114399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(2)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98</m:t>
                    </m:r>
                    <m:r>
                      <a:rPr lang="en-US" altLang="zh-TW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en-US" altLang="zh-TW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2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5546" y="4797152"/>
                <a:ext cx="4392488" cy="1143995"/>
              </a:xfrm>
              <a:prstGeom prst="rect">
                <a:avLst/>
              </a:prstGeom>
              <a:blipFill rotWithShape="0">
                <a:blip r:embed="rId3"/>
                <a:stretch>
                  <a:fillRect l="-3467" t="-5319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818408" y="2304257"/>
                <a:ext cx="5049735" cy="764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(1)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2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8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8=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8408" y="2304257"/>
                <a:ext cx="5049735" cy="764704"/>
              </a:xfrm>
              <a:prstGeom prst="rect">
                <a:avLst/>
              </a:prstGeom>
              <a:blipFill rotWithShape="0">
                <a:blip r:embed="rId4"/>
                <a:stretch>
                  <a:fillRect l="-3016" t="-8000" b="-480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475132"/>
            <a:ext cx="8229600" cy="1081660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  <a:solidFill>
                  <a:srgbClr val="118ADA"/>
                </a:solidFill>
              </a:rPr>
              <a:t>動動腦</a:t>
            </a:r>
            <a:r>
              <a:rPr lang="en-US" altLang="zh-TW" dirty="0" smtClean="0">
                <a:ln w="19050">
                  <a:noFill/>
                </a:ln>
                <a:solidFill>
                  <a:srgbClr val="118ADA"/>
                </a:solidFill>
              </a:rPr>
              <a:t>—</a:t>
            </a:r>
            <a:r>
              <a:rPr lang="zh-TW" altLang="en-US" dirty="0" smtClean="0">
                <a:ln w="19050">
                  <a:noFill/>
                </a:ln>
                <a:solidFill>
                  <a:srgbClr val="FF0000"/>
                </a:solidFill>
              </a:rPr>
              <a:t>用分配律算算看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25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0" y="1844824"/>
            <a:ext cx="8892480" cy="13083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一顆神奇寶貝球賣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50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元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若</a:t>
            </a:r>
            <a:r>
              <a:rPr lang="zh-TW" altLang="en-US" b="1" u="sng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阿呆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買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4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顆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若</a:t>
            </a:r>
            <a:r>
              <a:rPr lang="zh-TW" altLang="en-US" b="1" u="sng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阿瓜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買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6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顆</a:t>
            </a:r>
            <a:r>
              <a:rPr lang="zh-TW" altLang="en-US" b="1" dirty="0">
                <a:solidFill>
                  <a:schemeClr val="tx1"/>
                </a:solidFill>
                <a:latin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則</a:t>
            </a:r>
            <a:r>
              <a:rPr lang="zh-TW" altLang="en-US" b="1" u="sng" dirty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阿</a:t>
            </a:r>
            <a:r>
              <a:rPr lang="zh-TW" altLang="en-US" b="1" u="sng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瓜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比</a:t>
            </a:r>
            <a:r>
              <a:rPr lang="zh-TW" altLang="en-US" b="1" u="sng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阿呆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多花多少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元？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7" name="Content Placeholder 2"/>
              <p:cNvSpPr txBox="1">
                <a:spLocks/>
              </p:cNvSpPr>
              <p:nvPr/>
            </p:nvSpPr>
            <p:spPr>
              <a:xfrm>
                <a:off x="539552" y="3441242"/>
                <a:ext cx="4824536" cy="76414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0×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3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3441242"/>
                <a:ext cx="4824536" cy="76414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23528" y="475132"/>
            <a:ext cx="8229600" cy="1081660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  <a:solidFill>
                  <a:srgbClr val="118ADA"/>
                </a:solidFill>
              </a:rPr>
              <a:t>動動腦</a:t>
            </a:r>
            <a:endParaRPr lang="en-US" dirty="0">
              <a:ln w="19050">
                <a:noFill/>
              </a:ln>
              <a:solidFill>
                <a:srgbClr val="118ADA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1187624" y="4981281"/>
                <a:ext cx="3024336" cy="93610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e>
                      </m:d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4981281"/>
                <a:ext cx="3024336" cy="93610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18146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7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66229"/>
            <a:ext cx="8229600" cy="1878006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  <a:solidFill>
                  <a:srgbClr val="FF0000"/>
                </a:solidFill>
              </a:rPr>
              <a:t>乘法對加法的分配</a:t>
            </a:r>
            <a:r>
              <a:rPr lang="zh-TW" altLang="en-US" dirty="0" smtClean="0">
                <a:ln w="19050">
                  <a:noFill/>
                </a:ln>
                <a:solidFill>
                  <a:srgbClr val="FF0000"/>
                </a:solidFill>
              </a:rPr>
              <a:t>律</a:t>
            </a:r>
            <a:r>
              <a:rPr lang="en-US" altLang="zh-TW" dirty="0" smtClean="0">
                <a:ln w="19050">
                  <a:noFill/>
                </a:ln>
                <a:solidFill>
                  <a:srgbClr val="FF0000"/>
                </a:solidFill>
              </a:rPr>
              <a:t/>
            </a:r>
            <a:br>
              <a:rPr lang="en-US" altLang="zh-TW" dirty="0" smtClean="0">
                <a:ln w="19050">
                  <a:noFill/>
                </a:ln>
                <a:solidFill>
                  <a:srgbClr val="FF0000"/>
                </a:solidFill>
              </a:rPr>
            </a:br>
            <a:r>
              <a:rPr lang="en-US" altLang="zh-TW" dirty="0" smtClean="0">
                <a:ln w="19050">
                  <a:noFill/>
                </a:ln>
                <a:solidFill>
                  <a:srgbClr val="FF0000"/>
                </a:solidFill>
              </a:rPr>
              <a:t>—</a:t>
            </a:r>
            <a:r>
              <a:rPr lang="zh-TW" altLang="en-US" dirty="0" smtClean="0">
                <a:ln w="19050">
                  <a:noFill/>
                </a:ln>
                <a:solidFill>
                  <a:srgbClr val="118ADA"/>
                </a:solidFill>
              </a:rPr>
              <a:t>被乘數相同</a:t>
            </a:r>
            <a:endParaRPr lang="en-US" dirty="0">
              <a:ln w="19050">
                <a:noFill/>
              </a:ln>
              <a:solidFill>
                <a:srgbClr val="118ADA"/>
              </a:solidFill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Content Placeholder 2"/>
              <p:cNvSpPr txBox="1">
                <a:spLocks/>
              </p:cNvSpPr>
              <p:nvPr/>
            </p:nvSpPr>
            <p:spPr>
              <a:xfrm>
                <a:off x="611561" y="2809676"/>
                <a:ext cx="3626836" cy="76334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5</m:t>
                      </m:r>
                      <m:r>
                        <a:rPr lang="en-US" altLang="zh-TW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0</m:t>
                      </m:r>
                      <m:r>
                        <a:rPr lang="en-US" altLang="zh-TW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altLang="zh-TW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r>
                        <a:rPr lang="en-US" altLang="zh-TW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altLang="zh-TW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r>
                        <a:rPr lang="en-US" altLang="zh-TW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altLang="zh-TW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2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1" y="2809676"/>
                <a:ext cx="3626836" cy="76334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Content Placeholder 2"/>
              <p:cNvSpPr txBox="1">
                <a:spLocks/>
              </p:cNvSpPr>
              <p:nvPr/>
            </p:nvSpPr>
            <p:spPr>
              <a:xfrm>
                <a:off x="971600" y="3801572"/>
                <a:ext cx="3024336" cy="93610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e>
                      </m:d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3801572"/>
                <a:ext cx="3024336" cy="93610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607532" y="4731802"/>
                <a:ext cx="3024336" cy="93610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532" y="4731802"/>
                <a:ext cx="3024336" cy="93610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Content Placeholder 2"/>
              <p:cNvSpPr txBox="1">
                <a:spLocks/>
              </p:cNvSpPr>
              <p:nvPr/>
            </p:nvSpPr>
            <p:spPr>
              <a:xfrm>
                <a:off x="1043608" y="5661249"/>
                <a:ext cx="1512168" cy="93610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5661249"/>
                <a:ext cx="1512168" cy="936103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59889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8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Content Placeholder 2"/>
              <p:cNvSpPr txBox="1">
                <a:spLocks/>
              </p:cNvSpPr>
              <p:nvPr/>
            </p:nvSpPr>
            <p:spPr>
              <a:xfrm>
                <a:off x="457200" y="1924965"/>
                <a:ext cx="5410944" cy="114399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(1)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7</m:t>
                    </m:r>
                    <m:r>
                      <a:rPr lang="en-US" altLang="zh-TW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9</m:t>
                    </m:r>
                    <m:r>
                      <a:rPr lang="en-US" altLang="zh-TW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</m:t>
                    </m:r>
                    <m:r>
                      <a:rPr lang="en-US" altLang="zh-TW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</m:t>
                    </m:r>
                    <m:r>
                      <a:rPr lang="en-US" altLang="zh-TW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altLang="zh-TW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7</m:t>
                    </m:r>
                    <m:r>
                      <a:rPr lang="en-US" altLang="zh-TW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</m:t>
                    </m:r>
                    <m:r>
                      <a:rPr lang="en-US" altLang="zh-TW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2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924965"/>
                <a:ext cx="5410944" cy="1143995"/>
              </a:xfrm>
              <a:prstGeom prst="rect">
                <a:avLst/>
              </a:prstGeom>
              <a:blipFill rotWithShape="0">
                <a:blip r:embed="rId3"/>
                <a:stretch>
                  <a:fillRect l="-2815" t="-534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Content Placeholder 2"/>
              <p:cNvSpPr txBox="1">
                <a:spLocks/>
              </p:cNvSpPr>
              <p:nvPr/>
            </p:nvSpPr>
            <p:spPr>
              <a:xfrm>
                <a:off x="472155" y="4221088"/>
                <a:ext cx="4752528" cy="93610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(2)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7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1+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7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155" y="4221088"/>
                <a:ext cx="4752528" cy="936103"/>
              </a:xfrm>
              <a:prstGeom prst="rect">
                <a:avLst/>
              </a:prstGeom>
              <a:blipFill rotWithShape="0">
                <a:blip r:embed="rId4"/>
                <a:stretch>
                  <a:fillRect l="-3205" t="-649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346646"/>
            <a:ext cx="8229600" cy="850106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8591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Content Placeholder 2"/>
              <p:cNvSpPr txBox="1">
                <a:spLocks/>
              </p:cNvSpPr>
              <p:nvPr/>
            </p:nvSpPr>
            <p:spPr>
              <a:xfrm>
                <a:off x="457200" y="1924965"/>
                <a:ext cx="5410944" cy="114399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(1)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6</m:t>
                    </m:r>
                    <m:r>
                      <a:rPr lang="en-US" altLang="zh-TW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</m:t>
                    </m:r>
                    <m:r>
                      <a:rPr lang="en-US" altLang="zh-TW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  <m:r>
                      <a:rPr lang="en-US" altLang="zh-TW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altLang="zh-TW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</m:t>
                    </m:r>
                    <m:r>
                      <a:rPr lang="en-US" altLang="zh-TW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r>
                      <a:rPr lang="en-US" altLang="zh-TW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2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924965"/>
                <a:ext cx="5410944" cy="1143995"/>
              </a:xfrm>
              <a:prstGeom prst="rect">
                <a:avLst/>
              </a:prstGeom>
              <a:blipFill rotWithShape="0">
                <a:blip r:embed="rId3"/>
                <a:stretch>
                  <a:fillRect l="-2815" t="-534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Content Placeholder 2"/>
              <p:cNvSpPr txBox="1">
                <a:spLocks/>
              </p:cNvSpPr>
              <p:nvPr/>
            </p:nvSpPr>
            <p:spPr>
              <a:xfrm>
                <a:off x="472155" y="4221088"/>
                <a:ext cx="4752528" cy="93610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(2)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155" y="4221088"/>
                <a:ext cx="4752528" cy="936103"/>
              </a:xfrm>
              <a:prstGeom prst="rect">
                <a:avLst/>
              </a:prstGeom>
              <a:blipFill rotWithShape="0">
                <a:blip r:embed="rId4"/>
                <a:stretch>
                  <a:fillRect l="-3205" t="-649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346646"/>
            <a:ext cx="8229600" cy="850106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9396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66229"/>
            <a:ext cx="8229600" cy="1878006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  <a:solidFill>
                  <a:srgbClr val="FF0000"/>
                </a:solidFill>
              </a:rPr>
              <a:t>乘法</a:t>
            </a:r>
            <a:r>
              <a:rPr lang="zh-TW" altLang="en-US" dirty="0" smtClean="0">
                <a:ln w="19050">
                  <a:noFill/>
                </a:ln>
                <a:solidFill>
                  <a:srgbClr val="FF0000"/>
                </a:solidFill>
              </a:rPr>
              <a:t>對減法</a:t>
            </a:r>
            <a:r>
              <a:rPr lang="zh-TW" altLang="en-US" dirty="0" smtClean="0">
                <a:ln w="19050">
                  <a:noFill/>
                </a:ln>
                <a:solidFill>
                  <a:srgbClr val="FF0000"/>
                </a:solidFill>
              </a:rPr>
              <a:t>的分配</a:t>
            </a:r>
            <a:r>
              <a:rPr lang="zh-TW" altLang="en-US" dirty="0" smtClean="0">
                <a:ln w="19050">
                  <a:noFill/>
                </a:ln>
                <a:solidFill>
                  <a:srgbClr val="FF0000"/>
                </a:solidFill>
              </a:rPr>
              <a:t>律</a:t>
            </a:r>
            <a:r>
              <a:rPr lang="en-US" altLang="zh-TW" dirty="0" smtClean="0">
                <a:ln w="19050">
                  <a:noFill/>
                </a:ln>
                <a:solidFill>
                  <a:srgbClr val="FF0000"/>
                </a:solidFill>
              </a:rPr>
              <a:t/>
            </a:r>
            <a:br>
              <a:rPr lang="en-US" altLang="zh-TW" dirty="0" smtClean="0">
                <a:ln w="19050">
                  <a:noFill/>
                </a:ln>
                <a:solidFill>
                  <a:srgbClr val="FF0000"/>
                </a:solidFill>
              </a:rPr>
            </a:br>
            <a:r>
              <a:rPr lang="en-US" altLang="zh-TW" dirty="0" smtClean="0">
                <a:ln w="19050">
                  <a:noFill/>
                </a:ln>
                <a:solidFill>
                  <a:srgbClr val="FF0000"/>
                </a:solidFill>
              </a:rPr>
              <a:t>—</a:t>
            </a:r>
            <a:r>
              <a:rPr lang="zh-TW" altLang="en-US" dirty="0" smtClean="0">
                <a:ln w="19050">
                  <a:noFill/>
                </a:ln>
                <a:solidFill>
                  <a:srgbClr val="118ADA"/>
                </a:solidFill>
              </a:rPr>
              <a:t>被乘數相同</a:t>
            </a:r>
            <a:endParaRPr lang="en-US" dirty="0">
              <a:ln w="19050">
                <a:noFill/>
              </a:ln>
              <a:solidFill>
                <a:srgbClr val="118ADA"/>
              </a:solidFill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Content Placeholder 2"/>
              <p:cNvSpPr txBox="1">
                <a:spLocks/>
              </p:cNvSpPr>
              <p:nvPr/>
            </p:nvSpPr>
            <p:spPr>
              <a:xfrm>
                <a:off x="611561" y="2809676"/>
                <a:ext cx="3626836" cy="76334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5</m:t>
                      </m:r>
                      <m:r>
                        <a:rPr lang="en-US" altLang="zh-TW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0</m:t>
                      </m:r>
                      <m:r>
                        <a:rPr lang="en-US" altLang="zh-TW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altLang="zh-TW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</m:t>
                      </m:r>
                      <m:r>
                        <a:rPr lang="en-US" altLang="zh-TW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altLang="zh-TW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r>
                        <a:rPr lang="en-US" altLang="zh-TW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altLang="zh-TW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2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1" y="2809676"/>
                <a:ext cx="3626836" cy="76334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Content Placeholder 2"/>
              <p:cNvSpPr txBox="1">
                <a:spLocks/>
              </p:cNvSpPr>
              <p:nvPr/>
            </p:nvSpPr>
            <p:spPr>
              <a:xfrm>
                <a:off x="899592" y="3801572"/>
                <a:ext cx="3024336" cy="93610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e>
                      </m:d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3801572"/>
                <a:ext cx="3024336" cy="93610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395536" y="4731802"/>
                <a:ext cx="3024336" cy="93610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4731802"/>
                <a:ext cx="3024336" cy="93610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Content Placeholder 2"/>
              <p:cNvSpPr txBox="1">
                <a:spLocks/>
              </p:cNvSpPr>
              <p:nvPr/>
            </p:nvSpPr>
            <p:spPr>
              <a:xfrm>
                <a:off x="971600" y="5661249"/>
                <a:ext cx="1512168" cy="93610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5661249"/>
                <a:ext cx="1512168" cy="936103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83948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8" grpId="0"/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Content Placeholder 2"/>
              <p:cNvSpPr txBox="1">
                <a:spLocks/>
              </p:cNvSpPr>
              <p:nvPr/>
            </p:nvSpPr>
            <p:spPr>
              <a:xfrm>
                <a:off x="457200" y="1924965"/>
                <a:ext cx="5410944" cy="114399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(1)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7</m:t>
                    </m:r>
                    <m:r>
                      <a:rPr lang="en-US" altLang="zh-TW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9</m:t>
                    </m:r>
                    <m:r>
                      <a:rPr lang="en-US" altLang="zh-TW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</m:t>
                    </m:r>
                    <m:r>
                      <a:rPr lang="en-US" altLang="zh-TW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</m:t>
                    </m:r>
                    <m:r>
                      <a:rPr lang="en-US" altLang="zh-TW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altLang="zh-TW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7</m:t>
                    </m:r>
                    <m:r>
                      <a:rPr lang="en-US" altLang="zh-TW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</m:t>
                    </m:r>
                    <m:r>
                      <a:rPr lang="en-US" altLang="zh-TW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2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924965"/>
                <a:ext cx="5410944" cy="1143995"/>
              </a:xfrm>
              <a:prstGeom prst="rect">
                <a:avLst/>
              </a:prstGeom>
              <a:blipFill rotWithShape="0">
                <a:blip r:embed="rId3"/>
                <a:stretch>
                  <a:fillRect l="-2815" t="-534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Content Placeholder 2"/>
              <p:cNvSpPr txBox="1">
                <a:spLocks/>
              </p:cNvSpPr>
              <p:nvPr/>
            </p:nvSpPr>
            <p:spPr>
              <a:xfrm>
                <a:off x="472155" y="4221088"/>
                <a:ext cx="4752528" cy="93610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(2)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7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7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7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155" y="4221088"/>
                <a:ext cx="4752528" cy="936103"/>
              </a:xfrm>
              <a:prstGeom prst="rect">
                <a:avLst/>
              </a:prstGeom>
              <a:blipFill rotWithShape="0">
                <a:blip r:embed="rId4"/>
                <a:stretch>
                  <a:fillRect l="-3205" t="-649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346646"/>
            <a:ext cx="8229600" cy="850106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6624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Content Placeholder 2"/>
              <p:cNvSpPr txBox="1">
                <a:spLocks/>
              </p:cNvSpPr>
              <p:nvPr/>
            </p:nvSpPr>
            <p:spPr>
              <a:xfrm>
                <a:off x="457200" y="1924965"/>
                <a:ext cx="5410944" cy="114399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(1)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6</m:t>
                    </m:r>
                    <m:r>
                      <a:rPr lang="en-US" altLang="zh-TW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</m:t>
                    </m:r>
                    <m:r>
                      <a:rPr lang="en-US" altLang="zh-TW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  <m:r>
                      <a:rPr lang="en-US" altLang="zh-TW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altLang="zh-TW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</m:t>
                    </m:r>
                    <m:r>
                      <a:rPr lang="en-US" altLang="zh-TW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r>
                      <a:rPr lang="en-US" altLang="zh-TW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2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924965"/>
                <a:ext cx="5410944" cy="1143995"/>
              </a:xfrm>
              <a:prstGeom prst="rect">
                <a:avLst/>
              </a:prstGeom>
              <a:blipFill rotWithShape="0">
                <a:blip r:embed="rId3"/>
                <a:stretch>
                  <a:fillRect l="-2815" t="-534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Content Placeholder 2"/>
              <p:cNvSpPr txBox="1">
                <a:spLocks/>
              </p:cNvSpPr>
              <p:nvPr/>
            </p:nvSpPr>
            <p:spPr>
              <a:xfrm>
                <a:off x="472155" y="4221088"/>
                <a:ext cx="4752528" cy="93610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(2)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7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7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155" y="4221088"/>
                <a:ext cx="4752528" cy="936103"/>
              </a:xfrm>
              <a:prstGeom prst="rect">
                <a:avLst/>
              </a:prstGeom>
              <a:blipFill rotWithShape="0">
                <a:blip r:embed="rId4"/>
                <a:stretch>
                  <a:fillRect l="-3205" t="-649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346646"/>
            <a:ext cx="8229600" cy="850106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1405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8" grpId="0"/>
    </p:bldLst>
  </p:timing>
</p:sld>
</file>

<file path=ppt/theme/theme1.xml><?xml version="1.0" encoding="utf-8"?>
<a:theme xmlns:a="http://schemas.openxmlformats.org/drawingml/2006/main" name="Engineering-PowerPoint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919</TotalTime>
  <Words>484</Words>
  <Application>Microsoft Office PowerPoint</Application>
  <PresentationFormat>如螢幕大小 (4:3)</PresentationFormat>
  <Paragraphs>93</Paragraphs>
  <Slides>20</Slides>
  <Notes>20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20</vt:i4>
      </vt:variant>
    </vt:vector>
  </HeadingPairs>
  <TitlesOfParts>
    <vt:vector size="28" baseType="lpstr">
      <vt:lpstr>華康隸書體W5</vt:lpstr>
      <vt:lpstr>新細明體</vt:lpstr>
      <vt:lpstr>標楷體</vt:lpstr>
      <vt:lpstr>Arial</vt:lpstr>
      <vt:lpstr>Calibri</vt:lpstr>
      <vt:lpstr>Cambria Math</vt:lpstr>
      <vt:lpstr>Microsoft New Tai Lue</vt:lpstr>
      <vt:lpstr>Engineering-PowerPoint-Template</vt:lpstr>
      <vt:lpstr>9-3 去括號的運算規則 --分配律</vt:lpstr>
      <vt:lpstr>動動腦</vt:lpstr>
      <vt:lpstr>動動腦</vt:lpstr>
      <vt:lpstr>乘法對加法的分配律 —被乘數相同</vt:lpstr>
      <vt:lpstr>Try Try See</vt:lpstr>
      <vt:lpstr>Try Try See</vt:lpstr>
      <vt:lpstr>乘法對減法的分配律 —被乘數相同</vt:lpstr>
      <vt:lpstr>Try Try See</vt:lpstr>
      <vt:lpstr>Try Try See</vt:lpstr>
      <vt:lpstr>動動腦</vt:lpstr>
      <vt:lpstr>動動腦</vt:lpstr>
      <vt:lpstr>乘法對加減法的分配律 —乘數相同</vt:lpstr>
      <vt:lpstr>Try Try See</vt:lpstr>
      <vt:lpstr>Try Try See</vt:lpstr>
      <vt:lpstr>動動腦</vt:lpstr>
      <vt:lpstr>動動腦—用分配律算算看</vt:lpstr>
      <vt:lpstr>動動腦—用分配律算算看</vt:lpstr>
      <vt:lpstr>動動腦—用分配律算算看</vt:lpstr>
      <vt:lpstr>動動腦—用分配律算算看</vt:lpstr>
      <vt:lpstr>動動腦—用分配律算算看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1-2 三角和是180度</dc:title>
  <dc:creator>黃和智</dc:creator>
  <cp:lastModifiedBy>Teacher</cp:lastModifiedBy>
  <cp:revision>153</cp:revision>
  <dcterms:created xsi:type="dcterms:W3CDTF">2015-02-23T02:08:32Z</dcterms:created>
  <dcterms:modified xsi:type="dcterms:W3CDTF">2016-11-29T07:04:50Z</dcterms:modified>
</cp:coreProperties>
</file>