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46" r:id="rId3"/>
    <p:sldId id="347" r:id="rId4"/>
    <p:sldId id="285" r:id="rId5"/>
    <p:sldId id="345" r:id="rId6"/>
    <p:sldId id="348" r:id="rId7"/>
    <p:sldId id="351" r:id="rId8"/>
    <p:sldId id="352" r:id="rId9"/>
    <p:sldId id="353" r:id="rId10"/>
    <p:sldId id="349" r:id="rId11"/>
    <p:sldId id="350" r:id="rId12"/>
    <p:sldId id="354" r:id="rId13"/>
    <p:sldId id="356" r:id="rId14"/>
    <p:sldId id="355" r:id="rId15"/>
    <p:sldId id="357" r:id="rId16"/>
    <p:sldId id="358" r:id="rId17"/>
    <p:sldId id="359" r:id="rId18"/>
    <p:sldId id="360" r:id="rId19"/>
    <p:sldId id="361" r:id="rId20"/>
    <p:sldId id="33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8ADA"/>
    <a:srgbClr val="E60000"/>
    <a:srgbClr val="26B71F"/>
    <a:srgbClr val="E36B6B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7619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143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6444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8169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7394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43923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36317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25848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53945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14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07986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7637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0918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926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9305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8395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8836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8409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5772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2966652"/>
          </a:xfrm>
        </p:spPr>
        <p:txBody>
          <a:bodyPr/>
          <a:lstStyle/>
          <a:p>
            <a:r>
              <a:rPr lang="en-US" altLang="zh-TW" dirty="0" smtClean="0"/>
              <a:t>9-3</a:t>
            </a:r>
            <a:br>
              <a:rPr lang="en-US" altLang="zh-TW" dirty="0" smtClean="0"/>
            </a:br>
            <a:r>
              <a:rPr lang="zh-TW" altLang="en-US" dirty="0" smtClean="0"/>
              <a:t>去括號的運算規則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--</a:t>
            </a:r>
            <a:r>
              <a:rPr lang="zh-TW" altLang="en-US" dirty="0" smtClean="0"/>
              <a:t>分配律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0" y="1696693"/>
            <a:ext cx="91440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啾咪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全家計畫寒假旅遊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平均一天的交通費約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2000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餐飲費約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1500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若他們全家出遊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天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共要花多少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539552" y="3857014"/>
                <a:ext cx="5616624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000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857014"/>
                <a:ext cx="5616624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3528" y="475132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動動腦</a:t>
            </a:r>
            <a:endParaRPr lang="en-US" dirty="0">
              <a:ln w="19050">
                <a:noFill/>
              </a:ln>
              <a:solidFill>
                <a:srgbClr val="118ADA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899592" y="5206549"/>
                <a:ext cx="4608512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0+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206549"/>
                <a:ext cx="4608512" cy="9361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630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0" y="1696692"/>
            <a:ext cx="9144000" cy="2020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啾咪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全家計畫寒假旅遊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平均一天的交通費約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2000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餐飲費約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1500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若他們全家出遊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天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交通費比餐飲費多花多少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539552" y="3857014"/>
                <a:ext cx="5616624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000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857014"/>
                <a:ext cx="5616624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3528" y="475132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動動腦</a:t>
            </a:r>
            <a:endParaRPr lang="en-US" dirty="0">
              <a:ln w="19050">
                <a:noFill/>
              </a:ln>
              <a:solidFill>
                <a:srgbClr val="118ADA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899592" y="5206549"/>
                <a:ext cx="4608512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0−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206549"/>
                <a:ext cx="4608512" cy="9361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333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66229"/>
            <a:ext cx="8229600" cy="1878006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乘法對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加減法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的分配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律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</a:b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>—</a:t>
            </a:r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乘數相同</a:t>
            </a:r>
            <a:endParaRPr lang="en-US" dirty="0">
              <a:ln w="19050">
                <a:noFill/>
              </a:ln>
              <a:solidFill>
                <a:srgbClr val="118ADA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611561" y="2809676"/>
                <a:ext cx="3626836" cy="76334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5</m:t>
                      </m:r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1" y="2809676"/>
                <a:ext cx="3626836" cy="7633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827584" y="3801572"/>
                <a:ext cx="3266797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0+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801572"/>
                <a:ext cx="3266797" cy="9361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395536" y="4731802"/>
                <a:ext cx="3024336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731802"/>
                <a:ext cx="3024336" cy="93610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899592" y="5661249"/>
                <a:ext cx="1512168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661249"/>
                <a:ext cx="1512168" cy="93610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4833596" y="2852936"/>
                <a:ext cx="3626836" cy="76334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5</m:t>
                      </m:r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596" y="2852936"/>
                <a:ext cx="3626836" cy="76334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5049619" y="3844832"/>
                <a:ext cx="3266797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0−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619" y="3844832"/>
                <a:ext cx="3266797" cy="93610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617571" y="4775062"/>
                <a:ext cx="3024336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571" y="4775062"/>
                <a:ext cx="3024336" cy="93610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5121627" y="5704509"/>
                <a:ext cx="1512168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40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1627" y="5704509"/>
                <a:ext cx="1512168" cy="93610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75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11" grpId="0"/>
      <p:bldP spid="12" grpId="0"/>
      <p:bldP spid="9" grpId="0"/>
      <p:bldP spid="10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57200" y="1924965"/>
                <a:ext cx="5410944" cy="11439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924965"/>
                <a:ext cx="5410944" cy="1143995"/>
              </a:xfrm>
              <a:prstGeom prst="rect">
                <a:avLst/>
              </a:prstGeom>
              <a:blipFill rotWithShape="0">
                <a:blip r:embed="rId3"/>
                <a:stretch>
                  <a:fillRect l="-2815" t="-534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72155" y="4221088"/>
                <a:ext cx="4752528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55" y="4221088"/>
                <a:ext cx="4752528" cy="936103"/>
              </a:xfrm>
              <a:prstGeom prst="rect">
                <a:avLst/>
              </a:prstGeom>
              <a:blipFill rotWithShape="0">
                <a:blip r:embed="rId4"/>
                <a:stretch>
                  <a:fillRect l="-3205" t="-64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96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57200" y="1924965"/>
                <a:ext cx="5410944" cy="11439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924965"/>
                <a:ext cx="5410944" cy="1143995"/>
              </a:xfrm>
              <a:prstGeom prst="rect">
                <a:avLst/>
              </a:prstGeom>
              <a:blipFill rotWithShape="0">
                <a:blip r:embed="rId3"/>
                <a:stretch>
                  <a:fillRect l="-2815" t="-534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72155" y="4221088"/>
                <a:ext cx="4752528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55" y="4221088"/>
                <a:ext cx="4752528" cy="936103"/>
              </a:xfrm>
              <a:prstGeom prst="rect">
                <a:avLst/>
              </a:prstGeom>
              <a:blipFill rotWithShape="0">
                <a:blip r:embed="rId4"/>
                <a:stretch>
                  <a:fillRect l="-3205" t="-64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24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971600" y="3162142"/>
                <a:ext cx="7715200" cy="91492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4−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2×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□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2×</m:t>
                    </m:r>
                    <m:d>
                      <m:dPr>
                        <m:ctrlPr>
                          <a:rPr lang="en-US" altLang="zh-TW" sz="4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4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  <m:r>
                          <a:rPr lang="en-US" altLang="zh-TW" sz="4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altLang="zh-TW" sz="4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sz="4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r>
                          <a:rPr lang="en-US" altLang="zh-TW" sz="4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endParaRPr lang="en-US" sz="4000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162142"/>
                <a:ext cx="7715200" cy="9149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39626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動動腦</a:t>
            </a:r>
            <a:endParaRPr lang="en-US" dirty="0">
              <a:ln w="19050">
                <a:noFill/>
              </a:ln>
              <a:solidFill>
                <a:srgbClr val="118ADA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83162" y="1760911"/>
                <a:ext cx="8777676" cy="71416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TW" altLang="en-US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□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中應填入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</a:rPr>
                  <a:t>＝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或</a:t>
                </a:r>
                <a14:m>
                  <m:oMath xmlns:m="http://schemas.openxmlformats.org/officeDocument/2006/math">
                    <m:r>
                      <a:rPr lang="zh-TW" alt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≠</m:t>
                    </m:r>
                  </m:oMath>
                </a14:m>
                <a:r>
                  <a:rPr lang="zh-TW" altLang="en-US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。</a:t>
                </a:r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62" y="1760911"/>
                <a:ext cx="8777676" cy="714167"/>
              </a:xfrm>
              <a:prstGeom prst="rect">
                <a:avLst/>
              </a:prstGeom>
              <a:blipFill rotWithShape="0">
                <a:blip r:embed="rId4"/>
                <a:stretch>
                  <a:fillRect l="-1597" t="-11111" b="-940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1043608" y="4725144"/>
                <a:ext cx="75608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9+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6×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□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6×</m:t>
                    </m:r>
                    <m:d>
                      <m:dPr>
                        <m:ctrlPr>
                          <a:rPr lang="en-US" altLang="zh-TW" sz="4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4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  <m:r>
                          <a:rPr lang="en-US" altLang="zh-TW" sz="4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zh-TW" sz="4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sz="4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4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en-US" sz="4000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725144"/>
                <a:ext cx="7560840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45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57200" y="1924965"/>
                <a:ext cx="5410944" cy="11439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924965"/>
                <a:ext cx="5410944" cy="1143995"/>
              </a:xfrm>
              <a:prstGeom prst="rect">
                <a:avLst/>
              </a:prstGeom>
              <a:blipFill rotWithShape="0">
                <a:blip r:embed="rId3"/>
                <a:stretch>
                  <a:fillRect l="-2815" t="-534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72155" y="4221088"/>
                <a:ext cx="4752528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55" y="4221088"/>
                <a:ext cx="4752528" cy="936103"/>
              </a:xfrm>
              <a:prstGeom prst="rect">
                <a:avLst/>
              </a:prstGeom>
              <a:blipFill rotWithShape="0">
                <a:blip r:embed="rId4"/>
                <a:stretch>
                  <a:fillRect l="-3205" t="-64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39626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動動腦</a:t>
            </a:r>
            <a:r>
              <a:rPr lang="en-US" altLang="zh-TW" dirty="0" smtClean="0">
                <a:ln w="19050">
                  <a:noFill/>
                </a:ln>
                <a:solidFill>
                  <a:srgbClr val="118ADA"/>
                </a:solidFill>
              </a:rPr>
              <a:t>—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用分配律算算看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9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57200" y="1924965"/>
                <a:ext cx="5410944" cy="11439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99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924965"/>
                <a:ext cx="5410944" cy="1143995"/>
              </a:xfrm>
              <a:prstGeom prst="rect">
                <a:avLst/>
              </a:prstGeom>
              <a:blipFill rotWithShape="0">
                <a:blip r:embed="rId3"/>
                <a:stretch>
                  <a:fillRect l="-2815" t="-534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72155" y="4221088"/>
                <a:ext cx="4752528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55" y="4221088"/>
                <a:ext cx="4752528" cy="936103"/>
              </a:xfrm>
              <a:prstGeom prst="rect">
                <a:avLst/>
              </a:prstGeom>
              <a:blipFill rotWithShape="0">
                <a:blip r:embed="rId4"/>
                <a:stretch>
                  <a:fillRect l="-3205" t="-64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39626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動動腦</a:t>
            </a:r>
            <a:r>
              <a:rPr lang="en-US" altLang="zh-TW" dirty="0" smtClean="0">
                <a:ln w="19050">
                  <a:noFill/>
                </a:ln>
                <a:solidFill>
                  <a:srgbClr val="118ADA"/>
                </a:solidFill>
              </a:rPr>
              <a:t>—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用分配律算算看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21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57200" y="1924965"/>
                <a:ext cx="5410944" cy="11439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41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924965"/>
                <a:ext cx="5410944" cy="1143995"/>
              </a:xfrm>
              <a:prstGeom prst="rect">
                <a:avLst/>
              </a:prstGeom>
              <a:blipFill rotWithShape="0">
                <a:blip r:embed="rId3"/>
                <a:stretch>
                  <a:fillRect l="-2815" t="-534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72154" y="4221088"/>
                <a:ext cx="5251973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54" y="4221088"/>
                <a:ext cx="5251973" cy="936103"/>
              </a:xfrm>
              <a:prstGeom prst="rect">
                <a:avLst/>
              </a:prstGeom>
              <a:blipFill rotWithShape="0">
                <a:blip r:embed="rId4"/>
                <a:stretch>
                  <a:fillRect l="-2900" t="-64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39626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動動腦</a:t>
            </a:r>
            <a:r>
              <a:rPr lang="en-US" altLang="zh-TW" dirty="0" smtClean="0">
                <a:ln w="19050">
                  <a:noFill/>
                </a:ln>
                <a:solidFill>
                  <a:srgbClr val="118ADA"/>
                </a:solidFill>
              </a:rPr>
              <a:t>—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用分配律算算看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29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827584" y="2564904"/>
                <a:ext cx="4752528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564904"/>
                <a:ext cx="4752528" cy="936103"/>
              </a:xfrm>
              <a:prstGeom prst="rect">
                <a:avLst/>
              </a:prstGeom>
              <a:blipFill rotWithShape="0">
                <a:blip r:embed="rId3"/>
                <a:stretch>
                  <a:fillRect l="-3081" t="-71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856184" y="4365104"/>
                <a:ext cx="4842090" cy="9361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f>
                      <m:f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2</m:t>
                        </m:r>
                      </m:num>
                      <m:den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3</m:t>
                        </m:r>
                      </m:den>
                    </m:f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×8−8×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184" y="4365104"/>
                <a:ext cx="4842090" cy="936104"/>
              </a:xfrm>
              <a:prstGeom prst="rect">
                <a:avLst/>
              </a:prstGeom>
              <a:blipFill rotWithShape="0">
                <a:blip r:embed="rId4"/>
                <a:stretch>
                  <a:fillRect l="-314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475132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動動腦</a:t>
            </a:r>
            <a:r>
              <a:rPr lang="en-US" altLang="zh-TW" dirty="0" smtClean="0">
                <a:ln w="19050">
                  <a:noFill/>
                </a:ln>
                <a:solidFill>
                  <a:srgbClr val="118ADA"/>
                </a:solidFill>
              </a:rPr>
              <a:t>—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用分配律算算看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99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0" y="1844824"/>
            <a:ext cx="8892480" cy="1308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一顆神奇寶貝球賣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50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若</a:t>
            </a:r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阿呆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買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若</a:t>
            </a:r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阿瓜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買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顆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則他們兩人共要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付多少元？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539552" y="3441242"/>
                <a:ext cx="4824536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441242"/>
                <a:ext cx="4824536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3528" y="475132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動動腦</a:t>
            </a:r>
            <a:endParaRPr lang="en-US" dirty="0">
              <a:ln w="19050">
                <a:noFill/>
              </a:ln>
              <a:solidFill>
                <a:srgbClr val="118ADA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1187624" y="4981281"/>
                <a:ext cx="3024336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d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981281"/>
                <a:ext cx="3024336" cy="9361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865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825546" y="4797152"/>
                <a:ext cx="4392488" cy="11439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98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546" y="4797152"/>
                <a:ext cx="4392488" cy="1143995"/>
              </a:xfrm>
              <a:prstGeom prst="rect">
                <a:avLst/>
              </a:prstGeom>
              <a:blipFill rotWithShape="0">
                <a:blip r:embed="rId3"/>
                <a:stretch>
                  <a:fillRect l="-3467" t="-531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818408" y="2304257"/>
                <a:ext cx="5049735" cy="764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408" y="2304257"/>
                <a:ext cx="5049735" cy="764704"/>
              </a:xfrm>
              <a:prstGeom prst="rect">
                <a:avLst/>
              </a:prstGeom>
              <a:blipFill rotWithShape="0">
                <a:blip r:embed="rId4"/>
                <a:stretch>
                  <a:fillRect l="-3016" t="-8000" b="-48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475132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動動腦</a:t>
            </a:r>
            <a:r>
              <a:rPr lang="en-US" altLang="zh-TW" dirty="0" smtClean="0">
                <a:ln w="19050">
                  <a:noFill/>
                </a:ln>
                <a:solidFill>
                  <a:srgbClr val="118ADA"/>
                </a:solidFill>
              </a:rPr>
              <a:t>—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用分配律算算看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0" y="1844824"/>
            <a:ext cx="8892480" cy="1308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一顆神奇寶貝球賣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50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若</a:t>
            </a:r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阿呆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買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若</a:t>
            </a:r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阿瓜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買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顆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</a:t>
            </a:r>
            <a:r>
              <a:rPr lang="zh-TW" altLang="en-US" b="1" u="sng" dirty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阿</a:t>
            </a:r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瓜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比</a:t>
            </a:r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阿呆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多花多少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539552" y="3441242"/>
                <a:ext cx="4824536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441242"/>
                <a:ext cx="4824536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3528" y="475132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動動腦</a:t>
            </a:r>
            <a:endParaRPr lang="en-US" dirty="0">
              <a:ln w="19050">
                <a:noFill/>
              </a:ln>
              <a:solidFill>
                <a:srgbClr val="118ADA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1187624" y="4981281"/>
                <a:ext cx="3024336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981281"/>
                <a:ext cx="3024336" cy="9361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814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66229"/>
            <a:ext cx="8229600" cy="1878006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乘法對加法的分配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律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</a:b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>—</a:t>
            </a:r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被乘數相同</a:t>
            </a:r>
            <a:endParaRPr lang="en-US" dirty="0">
              <a:ln w="19050">
                <a:noFill/>
              </a:ln>
              <a:solidFill>
                <a:srgbClr val="118ADA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611561" y="2809676"/>
                <a:ext cx="3626836" cy="76334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5</m:t>
                      </m:r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1" y="2809676"/>
                <a:ext cx="3626836" cy="7633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971600" y="3801572"/>
                <a:ext cx="3024336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d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801572"/>
                <a:ext cx="3024336" cy="9361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607532" y="4731802"/>
                <a:ext cx="3024336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532" y="4731802"/>
                <a:ext cx="3024336" cy="93610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1043608" y="5661249"/>
                <a:ext cx="1512168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661249"/>
                <a:ext cx="1512168" cy="93610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57200" y="1924965"/>
                <a:ext cx="5410944" cy="11439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924965"/>
                <a:ext cx="5410944" cy="1143995"/>
              </a:xfrm>
              <a:prstGeom prst="rect">
                <a:avLst/>
              </a:prstGeom>
              <a:blipFill rotWithShape="0">
                <a:blip r:embed="rId3"/>
                <a:stretch>
                  <a:fillRect l="-2815" t="-534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72155" y="4221088"/>
                <a:ext cx="4752528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1+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55" y="4221088"/>
                <a:ext cx="4752528" cy="936103"/>
              </a:xfrm>
              <a:prstGeom prst="rect">
                <a:avLst/>
              </a:prstGeom>
              <a:blipFill rotWithShape="0">
                <a:blip r:embed="rId4"/>
                <a:stretch>
                  <a:fillRect l="-3205" t="-64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59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57200" y="1924965"/>
                <a:ext cx="5410944" cy="11439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924965"/>
                <a:ext cx="5410944" cy="1143995"/>
              </a:xfrm>
              <a:prstGeom prst="rect">
                <a:avLst/>
              </a:prstGeom>
              <a:blipFill rotWithShape="0">
                <a:blip r:embed="rId3"/>
                <a:stretch>
                  <a:fillRect l="-2815" t="-534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72155" y="4221088"/>
                <a:ext cx="4752528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55" y="4221088"/>
                <a:ext cx="4752528" cy="936103"/>
              </a:xfrm>
              <a:prstGeom prst="rect">
                <a:avLst/>
              </a:prstGeom>
              <a:blipFill rotWithShape="0">
                <a:blip r:embed="rId4"/>
                <a:stretch>
                  <a:fillRect l="-3205" t="-64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39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66229"/>
            <a:ext cx="8229600" cy="1878006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乘法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對減法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的分配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律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</a:b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>—</a:t>
            </a:r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被乘數相同</a:t>
            </a:r>
            <a:endParaRPr lang="en-US" dirty="0">
              <a:ln w="19050">
                <a:noFill/>
              </a:ln>
              <a:solidFill>
                <a:srgbClr val="118ADA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611561" y="2809676"/>
                <a:ext cx="3626836" cy="76334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5</m:t>
                      </m:r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1" y="2809676"/>
                <a:ext cx="3626836" cy="7633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899592" y="3801572"/>
                <a:ext cx="3024336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801572"/>
                <a:ext cx="3024336" cy="9361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395536" y="4731802"/>
                <a:ext cx="3024336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731802"/>
                <a:ext cx="3024336" cy="93610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971600" y="5661249"/>
                <a:ext cx="1512168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661249"/>
                <a:ext cx="1512168" cy="93610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394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57200" y="1924965"/>
                <a:ext cx="5410944" cy="11439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924965"/>
                <a:ext cx="5410944" cy="1143995"/>
              </a:xfrm>
              <a:prstGeom prst="rect">
                <a:avLst/>
              </a:prstGeom>
              <a:blipFill rotWithShape="0">
                <a:blip r:embed="rId3"/>
                <a:stretch>
                  <a:fillRect l="-2815" t="-534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72155" y="4221088"/>
                <a:ext cx="4752528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55" y="4221088"/>
                <a:ext cx="4752528" cy="936103"/>
              </a:xfrm>
              <a:prstGeom prst="rect">
                <a:avLst/>
              </a:prstGeom>
              <a:blipFill rotWithShape="0">
                <a:blip r:embed="rId4"/>
                <a:stretch>
                  <a:fillRect l="-3205" t="-64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62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57200" y="1924965"/>
                <a:ext cx="5410944" cy="11439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924965"/>
                <a:ext cx="5410944" cy="1143995"/>
              </a:xfrm>
              <a:prstGeom prst="rect">
                <a:avLst/>
              </a:prstGeom>
              <a:blipFill rotWithShape="0">
                <a:blip r:embed="rId3"/>
                <a:stretch>
                  <a:fillRect l="-2815" t="-534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72155" y="4221088"/>
                <a:ext cx="4752528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55" y="4221088"/>
                <a:ext cx="4752528" cy="936103"/>
              </a:xfrm>
              <a:prstGeom prst="rect">
                <a:avLst/>
              </a:prstGeom>
              <a:blipFill rotWithShape="0">
                <a:blip r:embed="rId4"/>
                <a:stretch>
                  <a:fillRect l="-3205" t="-64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40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</TotalTime>
  <Words>484</Words>
  <Application>Microsoft Office PowerPoint</Application>
  <PresentationFormat>如螢幕大小 (4:3)</PresentationFormat>
  <Paragraphs>93</Paragraphs>
  <Slides>20</Slides>
  <Notes>20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8" baseType="lpstr">
      <vt:lpstr>華康隸書體W5</vt:lpstr>
      <vt:lpstr>新細明體</vt:lpstr>
      <vt:lpstr>標楷體</vt:lpstr>
      <vt:lpstr>Arial</vt:lpstr>
      <vt:lpstr>Calibri</vt:lpstr>
      <vt:lpstr>Cambria Math</vt:lpstr>
      <vt:lpstr>Microsoft New Tai Lue</vt:lpstr>
      <vt:lpstr>Engineering-PowerPoint-Template</vt:lpstr>
      <vt:lpstr>9-3 去括號的運算規則 --分配律</vt:lpstr>
      <vt:lpstr>動動腦</vt:lpstr>
      <vt:lpstr>動動腦</vt:lpstr>
      <vt:lpstr>乘法對加法的分配律 —被乘數相同</vt:lpstr>
      <vt:lpstr>Try Try See</vt:lpstr>
      <vt:lpstr>Try Try See</vt:lpstr>
      <vt:lpstr>乘法對減法的分配律 —被乘數相同</vt:lpstr>
      <vt:lpstr>Try Try See</vt:lpstr>
      <vt:lpstr>Try Try See</vt:lpstr>
      <vt:lpstr>動動腦</vt:lpstr>
      <vt:lpstr>動動腦</vt:lpstr>
      <vt:lpstr>乘法對加減法的分配律 —乘數相同</vt:lpstr>
      <vt:lpstr>Try Try See</vt:lpstr>
      <vt:lpstr>Try Try See</vt:lpstr>
      <vt:lpstr>動動腦</vt:lpstr>
      <vt:lpstr>動動腦—用分配律算算看</vt:lpstr>
      <vt:lpstr>動動腦—用分配律算算看</vt:lpstr>
      <vt:lpstr>動動腦—用分配律算算看</vt:lpstr>
      <vt:lpstr>動動腦—用分配律算算看</vt:lpstr>
      <vt:lpstr>動動腦—用分配律算算看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153</cp:revision>
  <dcterms:created xsi:type="dcterms:W3CDTF">2015-02-23T02:08:32Z</dcterms:created>
  <dcterms:modified xsi:type="dcterms:W3CDTF">2016-11-29T07:04:50Z</dcterms:modified>
</cp:coreProperties>
</file>