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3" r:id="rId4"/>
    <p:sldId id="271" r:id="rId5"/>
    <p:sldId id="264" r:id="rId6"/>
    <p:sldId id="304" r:id="rId7"/>
    <p:sldId id="305" r:id="rId8"/>
    <p:sldId id="306" r:id="rId9"/>
    <p:sldId id="307" r:id="rId10"/>
    <p:sldId id="310" r:id="rId11"/>
    <p:sldId id="311" r:id="rId12"/>
    <p:sldId id="316" r:id="rId13"/>
    <p:sldId id="315" r:id="rId14"/>
    <p:sldId id="313" r:id="rId15"/>
    <p:sldId id="273" r:id="rId16"/>
    <p:sldId id="309" r:id="rId17"/>
    <p:sldId id="328" r:id="rId18"/>
    <p:sldId id="318" r:id="rId19"/>
    <p:sldId id="332" r:id="rId20"/>
    <p:sldId id="331" r:id="rId21"/>
    <p:sldId id="329" r:id="rId22"/>
    <p:sldId id="320" r:id="rId23"/>
    <p:sldId id="330" r:id="rId24"/>
    <p:sldId id="289" r:id="rId25"/>
    <p:sldId id="291" r:id="rId26"/>
    <p:sldId id="292" r:id="rId27"/>
    <p:sldId id="293" r:id="rId28"/>
    <p:sldId id="294" r:id="rId29"/>
    <p:sldId id="295" r:id="rId30"/>
    <p:sldId id="265" r:id="rId31"/>
    <p:sldId id="270" r:id="rId32"/>
    <p:sldId id="322" r:id="rId33"/>
    <p:sldId id="323" r:id="rId34"/>
    <p:sldId id="324" r:id="rId35"/>
    <p:sldId id="325" r:id="rId36"/>
    <p:sldId id="326" r:id="rId37"/>
    <p:sldId id="327" r:id="rId38"/>
    <p:sldId id="297" r:id="rId39"/>
    <p:sldId id="287" r:id="rId40"/>
    <p:sldId id="266" r:id="rId41"/>
    <p:sldId id="269" r:id="rId42"/>
    <p:sldId id="286" r:id="rId43"/>
    <p:sldId id="285" r:id="rId44"/>
    <p:sldId id="283" r:id="rId45"/>
    <p:sldId id="338" r:id="rId46"/>
    <p:sldId id="335" r:id="rId47"/>
    <p:sldId id="336" r:id="rId48"/>
    <p:sldId id="337" r:id="rId49"/>
    <p:sldId id="334" r:id="rId5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FFFF00"/>
    <a:srgbClr val="008000"/>
    <a:srgbClr val="3399FF"/>
    <a:srgbClr val="003300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1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9FFF04-5F4E-4346-8F77-96835B5C24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7543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E33E-CF98-446D-AF94-E8F02D61E3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564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7E53-7A36-44F0-A804-B474B531E4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696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B09BD-6C18-478E-934E-6A4E08774D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262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3DBD-9F3F-4786-80B8-466F1DE17E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201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A598C-7849-4E81-829C-1B984E191E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603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DB36-50A2-49E1-A405-E34EF4BA27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86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49CD-4636-4EDD-8A59-B8F9B7FB52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512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68CC-6460-40EA-B92A-453DBB29CE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29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3DBFF-7406-4208-A3FE-897C933E33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69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04E22-A2F9-4F9A-B6C2-BADC49F6FD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164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4400" y="6172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0E087B-F1B8-440C-AE6D-0DAF09497B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aindog73.pixnet.net/blog/post/1814542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hyperlink" Target="http://blog.yam.com/swat731019/article/3221205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4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7338"/>
            <a:ext cx="9144000" cy="1366837"/>
          </a:xfrm>
        </p:spPr>
        <p:txBody>
          <a:bodyPr/>
          <a:lstStyle/>
          <a:p>
            <a:pPr eaLnBrk="1" hangingPunct="1"/>
            <a:r>
              <a:rPr lang="zh-TW" altLang="en-US" sz="8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開墾拓荒建家園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7950" y="115888"/>
            <a:ext cx="5564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翰林版社會科</a:t>
            </a:r>
            <a:r>
              <a:rPr lang="en-US" altLang="zh-TW" sz="2800" b="1">
                <a:latin typeface="新細明體" panose="02020500000000000000" pitchFamily="18" charset="-120"/>
                <a:ea typeface="標楷體" panose="03000509000000000000" pitchFamily="65" charset="-120"/>
              </a:rPr>
              <a:t>•</a:t>
            </a:r>
            <a:r>
              <a:rPr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五上</a:t>
            </a:r>
            <a:r>
              <a:rPr lang="en-US" altLang="zh-TW" sz="2800" b="1">
                <a:latin typeface="新細明體" panose="02020500000000000000" pitchFamily="18" charset="-120"/>
                <a:ea typeface="標楷體" panose="03000509000000000000" pitchFamily="65" charset="-120"/>
              </a:rPr>
              <a:t>•</a:t>
            </a:r>
            <a:r>
              <a:rPr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5-1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405188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altLang="zh-TW" sz="2800" b="1" smtClean="0"/>
              <a:t>◎</a:t>
            </a:r>
            <a:r>
              <a:rPr lang="zh-TW" altLang="en-US" sz="2800" b="1" smtClean="0">
                <a:ea typeface="標楷體" panose="03000509000000000000" pitchFamily="65" charset="-120"/>
              </a:rPr>
              <a:t>渡臺禁令背景與影響</a:t>
            </a:r>
          </a:p>
          <a:p>
            <a:pPr algn="l" eaLnBrk="1" hangingPunct="1"/>
            <a:r>
              <a:rPr lang="zh-TW" altLang="en-US" sz="2800" b="1" smtClean="0"/>
              <a:t>◎</a:t>
            </a:r>
            <a:r>
              <a:rPr lang="zh-TW" altLang="en-US" sz="2800" b="1" smtClean="0">
                <a:ea typeface="標楷體" panose="03000509000000000000" pitchFamily="65" charset="-120"/>
              </a:rPr>
              <a:t>清代的土地開墾與水利建設</a:t>
            </a:r>
            <a:endParaRPr lang="zh-TW" altLang="en-US" sz="2800" b="1" smtClean="0"/>
          </a:p>
          <a:p>
            <a:pPr algn="l" eaLnBrk="1" hangingPunct="1"/>
            <a:r>
              <a:rPr lang="zh-TW" altLang="en-US" sz="2800" b="1" smtClean="0"/>
              <a:t>◎</a:t>
            </a:r>
            <a:r>
              <a:rPr lang="zh-TW" altLang="en-US" sz="2800" b="1" smtClean="0">
                <a:ea typeface="標楷體" panose="03000509000000000000" pitchFamily="65" charset="-120"/>
              </a:rPr>
              <a:t>開墾與原住民</a:t>
            </a:r>
            <a:r>
              <a:rPr lang="zh-TW" altLang="en-US" b="1" smtClean="0">
                <a:ea typeface="標楷體" panose="03000509000000000000" pitchFamily="65" charset="-120"/>
              </a:rPr>
              <a:t>之衝突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金廣福2-維基百科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31" y="116632"/>
            <a:ext cx="5851525" cy="4389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金廣福-維基百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310" y="2640807"/>
            <a:ext cx="5364162" cy="4024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4213" y="4652963"/>
            <a:ext cx="2735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圖片：維基百科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43613" y="836613"/>
            <a:ext cx="31003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目前金廣福公館是新竹縣內的一級古蹟。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787900" y="303213"/>
            <a:ext cx="42481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金廣福墾戶同意書，引自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</p:txBody>
      </p:sp>
      <p:pic>
        <p:nvPicPr>
          <p:cNvPr id="13315" name="Picture 5" descr="a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a5"/>
          <p:cNvPicPr>
            <a:picLocks noChangeAspect="1" noChangeArrowheads="1"/>
          </p:cNvPicPr>
          <p:nvPr/>
        </p:nvPicPr>
        <p:blipFill>
          <a:blip r:embed="rId3" cstate="email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4064000" cy="4972050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動作按鈕: 返回 6">
            <a:hlinkClick r:id="rId4" action="ppaction://hlinksldjump" highlightClick="1"/>
          </p:cNvPr>
          <p:cNvSpPr/>
          <p:nvPr/>
        </p:nvSpPr>
        <p:spPr>
          <a:xfrm>
            <a:off x="611560" y="5977254"/>
            <a:ext cx="936104" cy="432048"/>
          </a:xfrm>
          <a:prstGeom prst="actionButtonReturn">
            <a:avLst/>
          </a:prstGeom>
          <a:solidFill>
            <a:srgbClr val="0070C0"/>
          </a:solidFill>
          <a:ln w="34925">
            <a:solidFill>
              <a:srgbClr val="00B0F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068763" y="692150"/>
            <a:ext cx="4824412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張達京於康熙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年（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1711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）渡臺，當時岸裡大社的社民，飽受瘟疫的侵襲，頗有死傷，張達京熟練中醫，他以草藥為社人治病，活人無數。社人感激涕零之餘，阿穆賜以女兒為妻，張達京成為番仔的駙馬，俗稱「番仔駙馬」。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雍正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年（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1725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）被任命為岸裡社五社總通事，為臺中地區開發史中舉足輕重的人物。</a:t>
            </a:r>
          </a:p>
        </p:txBody>
      </p:sp>
      <p:pic>
        <p:nvPicPr>
          <p:cNvPr id="78853" name="Picture 5" descr="1-2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87" y="664325"/>
            <a:ext cx="3727209" cy="4968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康熙54年(1716)諸羅縣正堂特委阿莫為土官信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83605" y="1213316"/>
            <a:ext cx="7776790" cy="4526981"/>
          </a:xfrm>
          <a:prstGeom prst="rect">
            <a:avLst/>
          </a:prstGeom>
          <a:solidFill>
            <a:srgbClr val="FFCC99"/>
          </a:solidFill>
          <a:ln w="53975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108000" tIns="108000" rIns="108000" bIns="10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康熙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54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(1716)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諸羅縣正堂特委阿莫為土官信牌本文件於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年登錄為國寶。其價值為：</a:t>
            </a:r>
          </a:p>
          <a:p>
            <a:pPr marL="266700" indent="-266700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現存最早官方原住民頭目委任狀文獻。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為清政府官方和原住民之間重要之文書，歷史 意義重大。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研究清代臺灣中部原漢族群關係文化史與開發史的珍貴史料。具有歷史及文獻價值。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文字引自文化部。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7950" y="6237288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3333FF"/>
                </a:solidFill>
                <a:ea typeface="標楷體" panose="03000509000000000000" pitchFamily="65" charset="-120"/>
              </a:rPr>
              <a:t>國立臺灣博物館 </a:t>
            </a:r>
            <a:r>
              <a:rPr lang="en-US" altLang="zh-TW">
                <a:solidFill>
                  <a:srgbClr val="3333FF"/>
                </a:solidFill>
              </a:rPr>
              <a:t>AH2385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台中地區行政區圖"/>
          <p:cNvPicPr>
            <a:picLocks noChangeAspect="1" noChangeArrowheads="1"/>
          </p:cNvPicPr>
          <p:nvPr/>
        </p:nvPicPr>
        <p:blipFill>
          <a:blip r:embed="rId2" cstate="email">
            <a:lum bright="-24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26988"/>
            <a:ext cx="9144001" cy="6884988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2" name="Freeform 10"/>
          <p:cNvSpPr>
            <a:spLocks/>
          </p:cNvSpPr>
          <p:nvPr/>
        </p:nvSpPr>
        <p:spPr bwMode="auto">
          <a:xfrm>
            <a:off x="2051050" y="1916113"/>
            <a:ext cx="2520950" cy="2449512"/>
          </a:xfrm>
          <a:custGeom>
            <a:avLst/>
            <a:gdLst>
              <a:gd name="T0" fmla="*/ 2409142 w 1195"/>
              <a:gd name="T1" fmla="*/ 1157951 h 1375"/>
              <a:gd name="T2" fmla="*/ 2504073 w 1195"/>
              <a:gd name="T3" fmla="*/ 1480396 h 1375"/>
              <a:gd name="T4" fmla="*/ 2312101 w 1195"/>
              <a:gd name="T5" fmla="*/ 1802841 h 1375"/>
              <a:gd name="T6" fmla="*/ 2217170 w 1195"/>
              <a:gd name="T7" fmla="*/ 1964954 h 1375"/>
              <a:gd name="T8" fmla="*/ 2025198 w 1195"/>
              <a:gd name="T9" fmla="*/ 2207233 h 1375"/>
              <a:gd name="T10" fmla="*/ 1835336 w 1195"/>
              <a:gd name="T11" fmla="*/ 2369346 h 1375"/>
              <a:gd name="T12" fmla="*/ 1451392 w 1195"/>
              <a:gd name="T13" fmla="*/ 2449512 h 1375"/>
              <a:gd name="T14" fmla="*/ 972517 w 1195"/>
              <a:gd name="T15" fmla="*/ 2369346 h 1375"/>
              <a:gd name="T16" fmla="*/ 685614 w 1195"/>
              <a:gd name="T17" fmla="*/ 2289180 h 1375"/>
              <a:gd name="T18" fmla="*/ 398711 w 1195"/>
              <a:gd name="T19" fmla="*/ 2207233 h 1375"/>
              <a:gd name="T20" fmla="*/ 303780 w 1195"/>
              <a:gd name="T21" fmla="*/ 1884788 h 1375"/>
              <a:gd name="T22" fmla="*/ 111808 w 1195"/>
              <a:gd name="T23" fmla="*/ 1560562 h 1375"/>
              <a:gd name="T24" fmla="*/ 16877 w 1195"/>
              <a:gd name="T25" fmla="*/ 1076004 h 1375"/>
              <a:gd name="T26" fmla="*/ 208849 w 1195"/>
              <a:gd name="T27" fmla="*/ 671612 h 1375"/>
              <a:gd name="T28" fmla="*/ 495752 w 1195"/>
              <a:gd name="T29" fmla="*/ 511280 h 1375"/>
              <a:gd name="T30" fmla="*/ 782655 w 1195"/>
              <a:gd name="T31" fmla="*/ 349167 h 1375"/>
              <a:gd name="T32" fmla="*/ 1164489 w 1195"/>
              <a:gd name="T33" fmla="*/ 187054 h 1375"/>
              <a:gd name="T34" fmla="*/ 1548433 w 1195"/>
              <a:gd name="T35" fmla="*/ 26722 h 1375"/>
              <a:gd name="T36" fmla="*/ 1738295 w 1195"/>
              <a:gd name="T37" fmla="*/ 26722 h 1375"/>
              <a:gd name="T38" fmla="*/ 2025198 w 1195"/>
              <a:gd name="T39" fmla="*/ 187054 h 1375"/>
              <a:gd name="T40" fmla="*/ 2409142 w 1195"/>
              <a:gd name="T41" fmla="*/ 349167 h 1375"/>
              <a:gd name="T42" fmla="*/ 2504073 w 1195"/>
              <a:gd name="T43" fmla="*/ 591446 h 1375"/>
              <a:gd name="T44" fmla="*/ 2409142 w 1195"/>
              <a:gd name="T45" fmla="*/ 833725 h 1375"/>
              <a:gd name="T46" fmla="*/ 2312101 w 1195"/>
              <a:gd name="T47" fmla="*/ 1076004 h 1375"/>
              <a:gd name="T48" fmla="*/ 2409142 w 1195"/>
              <a:gd name="T49" fmla="*/ 1238117 h 13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95" h="1375">
                <a:moveTo>
                  <a:pt x="1142" y="650"/>
                </a:moveTo>
                <a:cubicBezTo>
                  <a:pt x="1168" y="710"/>
                  <a:pt x="1195" y="771"/>
                  <a:pt x="1187" y="831"/>
                </a:cubicBezTo>
                <a:cubicBezTo>
                  <a:pt x="1179" y="891"/>
                  <a:pt x="1119" y="967"/>
                  <a:pt x="1096" y="1012"/>
                </a:cubicBezTo>
                <a:cubicBezTo>
                  <a:pt x="1073" y="1057"/>
                  <a:pt x="1074" y="1065"/>
                  <a:pt x="1051" y="1103"/>
                </a:cubicBezTo>
                <a:cubicBezTo>
                  <a:pt x="1028" y="1141"/>
                  <a:pt x="990" y="1201"/>
                  <a:pt x="960" y="1239"/>
                </a:cubicBezTo>
                <a:cubicBezTo>
                  <a:pt x="930" y="1277"/>
                  <a:pt x="915" y="1307"/>
                  <a:pt x="870" y="1330"/>
                </a:cubicBezTo>
                <a:cubicBezTo>
                  <a:pt x="825" y="1353"/>
                  <a:pt x="756" y="1375"/>
                  <a:pt x="688" y="1375"/>
                </a:cubicBezTo>
                <a:cubicBezTo>
                  <a:pt x="620" y="1375"/>
                  <a:pt x="521" y="1345"/>
                  <a:pt x="461" y="1330"/>
                </a:cubicBezTo>
                <a:cubicBezTo>
                  <a:pt x="401" y="1315"/>
                  <a:pt x="370" y="1300"/>
                  <a:pt x="325" y="1285"/>
                </a:cubicBezTo>
                <a:cubicBezTo>
                  <a:pt x="280" y="1270"/>
                  <a:pt x="219" y="1277"/>
                  <a:pt x="189" y="1239"/>
                </a:cubicBezTo>
                <a:cubicBezTo>
                  <a:pt x="159" y="1201"/>
                  <a:pt x="167" y="1119"/>
                  <a:pt x="144" y="1058"/>
                </a:cubicBezTo>
                <a:cubicBezTo>
                  <a:pt x="121" y="997"/>
                  <a:pt x="76" y="952"/>
                  <a:pt x="53" y="876"/>
                </a:cubicBezTo>
                <a:cubicBezTo>
                  <a:pt x="30" y="800"/>
                  <a:pt x="0" y="687"/>
                  <a:pt x="8" y="604"/>
                </a:cubicBezTo>
                <a:cubicBezTo>
                  <a:pt x="16" y="521"/>
                  <a:pt x="61" y="430"/>
                  <a:pt x="99" y="377"/>
                </a:cubicBezTo>
                <a:cubicBezTo>
                  <a:pt x="137" y="324"/>
                  <a:pt x="190" y="317"/>
                  <a:pt x="235" y="287"/>
                </a:cubicBezTo>
                <a:cubicBezTo>
                  <a:pt x="280" y="257"/>
                  <a:pt x="318" y="226"/>
                  <a:pt x="371" y="196"/>
                </a:cubicBezTo>
                <a:cubicBezTo>
                  <a:pt x="424" y="166"/>
                  <a:pt x="492" y="135"/>
                  <a:pt x="552" y="105"/>
                </a:cubicBezTo>
                <a:cubicBezTo>
                  <a:pt x="612" y="75"/>
                  <a:pt x="689" y="30"/>
                  <a:pt x="734" y="15"/>
                </a:cubicBezTo>
                <a:cubicBezTo>
                  <a:pt x="779" y="0"/>
                  <a:pt x="786" y="0"/>
                  <a:pt x="824" y="15"/>
                </a:cubicBezTo>
                <a:cubicBezTo>
                  <a:pt x="862" y="30"/>
                  <a:pt x="907" y="75"/>
                  <a:pt x="960" y="105"/>
                </a:cubicBezTo>
                <a:cubicBezTo>
                  <a:pt x="1013" y="135"/>
                  <a:pt x="1104" y="158"/>
                  <a:pt x="1142" y="196"/>
                </a:cubicBezTo>
                <a:cubicBezTo>
                  <a:pt x="1180" y="234"/>
                  <a:pt x="1187" y="287"/>
                  <a:pt x="1187" y="332"/>
                </a:cubicBezTo>
                <a:cubicBezTo>
                  <a:pt x="1187" y="377"/>
                  <a:pt x="1157" y="423"/>
                  <a:pt x="1142" y="468"/>
                </a:cubicBezTo>
                <a:cubicBezTo>
                  <a:pt x="1127" y="513"/>
                  <a:pt x="1096" y="566"/>
                  <a:pt x="1096" y="604"/>
                </a:cubicBezTo>
                <a:cubicBezTo>
                  <a:pt x="1096" y="642"/>
                  <a:pt x="1119" y="668"/>
                  <a:pt x="1142" y="695"/>
                </a:cubicBezTo>
              </a:path>
            </a:pathLst>
          </a:custGeom>
          <a:solidFill>
            <a:srgbClr val="99CC00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3059113" y="90805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苗 栗 縣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755650" y="5084763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彰 化 縣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6877050" y="4868863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南投縣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4572000" y="260350"/>
            <a:ext cx="4392613" cy="222726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ea typeface="標楷體" panose="03000509000000000000" pitchFamily="65" charset="-120"/>
              </a:rPr>
              <a:t>岸裡社多次平亂有功，獲清朝政府賞賜大片土地。加上其原有的社域，就成了本圖綠色部分的範圍。</a:t>
            </a:r>
          </a:p>
          <a:p>
            <a:pPr eaLnBrk="1" hangingPunct="1">
              <a:defRPr/>
            </a:pPr>
            <a:r>
              <a:rPr lang="zh-TW" altLang="en-US" sz="2800" b="1" dirty="0">
                <a:ea typeface="標楷體" panose="03000509000000000000" pitchFamily="65" charset="-120"/>
              </a:rPr>
              <a:t>底圖</a:t>
            </a:r>
            <a:r>
              <a:rPr lang="en-US" altLang="zh-TW" sz="2800" b="1" dirty="0"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ea typeface="標楷體" panose="03000509000000000000" pitchFamily="65" charset="-120"/>
              </a:rPr>
              <a:t>張崴耑繪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六館業戶墾單"/>
          <p:cNvPicPr>
            <a:picLocks noChangeAspect="1" noChangeArrowheads="1"/>
          </p:cNvPicPr>
          <p:nvPr/>
        </p:nvPicPr>
        <p:blipFill>
          <a:blip r:embed="rId2" cstate="email">
            <a:lum bright="-2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67" t="3375" r="995"/>
          <a:stretch>
            <a:fillRect/>
          </a:stretch>
        </p:blipFill>
        <p:spPr bwMode="auto">
          <a:xfrm>
            <a:off x="0" y="-26988"/>
            <a:ext cx="9144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5229225"/>
            <a:ext cx="9144000" cy="16160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ea typeface="標楷體" panose="03000509000000000000" pitchFamily="65" charset="-120"/>
              </a:rPr>
              <a:t>岸裡社原本的生產型態是狩獵與游耕，加上岸裡社的人力不足（</a:t>
            </a:r>
            <a:r>
              <a:rPr lang="en-US" altLang="zh-TW" sz="2000" b="1">
                <a:ea typeface="標楷體" panose="03000509000000000000" pitchFamily="65" charset="-120"/>
              </a:rPr>
              <a:t>1715</a:t>
            </a:r>
            <a:r>
              <a:rPr lang="zh-TW" altLang="en-US" sz="2000" b="1">
                <a:ea typeface="標楷體" panose="03000509000000000000" pitchFamily="65" charset="-120"/>
              </a:rPr>
              <a:t>年岸裡五社歸化時的戶數是</a:t>
            </a:r>
            <a:r>
              <a:rPr lang="en-US" altLang="zh-TW" sz="2000" b="1">
                <a:ea typeface="標楷體" panose="03000509000000000000" pitchFamily="65" charset="-120"/>
              </a:rPr>
              <a:t>422</a:t>
            </a:r>
            <a:r>
              <a:rPr lang="zh-TW" altLang="en-US" sz="2000" b="1">
                <a:ea typeface="標楷體" panose="03000509000000000000" pitchFamily="65" charset="-120"/>
              </a:rPr>
              <a:t>戶，人口數為</a:t>
            </a:r>
            <a:r>
              <a:rPr lang="en-US" altLang="zh-TW" sz="2000" b="1">
                <a:ea typeface="標楷體" panose="03000509000000000000" pitchFamily="65" charset="-120"/>
              </a:rPr>
              <a:t>3368</a:t>
            </a:r>
            <a:r>
              <a:rPr lang="zh-TW" altLang="en-US" sz="2000" b="1">
                <a:ea typeface="標楷體" panose="03000509000000000000" pitchFamily="65" charset="-120"/>
              </a:rPr>
              <a:t>人）雖然獲得如此廣大的土地，但卻苦於缺乏水源，更不諳水田農作。遂在張達京的主導下，與六館業戶簽訂契約，由漢人出資興建水圳，而岸裡社以割地的條件讓出大量地，以換取水權。歷史上稱作「割地換水」。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H="1">
            <a:off x="2473325" y="2997200"/>
            <a:ext cx="0" cy="2193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H="1">
            <a:off x="2146300" y="90488"/>
            <a:ext cx="0" cy="44640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 flipH="1">
            <a:off x="6227763" y="1989138"/>
            <a:ext cx="0" cy="2159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8783638" y="2354263"/>
            <a:ext cx="144462" cy="647700"/>
          </a:xfrm>
          <a:prstGeom prst="rect">
            <a:avLst/>
          </a:prstGeom>
          <a:solidFill>
            <a:srgbClr val="FF00FF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 flipH="1">
            <a:off x="5651500" y="2044700"/>
            <a:ext cx="6350" cy="31130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 flipH="1">
            <a:off x="5292725" y="0"/>
            <a:ext cx="11113" cy="27368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090988" y="34925"/>
            <a:ext cx="288925" cy="2420938"/>
          </a:xfrm>
          <a:prstGeom prst="rect">
            <a:avLst/>
          </a:prstGeom>
          <a:solidFill>
            <a:srgbClr val="FFFF00">
              <a:alpha val="5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07950" y="6416675"/>
            <a:ext cx="799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ea typeface="標楷體" panose="03000509000000000000" pitchFamily="65" charset="-120"/>
              </a:rPr>
              <a:t>張達京號召六館業戶所開鑿的貓霧捒圳（葫蘆墩圳），作者攝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12"/>
          <p:cNvPicPr>
            <a:picLocks noChangeAspect="1" noChangeArrowheads="1"/>
          </p:cNvPicPr>
          <p:nvPr/>
        </p:nvPicPr>
        <p:blipFill>
          <a:blip r:embed="rId2" cstate="email">
            <a:lum bright="-18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288" y="115888"/>
            <a:ext cx="4953000" cy="6670675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9" name="Freeform 29"/>
          <p:cNvSpPr>
            <a:spLocks/>
          </p:cNvSpPr>
          <p:nvPr/>
        </p:nvSpPr>
        <p:spPr bwMode="auto">
          <a:xfrm>
            <a:off x="3375025" y="2349500"/>
            <a:ext cx="1160463" cy="1298575"/>
          </a:xfrm>
          <a:custGeom>
            <a:avLst/>
            <a:gdLst>
              <a:gd name="T0" fmla="*/ 301625 w 731"/>
              <a:gd name="T1" fmla="*/ 0 h 818"/>
              <a:gd name="T2" fmla="*/ 504825 w 731"/>
              <a:gd name="T3" fmla="*/ 15875 h 818"/>
              <a:gd name="T4" fmla="*/ 571500 w 731"/>
              <a:gd name="T5" fmla="*/ 36513 h 818"/>
              <a:gd name="T6" fmla="*/ 627063 w 731"/>
              <a:gd name="T7" fmla="*/ 61913 h 818"/>
              <a:gd name="T8" fmla="*/ 692150 w 731"/>
              <a:gd name="T9" fmla="*/ 107950 h 818"/>
              <a:gd name="T10" fmla="*/ 723900 w 731"/>
              <a:gd name="T11" fmla="*/ 117475 h 818"/>
              <a:gd name="T12" fmla="*/ 779463 w 731"/>
              <a:gd name="T13" fmla="*/ 158750 h 818"/>
              <a:gd name="T14" fmla="*/ 825500 w 731"/>
              <a:gd name="T15" fmla="*/ 198438 h 818"/>
              <a:gd name="T16" fmla="*/ 876300 w 731"/>
              <a:gd name="T17" fmla="*/ 265113 h 818"/>
              <a:gd name="T18" fmla="*/ 915988 w 731"/>
              <a:gd name="T19" fmla="*/ 330200 h 818"/>
              <a:gd name="T20" fmla="*/ 941388 w 731"/>
              <a:gd name="T21" fmla="*/ 371475 h 818"/>
              <a:gd name="T22" fmla="*/ 977900 w 731"/>
              <a:gd name="T23" fmla="*/ 431800 h 818"/>
              <a:gd name="T24" fmla="*/ 1008063 w 731"/>
              <a:gd name="T25" fmla="*/ 503238 h 818"/>
              <a:gd name="T26" fmla="*/ 1038225 w 731"/>
              <a:gd name="T27" fmla="*/ 558800 h 818"/>
              <a:gd name="T28" fmla="*/ 1084263 w 731"/>
              <a:gd name="T29" fmla="*/ 620713 h 818"/>
              <a:gd name="T30" fmla="*/ 1104900 w 731"/>
              <a:gd name="T31" fmla="*/ 650875 h 818"/>
              <a:gd name="T32" fmla="*/ 1123950 w 731"/>
              <a:gd name="T33" fmla="*/ 711200 h 818"/>
              <a:gd name="T34" fmla="*/ 1135063 w 731"/>
              <a:gd name="T35" fmla="*/ 747713 h 818"/>
              <a:gd name="T36" fmla="*/ 1139825 w 731"/>
              <a:gd name="T37" fmla="*/ 793750 h 818"/>
              <a:gd name="T38" fmla="*/ 1160463 w 731"/>
              <a:gd name="T39" fmla="*/ 823913 h 818"/>
              <a:gd name="T40" fmla="*/ 1155700 w 731"/>
              <a:gd name="T41" fmla="*/ 925513 h 818"/>
              <a:gd name="T42" fmla="*/ 1119188 w 731"/>
              <a:gd name="T43" fmla="*/ 955675 h 818"/>
              <a:gd name="T44" fmla="*/ 1028700 w 731"/>
              <a:gd name="T45" fmla="*/ 1066800 h 818"/>
              <a:gd name="T46" fmla="*/ 850900 w 731"/>
              <a:gd name="T47" fmla="*/ 1193800 h 818"/>
              <a:gd name="T48" fmla="*/ 661988 w 731"/>
              <a:gd name="T49" fmla="*/ 1244600 h 818"/>
              <a:gd name="T50" fmla="*/ 576263 w 731"/>
              <a:gd name="T51" fmla="*/ 1270000 h 818"/>
              <a:gd name="T52" fmla="*/ 331788 w 731"/>
              <a:gd name="T53" fmla="*/ 1276350 h 818"/>
              <a:gd name="T54" fmla="*/ 280988 w 731"/>
              <a:gd name="T55" fmla="*/ 1235075 h 818"/>
              <a:gd name="T56" fmla="*/ 241300 w 731"/>
              <a:gd name="T57" fmla="*/ 1209675 h 818"/>
              <a:gd name="T58" fmla="*/ 153988 w 731"/>
              <a:gd name="T59" fmla="*/ 1123950 h 818"/>
              <a:gd name="T60" fmla="*/ 128588 w 731"/>
              <a:gd name="T61" fmla="*/ 1077913 h 818"/>
              <a:gd name="T62" fmla="*/ 98425 w 731"/>
              <a:gd name="T63" fmla="*/ 976313 h 818"/>
              <a:gd name="T64" fmla="*/ 57150 w 731"/>
              <a:gd name="T65" fmla="*/ 858838 h 818"/>
              <a:gd name="T66" fmla="*/ 52388 w 731"/>
              <a:gd name="T67" fmla="*/ 838200 h 818"/>
              <a:gd name="T68" fmla="*/ 31750 w 731"/>
              <a:gd name="T69" fmla="*/ 823913 h 818"/>
              <a:gd name="T70" fmla="*/ 22225 w 731"/>
              <a:gd name="T71" fmla="*/ 752475 h 818"/>
              <a:gd name="T72" fmla="*/ 31750 w 731"/>
              <a:gd name="T73" fmla="*/ 295275 h 818"/>
              <a:gd name="T74" fmla="*/ 68263 w 731"/>
              <a:gd name="T75" fmla="*/ 117475 h 818"/>
              <a:gd name="T76" fmla="*/ 98425 w 731"/>
              <a:gd name="T77" fmla="*/ 92075 h 818"/>
              <a:gd name="T78" fmla="*/ 149225 w 731"/>
              <a:gd name="T79" fmla="*/ 46038 h 818"/>
              <a:gd name="T80" fmla="*/ 301625 w 731"/>
              <a:gd name="T81" fmla="*/ 0 h 81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1" h="818">
                <a:moveTo>
                  <a:pt x="190" y="0"/>
                </a:moveTo>
                <a:cubicBezTo>
                  <a:pt x="239" y="2"/>
                  <a:pt x="272" y="6"/>
                  <a:pt x="318" y="10"/>
                </a:cubicBezTo>
                <a:cubicBezTo>
                  <a:pt x="342" y="24"/>
                  <a:pt x="312" y="8"/>
                  <a:pt x="360" y="23"/>
                </a:cubicBezTo>
                <a:cubicBezTo>
                  <a:pt x="379" y="29"/>
                  <a:pt x="368" y="35"/>
                  <a:pt x="395" y="39"/>
                </a:cubicBezTo>
                <a:cubicBezTo>
                  <a:pt x="407" y="47"/>
                  <a:pt x="425" y="62"/>
                  <a:pt x="436" y="68"/>
                </a:cubicBezTo>
                <a:cubicBezTo>
                  <a:pt x="442" y="71"/>
                  <a:pt x="456" y="74"/>
                  <a:pt x="456" y="74"/>
                </a:cubicBezTo>
                <a:cubicBezTo>
                  <a:pt x="464" y="83"/>
                  <a:pt x="480" y="96"/>
                  <a:pt x="491" y="100"/>
                </a:cubicBezTo>
                <a:cubicBezTo>
                  <a:pt x="500" y="112"/>
                  <a:pt x="507" y="117"/>
                  <a:pt x="520" y="125"/>
                </a:cubicBezTo>
                <a:cubicBezTo>
                  <a:pt x="524" y="140"/>
                  <a:pt x="541" y="156"/>
                  <a:pt x="552" y="167"/>
                </a:cubicBezTo>
                <a:cubicBezTo>
                  <a:pt x="562" y="188"/>
                  <a:pt x="566" y="191"/>
                  <a:pt x="577" y="208"/>
                </a:cubicBezTo>
                <a:cubicBezTo>
                  <a:pt x="581" y="221"/>
                  <a:pt x="582" y="226"/>
                  <a:pt x="593" y="234"/>
                </a:cubicBezTo>
                <a:cubicBezTo>
                  <a:pt x="600" y="244"/>
                  <a:pt x="607" y="265"/>
                  <a:pt x="616" y="272"/>
                </a:cubicBezTo>
                <a:cubicBezTo>
                  <a:pt x="618" y="288"/>
                  <a:pt x="622" y="306"/>
                  <a:pt x="635" y="317"/>
                </a:cubicBezTo>
                <a:cubicBezTo>
                  <a:pt x="642" y="329"/>
                  <a:pt x="647" y="341"/>
                  <a:pt x="654" y="352"/>
                </a:cubicBezTo>
                <a:cubicBezTo>
                  <a:pt x="660" y="371"/>
                  <a:pt x="672" y="376"/>
                  <a:pt x="683" y="391"/>
                </a:cubicBezTo>
                <a:cubicBezTo>
                  <a:pt x="688" y="397"/>
                  <a:pt x="696" y="410"/>
                  <a:pt x="696" y="410"/>
                </a:cubicBezTo>
                <a:cubicBezTo>
                  <a:pt x="700" y="423"/>
                  <a:pt x="704" y="435"/>
                  <a:pt x="708" y="448"/>
                </a:cubicBezTo>
                <a:cubicBezTo>
                  <a:pt x="710" y="456"/>
                  <a:pt x="715" y="471"/>
                  <a:pt x="715" y="471"/>
                </a:cubicBezTo>
                <a:cubicBezTo>
                  <a:pt x="716" y="481"/>
                  <a:pt x="715" y="491"/>
                  <a:pt x="718" y="500"/>
                </a:cubicBezTo>
                <a:cubicBezTo>
                  <a:pt x="720" y="507"/>
                  <a:pt x="731" y="519"/>
                  <a:pt x="731" y="519"/>
                </a:cubicBezTo>
                <a:cubicBezTo>
                  <a:pt x="730" y="540"/>
                  <a:pt x="731" y="562"/>
                  <a:pt x="728" y="583"/>
                </a:cubicBezTo>
                <a:cubicBezTo>
                  <a:pt x="727" y="594"/>
                  <a:pt x="711" y="595"/>
                  <a:pt x="705" y="602"/>
                </a:cubicBezTo>
                <a:cubicBezTo>
                  <a:pt x="687" y="624"/>
                  <a:pt x="673" y="656"/>
                  <a:pt x="648" y="672"/>
                </a:cubicBezTo>
                <a:cubicBezTo>
                  <a:pt x="626" y="703"/>
                  <a:pt x="574" y="745"/>
                  <a:pt x="536" y="752"/>
                </a:cubicBezTo>
                <a:cubicBezTo>
                  <a:pt x="497" y="768"/>
                  <a:pt x="459" y="779"/>
                  <a:pt x="417" y="784"/>
                </a:cubicBezTo>
                <a:cubicBezTo>
                  <a:pt x="403" y="795"/>
                  <a:pt x="381" y="797"/>
                  <a:pt x="363" y="800"/>
                </a:cubicBezTo>
                <a:cubicBezTo>
                  <a:pt x="318" y="818"/>
                  <a:pt x="257" y="807"/>
                  <a:pt x="209" y="804"/>
                </a:cubicBezTo>
                <a:cubicBezTo>
                  <a:pt x="200" y="793"/>
                  <a:pt x="191" y="782"/>
                  <a:pt x="177" y="778"/>
                </a:cubicBezTo>
                <a:cubicBezTo>
                  <a:pt x="170" y="766"/>
                  <a:pt x="165" y="766"/>
                  <a:pt x="152" y="762"/>
                </a:cubicBezTo>
                <a:cubicBezTo>
                  <a:pt x="132" y="745"/>
                  <a:pt x="117" y="725"/>
                  <a:pt x="97" y="708"/>
                </a:cubicBezTo>
                <a:cubicBezTo>
                  <a:pt x="93" y="696"/>
                  <a:pt x="88" y="689"/>
                  <a:pt x="81" y="679"/>
                </a:cubicBezTo>
                <a:cubicBezTo>
                  <a:pt x="78" y="656"/>
                  <a:pt x="75" y="634"/>
                  <a:pt x="62" y="615"/>
                </a:cubicBezTo>
                <a:cubicBezTo>
                  <a:pt x="55" y="593"/>
                  <a:pt x="52" y="557"/>
                  <a:pt x="36" y="541"/>
                </a:cubicBezTo>
                <a:cubicBezTo>
                  <a:pt x="35" y="537"/>
                  <a:pt x="36" y="532"/>
                  <a:pt x="33" y="528"/>
                </a:cubicBezTo>
                <a:cubicBezTo>
                  <a:pt x="30" y="524"/>
                  <a:pt x="22" y="524"/>
                  <a:pt x="20" y="519"/>
                </a:cubicBezTo>
                <a:cubicBezTo>
                  <a:pt x="15" y="505"/>
                  <a:pt x="18" y="488"/>
                  <a:pt x="14" y="474"/>
                </a:cubicBezTo>
                <a:cubicBezTo>
                  <a:pt x="10" y="377"/>
                  <a:pt x="9" y="283"/>
                  <a:pt x="20" y="186"/>
                </a:cubicBezTo>
                <a:cubicBezTo>
                  <a:pt x="17" y="152"/>
                  <a:pt x="0" y="87"/>
                  <a:pt x="43" y="74"/>
                </a:cubicBezTo>
                <a:cubicBezTo>
                  <a:pt x="58" y="50"/>
                  <a:pt x="38" y="78"/>
                  <a:pt x="62" y="58"/>
                </a:cubicBezTo>
                <a:cubicBezTo>
                  <a:pt x="72" y="50"/>
                  <a:pt x="82" y="36"/>
                  <a:pt x="94" y="29"/>
                </a:cubicBezTo>
                <a:cubicBezTo>
                  <a:pt x="122" y="11"/>
                  <a:pt x="159" y="10"/>
                  <a:pt x="190" y="0"/>
                </a:cubicBezTo>
                <a:close/>
              </a:path>
            </a:pathLst>
          </a:custGeom>
          <a:solidFill>
            <a:srgbClr val="993366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94" name="Freeform 34"/>
          <p:cNvSpPr>
            <a:spLocks/>
          </p:cNvSpPr>
          <p:nvPr/>
        </p:nvSpPr>
        <p:spPr bwMode="auto">
          <a:xfrm>
            <a:off x="2057400" y="12700"/>
            <a:ext cx="1330325" cy="1065213"/>
          </a:xfrm>
          <a:custGeom>
            <a:avLst/>
            <a:gdLst>
              <a:gd name="T0" fmla="*/ 1096963 w 838"/>
              <a:gd name="T1" fmla="*/ 71438 h 671"/>
              <a:gd name="T2" fmla="*/ 1196975 w 838"/>
              <a:gd name="T3" fmla="*/ 200025 h 671"/>
              <a:gd name="T4" fmla="*/ 1227138 w 838"/>
              <a:gd name="T5" fmla="*/ 246063 h 671"/>
              <a:gd name="T6" fmla="*/ 1249363 w 838"/>
              <a:gd name="T7" fmla="*/ 300038 h 671"/>
              <a:gd name="T8" fmla="*/ 1257300 w 838"/>
              <a:gd name="T9" fmla="*/ 346075 h 671"/>
              <a:gd name="T10" fmla="*/ 1273175 w 838"/>
              <a:gd name="T11" fmla="*/ 390525 h 671"/>
              <a:gd name="T12" fmla="*/ 1257300 w 838"/>
              <a:gd name="T13" fmla="*/ 642938 h 671"/>
              <a:gd name="T14" fmla="*/ 1203325 w 838"/>
              <a:gd name="T15" fmla="*/ 749300 h 671"/>
              <a:gd name="T16" fmla="*/ 1189038 w 838"/>
              <a:gd name="T17" fmla="*/ 779463 h 671"/>
              <a:gd name="T18" fmla="*/ 1165225 w 838"/>
              <a:gd name="T19" fmla="*/ 795338 h 671"/>
              <a:gd name="T20" fmla="*/ 1120775 w 838"/>
              <a:gd name="T21" fmla="*/ 855663 h 671"/>
              <a:gd name="T22" fmla="*/ 1044575 w 838"/>
              <a:gd name="T23" fmla="*/ 909638 h 671"/>
              <a:gd name="T24" fmla="*/ 998538 w 838"/>
              <a:gd name="T25" fmla="*/ 962025 h 671"/>
              <a:gd name="T26" fmla="*/ 930275 w 838"/>
              <a:gd name="T27" fmla="*/ 993775 h 671"/>
              <a:gd name="T28" fmla="*/ 876300 w 838"/>
              <a:gd name="T29" fmla="*/ 1008063 h 671"/>
              <a:gd name="T30" fmla="*/ 685800 w 838"/>
              <a:gd name="T31" fmla="*/ 1054100 h 671"/>
              <a:gd name="T32" fmla="*/ 503238 w 838"/>
              <a:gd name="T33" fmla="*/ 1046163 h 671"/>
              <a:gd name="T34" fmla="*/ 381000 w 838"/>
              <a:gd name="T35" fmla="*/ 977900 h 671"/>
              <a:gd name="T36" fmla="*/ 327025 w 838"/>
              <a:gd name="T37" fmla="*/ 969963 h 671"/>
              <a:gd name="T38" fmla="*/ 228600 w 838"/>
              <a:gd name="T39" fmla="*/ 917575 h 671"/>
              <a:gd name="T40" fmla="*/ 206375 w 838"/>
              <a:gd name="T41" fmla="*/ 885825 h 671"/>
              <a:gd name="T42" fmla="*/ 182563 w 838"/>
              <a:gd name="T43" fmla="*/ 863600 h 671"/>
              <a:gd name="T44" fmla="*/ 130175 w 838"/>
              <a:gd name="T45" fmla="*/ 795338 h 671"/>
              <a:gd name="T46" fmla="*/ 114300 w 838"/>
              <a:gd name="T47" fmla="*/ 771525 h 671"/>
              <a:gd name="T48" fmla="*/ 92075 w 838"/>
              <a:gd name="T49" fmla="*/ 749300 h 671"/>
              <a:gd name="T50" fmla="*/ 30163 w 838"/>
              <a:gd name="T51" fmla="*/ 604838 h 671"/>
              <a:gd name="T52" fmla="*/ 46038 w 838"/>
              <a:gd name="T53" fmla="*/ 338138 h 671"/>
              <a:gd name="T54" fmla="*/ 84138 w 838"/>
              <a:gd name="T55" fmla="*/ 261938 h 671"/>
              <a:gd name="T56" fmla="*/ 130175 w 838"/>
              <a:gd name="T57" fmla="*/ 131763 h 671"/>
              <a:gd name="T58" fmla="*/ 152400 w 838"/>
              <a:gd name="T59" fmla="*/ 85725 h 671"/>
              <a:gd name="T60" fmla="*/ 212725 w 838"/>
              <a:gd name="T61" fmla="*/ 79375 h 671"/>
              <a:gd name="T62" fmla="*/ 449263 w 838"/>
              <a:gd name="T63" fmla="*/ 33338 h 671"/>
              <a:gd name="T64" fmla="*/ 944563 w 838"/>
              <a:gd name="T65" fmla="*/ 33338 h 671"/>
              <a:gd name="T66" fmla="*/ 1096963 w 838"/>
              <a:gd name="T67" fmla="*/ 71438 h 6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38" h="671">
                <a:moveTo>
                  <a:pt x="691" y="45"/>
                </a:moveTo>
                <a:cubicBezTo>
                  <a:pt x="702" y="77"/>
                  <a:pt x="725" y="108"/>
                  <a:pt x="754" y="126"/>
                </a:cubicBezTo>
                <a:cubicBezTo>
                  <a:pt x="765" y="166"/>
                  <a:pt x="748" y="113"/>
                  <a:pt x="773" y="155"/>
                </a:cubicBezTo>
                <a:cubicBezTo>
                  <a:pt x="779" y="165"/>
                  <a:pt x="781" y="178"/>
                  <a:pt x="787" y="189"/>
                </a:cubicBezTo>
                <a:cubicBezTo>
                  <a:pt x="789" y="199"/>
                  <a:pt x="790" y="209"/>
                  <a:pt x="792" y="218"/>
                </a:cubicBezTo>
                <a:cubicBezTo>
                  <a:pt x="795" y="228"/>
                  <a:pt x="802" y="246"/>
                  <a:pt x="802" y="246"/>
                </a:cubicBezTo>
                <a:cubicBezTo>
                  <a:pt x="806" y="293"/>
                  <a:pt x="838" y="372"/>
                  <a:pt x="792" y="405"/>
                </a:cubicBezTo>
                <a:cubicBezTo>
                  <a:pt x="779" y="429"/>
                  <a:pt x="778" y="453"/>
                  <a:pt x="758" y="472"/>
                </a:cubicBezTo>
                <a:cubicBezTo>
                  <a:pt x="755" y="478"/>
                  <a:pt x="753" y="486"/>
                  <a:pt x="749" y="491"/>
                </a:cubicBezTo>
                <a:cubicBezTo>
                  <a:pt x="745" y="496"/>
                  <a:pt x="738" y="496"/>
                  <a:pt x="734" y="501"/>
                </a:cubicBezTo>
                <a:cubicBezTo>
                  <a:pt x="722" y="517"/>
                  <a:pt x="728" y="525"/>
                  <a:pt x="706" y="539"/>
                </a:cubicBezTo>
                <a:cubicBezTo>
                  <a:pt x="693" y="563"/>
                  <a:pt x="684" y="566"/>
                  <a:pt x="658" y="573"/>
                </a:cubicBezTo>
                <a:cubicBezTo>
                  <a:pt x="651" y="591"/>
                  <a:pt x="648" y="600"/>
                  <a:pt x="629" y="606"/>
                </a:cubicBezTo>
                <a:cubicBezTo>
                  <a:pt x="606" y="621"/>
                  <a:pt x="620" y="614"/>
                  <a:pt x="586" y="626"/>
                </a:cubicBezTo>
                <a:cubicBezTo>
                  <a:pt x="575" y="630"/>
                  <a:pt x="552" y="635"/>
                  <a:pt x="552" y="635"/>
                </a:cubicBezTo>
                <a:cubicBezTo>
                  <a:pt x="501" y="671"/>
                  <a:pt x="535" y="658"/>
                  <a:pt x="432" y="664"/>
                </a:cubicBezTo>
                <a:cubicBezTo>
                  <a:pt x="394" y="662"/>
                  <a:pt x="355" y="662"/>
                  <a:pt x="317" y="659"/>
                </a:cubicBezTo>
                <a:cubicBezTo>
                  <a:pt x="288" y="657"/>
                  <a:pt x="266" y="624"/>
                  <a:pt x="240" y="616"/>
                </a:cubicBezTo>
                <a:cubicBezTo>
                  <a:pt x="229" y="613"/>
                  <a:pt x="217" y="613"/>
                  <a:pt x="206" y="611"/>
                </a:cubicBezTo>
                <a:cubicBezTo>
                  <a:pt x="185" y="598"/>
                  <a:pt x="166" y="589"/>
                  <a:pt x="144" y="578"/>
                </a:cubicBezTo>
                <a:cubicBezTo>
                  <a:pt x="139" y="571"/>
                  <a:pt x="135" y="564"/>
                  <a:pt x="130" y="558"/>
                </a:cubicBezTo>
                <a:cubicBezTo>
                  <a:pt x="126" y="553"/>
                  <a:pt x="119" y="550"/>
                  <a:pt x="115" y="544"/>
                </a:cubicBezTo>
                <a:cubicBezTo>
                  <a:pt x="102" y="526"/>
                  <a:pt x="102" y="514"/>
                  <a:pt x="82" y="501"/>
                </a:cubicBezTo>
                <a:cubicBezTo>
                  <a:pt x="79" y="496"/>
                  <a:pt x="76" y="491"/>
                  <a:pt x="72" y="486"/>
                </a:cubicBezTo>
                <a:cubicBezTo>
                  <a:pt x="68" y="481"/>
                  <a:pt x="62" y="477"/>
                  <a:pt x="58" y="472"/>
                </a:cubicBezTo>
                <a:cubicBezTo>
                  <a:pt x="41" y="447"/>
                  <a:pt x="29" y="410"/>
                  <a:pt x="19" y="381"/>
                </a:cubicBezTo>
                <a:cubicBezTo>
                  <a:pt x="17" y="341"/>
                  <a:pt x="0" y="254"/>
                  <a:pt x="29" y="213"/>
                </a:cubicBezTo>
                <a:cubicBezTo>
                  <a:pt x="35" y="195"/>
                  <a:pt x="45" y="182"/>
                  <a:pt x="53" y="165"/>
                </a:cubicBezTo>
                <a:cubicBezTo>
                  <a:pt x="65" y="139"/>
                  <a:pt x="71" y="110"/>
                  <a:pt x="82" y="83"/>
                </a:cubicBezTo>
                <a:cubicBezTo>
                  <a:pt x="85" y="76"/>
                  <a:pt x="86" y="58"/>
                  <a:pt x="96" y="54"/>
                </a:cubicBezTo>
                <a:cubicBezTo>
                  <a:pt x="108" y="49"/>
                  <a:pt x="121" y="51"/>
                  <a:pt x="134" y="50"/>
                </a:cubicBezTo>
                <a:cubicBezTo>
                  <a:pt x="171" y="1"/>
                  <a:pt x="207" y="24"/>
                  <a:pt x="283" y="21"/>
                </a:cubicBezTo>
                <a:cubicBezTo>
                  <a:pt x="403" y="0"/>
                  <a:pt x="324" y="12"/>
                  <a:pt x="595" y="21"/>
                </a:cubicBezTo>
                <a:cubicBezTo>
                  <a:pt x="628" y="22"/>
                  <a:pt x="655" y="45"/>
                  <a:pt x="691" y="45"/>
                </a:cubicBezTo>
                <a:close/>
              </a:path>
            </a:pathLst>
          </a:custGeom>
          <a:solidFill>
            <a:srgbClr val="993366">
              <a:alpha val="6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076575" y="5373688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039938" y="5478463"/>
            <a:ext cx="931862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何厝國小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353050" y="5207000"/>
            <a:ext cx="142875" cy="1444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1143000" y="4581525"/>
            <a:ext cx="142875" cy="1444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22313" y="4298950"/>
            <a:ext cx="93186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東海大學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059113" y="3235325"/>
            <a:ext cx="142875" cy="1444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127250" y="2924175"/>
            <a:ext cx="9318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中清交流道</a:t>
            </a: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805113" y="4497388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284413" y="4221163"/>
            <a:ext cx="4318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逢甲</a:t>
            </a:r>
          </a:p>
          <a:p>
            <a:pPr algn="ctr" eaLnBrk="1" hangingPunct="1">
              <a:lnSpc>
                <a:spcPct val="80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大學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5508625" y="5229225"/>
            <a:ext cx="9318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兒童公園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7518400" y="260350"/>
            <a:ext cx="8001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圖片引自：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臺中鄉土物語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西大墩史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，頁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。並參照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臺中市地名沿革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google map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重新定位。</a:t>
            </a:r>
          </a:p>
        </p:txBody>
      </p:sp>
      <p:sp>
        <p:nvSpPr>
          <p:cNvPr id="19472" name="Oval 17"/>
          <p:cNvSpPr>
            <a:spLocks noChangeArrowheads="1"/>
          </p:cNvSpPr>
          <p:nvPr/>
        </p:nvSpPr>
        <p:spPr bwMode="auto">
          <a:xfrm>
            <a:off x="4135438" y="4270375"/>
            <a:ext cx="142875" cy="1444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4284663" y="4221163"/>
            <a:ext cx="4651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衛道</a:t>
            </a:r>
          </a:p>
        </p:txBody>
      </p:sp>
      <p:sp>
        <p:nvSpPr>
          <p:cNvPr id="19474" name="Oval 19"/>
          <p:cNvSpPr>
            <a:spLocks noChangeArrowheads="1"/>
          </p:cNvSpPr>
          <p:nvPr/>
        </p:nvSpPr>
        <p:spPr bwMode="auto">
          <a:xfrm>
            <a:off x="4284663" y="3500438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4500563" y="3429000"/>
            <a:ext cx="719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棒球場</a:t>
            </a: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5508625" y="5764213"/>
            <a:ext cx="792163" cy="328612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sz="1800" b="1" dirty="0">
                <a:ea typeface="標楷體" panose="03000509000000000000" pitchFamily="65" charset="-120"/>
              </a:rPr>
              <a:t>秦登鑑</a:t>
            </a:r>
          </a:p>
        </p:txBody>
      </p:sp>
      <p:sp>
        <p:nvSpPr>
          <p:cNvPr id="92182" name="Rectangle 22"/>
          <p:cNvSpPr>
            <a:spLocks noChangeArrowheads="1"/>
          </p:cNvSpPr>
          <p:nvPr/>
        </p:nvSpPr>
        <p:spPr bwMode="auto">
          <a:xfrm>
            <a:off x="5341938" y="2614613"/>
            <a:ext cx="742950" cy="328612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r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sz="1800" b="1" dirty="0">
                <a:ea typeface="標楷體" panose="03000509000000000000" pitchFamily="65" charset="-120"/>
              </a:rPr>
              <a:t>張承祖</a:t>
            </a:r>
          </a:p>
        </p:txBody>
      </p:sp>
      <p:sp>
        <p:nvSpPr>
          <p:cNvPr id="92183" name="Rectangle 23"/>
          <p:cNvSpPr>
            <a:spLocks noChangeArrowheads="1"/>
          </p:cNvSpPr>
          <p:nvPr/>
        </p:nvSpPr>
        <p:spPr bwMode="auto">
          <a:xfrm>
            <a:off x="4162425" y="4502150"/>
            <a:ext cx="792163" cy="328613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sz="1800" b="1" dirty="0">
                <a:ea typeface="標楷體" panose="03000509000000000000" pitchFamily="65" charset="-120"/>
              </a:rPr>
              <a:t>陳周文</a:t>
            </a:r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2738438" y="3500438"/>
            <a:ext cx="792162" cy="328612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sz="1800" b="1" dirty="0">
                <a:ea typeface="標楷體" panose="03000509000000000000" pitchFamily="65" charset="-120"/>
              </a:rPr>
              <a:t>廖朝孔</a:t>
            </a:r>
          </a:p>
        </p:txBody>
      </p:sp>
      <p:sp>
        <p:nvSpPr>
          <p:cNvPr id="92185" name="Rectangle 25"/>
          <p:cNvSpPr>
            <a:spLocks noChangeArrowheads="1"/>
          </p:cNvSpPr>
          <p:nvPr/>
        </p:nvSpPr>
        <p:spPr bwMode="auto">
          <a:xfrm>
            <a:off x="3159125" y="4581525"/>
            <a:ext cx="792163" cy="328613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sz="1800" b="1" dirty="0">
                <a:ea typeface="標楷體" panose="03000509000000000000" pitchFamily="65" charset="-120"/>
              </a:rPr>
              <a:t>姚德心</a:t>
            </a:r>
          </a:p>
        </p:txBody>
      </p:sp>
      <p:sp>
        <p:nvSpPr>
          <p:cNvPr id="92186" name="Rectangle 26"/>
          <p:cNvSpPr>
            <a:spLocks noChangeArrowheads="1"/>
          </p:cNvSpPr>
          <p:nvPr/>
        </p:nvSpPr>
        <p:spPr bwMode="auto">
          <a:xfrm>
            <a:off x="2555875" y="2420938"/>
            <a:ext cx="792163" cy="328612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r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sz="1800" b="1" dirty="0">
                <a:ea typeface="標楷體" panose="03000509000000000000" pitchFamily="65" charset="-120"/>
              </a:rPr>
              <a:t>張振萬</a:t>
            </a:r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4389438" y="2452688"/>
            <a:ext cx="792162" cy="328612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sz="1800" b="1" dirty="0">
                <a:ea typeface="標楷體" panose="03000509000000000000" pitchFamily="65" charset="-120"/>
              </a:rPr>
              <a:t>江佑金</a:t>
            </a:r>
          </a:p>
        </p:txBody>
      </p:sp>
      <p:sp>
        <p:nvSpPr>
          <p:cNvPr id="92188" name="Rectangle 28"/>
          <p:cNvSpPr>
            <a:spLocks noChangeArrowheads="1"/>
          </p:cNvSpPr>
          <p:nvPr/>
        </p:nvSpPr>
        <p:spPr bwMode="auto">
          <a:xfrm>
            <a:off x="1908175" y="4641850"/>
            <a:ext cx="792163" cy="328613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r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sz="1800" b="1" dirty="0">
                <a:ea typeface="標楷體" panose="03000509000000000000" pitchFamily="65" charset="-120"/>
              </a:rPr>
              <a:t>張承祖</a:t>
            </a:r>
          </a:p>
        </p:txBody>
      </p:sp>
      <p:sp>
        <p:nvSpPr>
          <p:cNvPr id="19500" name="Oval 30"/>
          <p:cNvSpPr>
            <a:spLocks noChangeArrowheads="1"/>
          </p:cNvSpPr>
          <p:nvPr/>
        </p:nvSpPr>
        <p:spPr bwMode="auto">
          <a:xfrm>
            <a:off x="3946525" y="2603500"/>
            <a:ext cx="142875" cy="1444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501" name="Rectangle 31"/>
          <p:cNvSpPr>
            <a:spLocks noChangeArrowheads="1"/>
          </p:cNvSpPr>
          <p:nvPr/>
        </p:nvSpPr>
        <p:spPr bwMode="auto">
          <a:xfrm>
            <a:off x="3563938" y="2349500"/>
            <a:ext cx="863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三和國小</a:t>
            </a:r>
          </a:p>
        </p:txBody>
      </p:sp>
      <p:sp>
        <p:nvSpPr>
          <p:cNvPr id="19502" name="Rectangle 32"/>
          <p:cNvSpPr>
            <a:spLocks noChangeArrowheads="1"/>
          </p:cNvSpPr>
          <p:nvPr/>
        </p:nvSpPr>
        <p:spPr bwMode="auto">
          <a:xfrm>
            <a:off x="2195513" y="115888"/>
            <a:ext cx="863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神岡國小</a:t>
            </a:r>
          </a:p>
        </p:txBody>
      </p:sp>
      <p:sp>
        <p:nvSpPr>
          <p:cNvPr id="19503" name="Oval 33"/>
          <p:cNvSpPr>
            <a:spLocks noChangeArrowheads="1"/>
          </p:cNvSpPr>
          <p:nvPr/>
        </p:nvSpPr>
        <p:spPr bwMode="auto">
          <a:xfrm>
            <a:off x="2771775" y="620713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196" name="Freeform 36"/>
          <p:cNvSpPr>
            <a:spLocks/>
          </p:cNvSpPr>
          <p:nvPr/>
        </p:nvSpPr>
        <p:spPr bwMode="auto">
          <a:xfrm>
            <a:off x="3395663" y="44450"/>
            <a:ext cx="3673475" cy="2197100"/>
          </a:xfrm>
          <a:custGeom>
            <a:avLst/>
            <a:gdLst>
              <a:gd name="T0" fmla="*/ 14051 w 2353"/>
              <a:gd name="T1" fmla="*/ 25400 h 1384"/>
              <a:gd name="T2" fmla="*/ 21857 w 2353"/>
              <a:gd name="T3" fmla="*/ 146050 h 1384"/>
              <a:gd name="T4" fmla="*/ 73376 w 2353"/>
              <a:gd name="T5" fmla="*/ 382588 h 1384"/>
              <a:gd name="T6" fmla="*/ 140507 w 2353"/>
              <a:gd name="T7" fmla="*/ 596900 h 1384"/>
              <a:gd name="T8" fmla="*/ 185781 w 2353"/>
              <a:gd name="T9" fmla="*/ 673100 h 1384"/>
              <a:gd name="T10" fmla="*/ 260718 w 2353"/>
              <a:gd name="T11" fmla="*/ 779463 h 1384"/>
              <a:gd name="T12" fmla="*/ 477723 w 2353"/>
              <a:gd name="T13" fmla="*/ 946150 h 1384"/>
              <a:gd name="T14" fmla="*/ 493335 w 2353"/>
              <a:gd name="T15" fmla="*/ 977900 h 1384"/>
              <a:gd name="T16" fmla="*/ 515192 w 2353"/>
              <a:gd name="T17" fmla="*/ 992188 h 1384"/>
              <a:gd name="T18" fmla="*/ 522998 w 2353"/>
              <a:gd name="T19" fmla="*/ 1030288 h 1384"/>
              <a:gd name="T20" fmla="*/ 635403 w 2353"/>
              <a:gd name="T21" fmla="*/ 1168400 h 1384"/>
              <a:gd name="T22" fmla="*/ 672872 w 2353"/>
              <a:gd name="T23" fmla="*/ 1198563 h 1384"/>
              <a:gd name="T24" fmla="*/ 688484 w 2353"/>
              <a:gd name="T25" fmla="*/ 1220788 h 1384"/>
              <a:gd name="T26" fmla="*/ 771227 w 2353"/>
              <a:gd name="T27" fmla="*/ 1250950 h 1384"/>
              <a:gd name="T28" fmla="*/ 935152 w 2353"/>
              <a:gd name="T29" fmla="*/ 1327150 h 1384"/>
              <a:gd name="T30" fmla="*/ 1039751 w 2353"/>
              <a:gd name="T31" fmla="*/ 1365250 h 1384"/>
              <a:gd name="T32" fmla="*/ 1213043 w 2353"/>
              <a:gd name="T33" fmla="*/ 1441450 h 1384"/>
              <a:gd name="T34" fmla="*/ 1280174 w 2353"/>
              <a:gd name="T35" fmla="*/ 1473200 h 1384"/>
              <a:gd name="T36" fmla="*/ 1317643 w 2353"/>
              <a:gd name="T37" fmla="*/ 1503363 h 1384"/>
              <a:gd name="T38" fmla="*/ 1362917 w 2353"/>
              <a:gd name="T39" fmla="*/ 1533525 h 1384"/>
              <a:gd name="T40" fmla="*/ 1497179 w 2353"/>
              <a:gd name="T41" fmla="*/ 1663700 h 1384"/>
              <a:gd name="T42" fmla="*/ 1504985 w 2353"/>
              <a:gd name="T43" fmla="*/ 1754188 h 1384"/>
              <a:gd name="T44" fmla="*/ 1526842 w 2353"/>
              <a:gd name="T45" fmla="*/ 1770063 h 1384"/>
              <a:gd name="T46" fmla="*/ 1625197 w 2353"/>
              <a:gd name="T47" fmla="*/ 1876425 h 1384"/>
              <a:gd name="T48" fmla="*/ 1745408 w 2353"/>
              <a:gd name="T49" fmla="*/ 1998663 h 1384"/>
              <a:gd name="T50" fmla="*/ 1834396 w 2353"/>
              <a:gd name="T51" fmla="*/ 2051050 h 1384"/>
              <a:gd name="T52" fmla="*/ 1946801 w 2353"/>
              <a:gd name="T53" fmla="*/ 2105025 h 1384"/>
              <a:gd name="T54" fmla="*/ 1970219 w 2353"/>
              <a:gd name="T55" fmla="*/ 2120900 h 1384"/>
              <a:gd name="T56" fmla="*/ 2007688 w 2353"/>
              <a:gd name="T57" fmla="*/ 2127250 h 1384"/>
              <a:gd name="T58" fmla="*/ 2045156 w 2353"/>
              <a:gd name="T59" fmla="*/ 2173288 h 1384"/>
              <a:gd name="T60" fmla="*/ 2088869 w 2353"/>
              <a:gd name="T61" fmla="*/ 2189163 h 1384"/>
              <a:gd name="T62" fmla="*/ 2112287 w 2353"/>
              <a:gd name="T63" fmla="*/ 2197100 h 1384"/>
              <a:gd name="T64" fmla="*/ 2396423 w 2353"/>
              <a:gd name="T65" fmla="*/ 2189163 h 1384"/>
              <a:gd name="T66" fmla="*/ 2501023 w 2353"/>
              <a:gd name="T67" fmla="*/ 2143125 h 1384"/>
              <a:gd name="T68" fmla="*/ 2682121 w 2353"/>
              <a:gd name="T69" fmla="*/ 2066925 h 1384"/>
              <a:gd name="T70" fmla="*/ 2846045 w 2353"/>
              <a:gd name="T71" fmla="*/ 1944688 h 1384"/>
              <a:gd name="T72" fmla="*/ 2988114 w 2353"/>
              <a:gd name="T73" fmla="*/ 1800225 h 1384"/>
              <a:gd name="T74" fmla="*/ 3049000 w 2353"/>
              <a:gd name="T75" fmla="*/ 1739900 h 1384"/>
              <a:gd name="T76" fmla="*/ 3123937 w 2353"/>
              <a:gd name="T77" fmla="*/ 1677988 h 1384"/>
              <a:gd name="T78" fmla="*/ 3206680 w 2353"/>
              <a:gd name="T79" fmla="*/ 1601788 h 1384"/>
              <a:gd name="T80" fmla="*/ 3273811 w 2353"/>
              <a:gd name="T81" fmla="*/ 1503363 h 1384"/>
              <a:gd name="T82" fmla="*/ 3445542 w 2353"/>
              <a:gd name="T83" fmla="*/ 1274763 h 1384"/>
              <a:gd name="T84" fmla="*/ 3587610 w 2353"/>
              <a:gd name="T85" fmla="*/ 1068388 h 1384"/>
              <a:gd name="T86" fmla="*/ 3618833 w 2353"/>
              <a:gd name="T87" fmla="*/ 984250 h 1384"/>
              <a:gd name="T88" fmla="*/ 3625078 w 2353"/>
              <a:gd name="T89" fmla="*/ 915988 h 1384"/>
              <a:gd name="T90" fmla="*/ 3640690 w 2353"/>
              <a:gd name="T91" fmla="*/ 869950 h 1384"/>
              <a:gd name="T92" fmla="*/ 3603222 w 2353"/>
              <a:gd name="T93" fmla="*/ 215900 h 1384"/>
              <a:gd name="T94" fmla="*/ 3595416 w 2353"/>
              <a:gd name="T95" fmla="*/ 39688 h 1384"/>
              <a:gd name="T96" fmla="*/ 3431491 w 2353"/>
              <a:gd name="T97" fmla="*/ 31750 h 1384"/>
              <a:gd name="T98" fmla="*/ 3303473 w 2353"/>
              <a:gd name="T99" fmla="*/ 9525 h 1384"/>
              <a:gd name="T100" fmla="*/ 14051 w 2353"/>
              <a:gd name="T101" fmla="*/ 25400 h 13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353" h="1384">
                <a:moveTo>
                  <a:pt x="9" y="16"/>
                </a:moveTo>
                <a:cubicBezTo>
                  <a:pt x="0" y="42"/>
                  <a:pt x="5" y="67"/>
                  <a:pt x="14" y="92"/>
                </a:cubicBezTo>
                <a:cubicBezTo>
                  <a:pt x="21" y="135"/>
                  <a:pt x="23" y="204"/>
                  <a:pt x="47" y="241"/>
                </a:cubicBezTo>
                <a:cubicBezTo>
                  <a:pt x="54" y="279"/>
                  <a:pt x="76" y="336"/>
                  <a:pt x="90" y="376"/>
                </a:cubicBezTo>
                <a:cubicBezTo>
                  <a:pt x="96" y="394"/>
                  <a:pt x="119" y="424"/>
                  <a:pt x="119" y="424"/>
                </a:cubicBezTo>
                <a:cubicBezTo>
                  <a:pt x="126" y="449"/>
                  <a:pt x="141" y="482"/>
                  <a:pt x="167" y="491"/>
                </a:cubicBezTo>
                <a:cubicBezTo>
                  <a:pt x="211" y="532"/>
                  <a:pt x="256" y="564"/>
                  <a:pt x="306" y="596"/>
                </a:cubicBezTo>
                <a:cubicBezTo>
                  <a:pt x="309" y="603"/>
                  <a:pt x="311" y="610"/>
                  <a:pt x="316" y="616"/>
                </a:cubicBezTo>
                <a:cubicBezTo>
                  <a:pt x="320" y="620"/>
                  <a:pt x="327" y="620"/>
                  <a:pt x="330" y="625"/>
                </a:cubicBezTo>
                <a:cubicBezTo>
                  <a:pt x="334" y="632"/>
                  <a:pt x="332" y="641"/>
                  <a:pt x="335" y="649"/>
                </a:cubicBezTo>
                <a:cubicBezTo>
                  <a:pt x="348" y="682"/>
                  <a:pt x="376" y="720"/>
                  <a:pt x="407" y="736"/>
                </a:cubicBezTo>
                <a:cubicBezTo>
                  <a:pt x="436" y="776"/>
                  <a:pt x="398" y="729"/>
                  <a:pt x="431" y="755"/>
                </a:cubicBezTo>
                <a:cubicBezTo>
                  <a:pt x="435" y="759"/>
                  <a:pt x="437" y="765"/>
                  <a:pt x="441" y="769"/>
                </a:cubicBezTo>
                <a:cubicBezTo>
                  <a:pt x="455" y="781"/>
                  <a:pt x="476" y="784"/>
                  <a:pt x="494" y="788"/>
                </a:cubicBezTo>
                <a:cubicBezTo>
                  <a:pt x="527" y="811"/>
                  <a:pt x="560" y="825"/>
                  <a:pt x="599" y="836"/>
                </a:cubicBezTo>
                <a:cubicBezTo>
                  <a:pt x="619" y="849"/>
                  <a:pt x="643" y="853"/>
                  <a:pt x="666" y="860"/>
                </a:cubicBezTo>
                <a:cubicBezTo>
                  <a:pt x="699" y="893"/>
                  <a:pt x="731" y="898"/>
                  <a:pt x="777" y="908"/>
                </a:cubicBezTo>
                <a:cubicBezTo>
                  <a:pt x="790" y="917"/>
                  <a:pt x="820" y="928"/>
                  <a:pt x="820" y="928"/>
                </a:cubicBezTo>
                <a:cubicBezTo>
                  <a:pt x="838" y="954"/>
                  <a:pt x="820" y="934"/>
                  <a:pt x="844" y="947"/>
                </a:cubicBezTo>
                <a:cubicBezTo>
                  <a:pt x="854" y="953"/>
                  <a:pt x="873" y="966"/>
                  <a:pt x="873" y="966"/>
                </a:cubicBezTo>
                <a:cubicBezTo>
                  <a:pt x="886" y="986"/>
                  <a:pt x="939" y="1034"/>
                  <a:pt x="959" y="1048"/>
                </a:cubicBezTo>
                <a:cubicBezTo>
                  <a:pt x="967" y="1070"/>
                  <a:pt x="952" y="1080"/>
                  <a:pt x="964" y="1105"/>
                </a:cubicBezTo>
                <a:cubicBezTo>
                  <a:pt x="967" y="1110"/>
                  <a:pt x="974" y="1111"/>
                  <a:pt x="978" y="1115"/>
                </a:cubicBezTo>
                <a:cubicBezTo>
                  <a:pt x="1001" y="1138"/>
                  <a:pt x="1014" y="1164"/>
                  <a:pt x="1041" y="1182"/>
                </a:cubicBezTo>
                <a:cubicBezTo>
                  <a:pt x="1061" y="1213"/>
                  <a:pt x="1086" y="1238"/>
                  <a:pt x="1118" y="1259"/>
                </a:cubicBezTo>
                <a:cubicBezTo>
                  <a:pt x="1129" y="1277"/>
                  <a:pt x="1154" y="1286"/>
                  <a:pt x="1175" y="1292"/>
                </a:cubicBezTo>
                <a:cubicBezTo>
                  <a:pt x="1189" y="1313"/>
                  <a:pt x="1222" y="1321"/>
                  <a:pt x="1247" y="1326"/>
                </a:cubicBezTo>
                <a:cubicBezTo>
                  <a:pt x="1252" y="1329"/>
                  <a:pt x="1256" y="1334"/>
                  <a:pt x="1262" y="1336"/>
                </a:cubicBezTo>
                <a:cubicBezTo>
                  <a:pt x="1270" y="1339"/>
                  <a:pt x="1279" y="1336"/>
                  <a:pt x="1286" y="1340"/>
                </a:cubicBezTo>
                <a:cubicBezTo>
                  <a:pt x="1323" y="1359"/>
                  <a:pt x="1280" y="1350"/>
                  <a:pt x="1310" y="1369"/>
                </a:cubicBezTo>
                <a:cubicBezTo>
                  <a:pt x="1318" y="1374"/>
                  <a:pt x="1329" y="1376"/>
                  <a:pt x="1338" y="1379"/>
                </a:cubicBezTo>
                <a:cubicBezTo>
                  <a:pt x="1343" y="1381"/>
                  <a:pt x="1353" y="1384"/>
                  <a:pt x="1353" y="1384"/>
                </a:cubicBezTo>
                <a:cubicBezTo>
                  <a:pt x="1414" y="1382"/>
                  <a:pt x="1474" y="1384"/>
                  <a:pt x="1535" y="1379"/>
                </a:cubicBezTo>
                <a:cubicBezTo>
                  <a:pt x="1555" y="1377"/>
                  <a:pt x="1581" y="1355"/>
                  <a:pt x="1602" y="1350"/>
                </a:cubicBezTo>
                <a:cubicBezTo>
                  <a:pt x="1618" y="1327"/>
                  <a:pt x="1688" y="1312"/>
                  <a:pt x="1718" y="1302"/>
                </a:cubicBezTo>
                <a:cubicBezTo>
                  <a:pt x="1754" y="1276"/>
                  <a:pt x="1783" y="1246"/>
                  <a:pt x="1823" y="1225"/>
                </a:cubicBezTo>
                <a:cubicBezTo>
                  <a:pt x="1849" y="1192"/>
                  <a:pt x="1882" y="1160"/>
                  <a:pt x="1914" y="1134"/>
                </a:cubicBezTo>
                <a:cubicBezTo>
                  <a:pt x="1930" y="1121"/>
                  <a:pt x="1935" y="1107"/>
                  <a:pt x="1953" y="1096"/>
                </a:cubicBezTo>
                <a:cubicBezTo>
                  <a:pt x="1968" y="1074"/>
                  <a:pt x="1975" y="1064"/>
                  <a:pt x="2001" y="1057"/>
                </a:cubicBezTo>
                <a:cubicBezTo>
                  <a:pt x="2015" y="1035"/>
                  <a:pt x="2029" y="1017"/>
                  <a:pt x="2054" y="1009"/>
                </a:cubicBezTo>
                <a:cubicBezTo>
                  <a:pt x="2073" y="990"/>
                  <a:pt x="2082" y="968"/>
                  <a:pt x="2097" y="947"/>
                </a:cubicBezTo>
                <a:cubicBezTo>
                  <a:pt x="2132" y="898"/>
                  <a:pt x="2172" y="851"/>
                  <a:pt x="2207" y="803"/>
                </a:cubicBezTo>
                <a:cubicBezTo>
                  <a:pt x="2237" y="761"/>
                  <a:pt x="2263" y="711"/>
                  <a:pt x="2298" y="673"/>
                </a:cubicBezTo>
                <a:cubicBezTo>
                  <a:pt x="2303" y="653"/>
                  <a:pt x="2309" y="638"/>
                  <a:pt x="2318" y="620"/>
                </a:cubicBezTo>
                <a:cubicBezTo>
                  <a:pt x="2319" y="606"/>
                  <a:pt x="2319" y="591"/>
                  <a:pt x="2322" y="577"/>
                </a:cubicBezTo>
                <a:cubicBezTo>
                  <a:pt x="2324" y="567"/>
                  <a:pt x="2332" y="548"/>
                  <a:pt x="2332" y="548"/>
                </a:cubicBezTo>
                <a:cubicBezTo>
                  <a:pt x="2330" y="434"/>
                  <a:pt x="2353" y="263"/>
                  <a:pt x="2308" y="136"/>
                </a:cubicBezTo>
                <a:cubicBezTo>
                  <a:pt x="2306" y="99"/>
                  <a:pt x="2328" y="52"/>
                  <a:pt x="2303" y="25"/>
                </a:cubicBezTo>
                <a:cubicBezTo>
                  <a:pt x="2279" y="0"/>
                  <a:pt x="2233" y="24"/>
                  <a:pt x="2198" y="20"/>
                </a:cubicBezTo>
                <a:cubicBezTo>
                  <a:pt x="2170" y="17"/>
                  <a:pt x="2116" y="6"/>
                  <a:pt x="2116" y="6"/>
                </a:cubicBezTo>
                <a:cubicBezTo>
                  <a:pt x="1415" y="28"/>
                  <a:pt x="711" y="41"/>
                  <a:pt x="9" y="16"/>
                </a:cubicBezTo>
                <a:close/>
              </a:path>
            </a:pathLst>
          </a:custGeom>
          <a:solidFill>
            <a:srgbClr val="993366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505" name="Freeform 37"/>
          <p:cNvSpPr>
            <a:spLocks/>
          </p:cNvSpPr>
          <p:nvPr/>
        </p:nvSpPr>
        <p:spPr bwMode="auto">
          <a:xfrm>
            <a:off x="1930400" y="5718175"/>
            <a:ext cx="2417763" cy="1300163"/>
          </a:xfrm>
          <a:custGeom>
            <a:avLst/>
            <a:gdLst>
              <a:gd name="T0" fmla="*/ 68263 w 1523"/>
              <a:gd name="T1" fmla="*/ 136525 h 819"/>
              <a:gd name="T2" fmla="*/ 206375 w 1523"/>
              <a:gd name="T3" fmla="*/ 125413 h 819"/>
              <a:gd name="T4" fmla="*/ 296863 w 1523"/>
              <a:gd name="T5" fmla="*/ 57150 h 819"/>
              <a:gd name="T6" fmla="*/ 811213 w 1523"/>
              <a:gd name="T7" fmla="*/ 46038 h 819"/>
              <a:gd name="T8" fmla="*/ 1292225 w 1523"/>
              <a:gd name="T9" fmla="*/ 0 h 819"/>
              <a:gd name="T10" fmla="*/ 1874838 w 1523"/>
              <a:gd name="T11" fmla="*/ 68263 h 819"/>
              <a:gd name="T12" fmla="*/ 2035175 w 1523"/>
              <a:gd name="T13" fmla="*/ 136525 h 819"/>
              <a:gd name="T14" fmla="*/ 2103438 w 1523"/>
              <a:gd name="T15" fmla="*/ 503238 h 819"/>
              <a:gd name="T16" fmla="*/ 2195513 w 1523"/>
              <a:gd name="T17" fmla="*/ 742950 h 819"/>
              <a:gd name="T18" fmla="*/ 2217738 w 1523"/>
              <a:gd name="T19" fmla="*/ 788988 h 819"/>
              <a:gd name="T20" fmla="*/ 2252663 w 1523"/>
              <a:gd name="T21" fmla="*/ 811213 h 819"/>
              <a:gd name="T22" fmla="*/ 2263775 w 1523"/>
              <a:gd name="T23" fmla="*/ 846138 h 819"/>
              <a:gd name="T24" fmla="*/ 2297113 w 1523"/>
              <a:gd name="T25" fmla="*/ 879475 h 819"/>
              <a:gd name="T26" fmla="*/ 2354263 w 1523"/>
              <a:gd name="T27" fmla="*/ 982663 h 819"/>
              <a:gd name="T28" fmla="*/ 2354263 w 1523"/>
              <a:gd name="T29" fmla="*/ 1063625 h 819"/>
              <a:gd name="T30" fmla="*/ 868363 w 1523"/>
              <a:gd name="T31" fmla="*/ 1050925 h 819"/>
              <a:gd name="T32" fmla="*/ 0 w 1523"/>
              <a:gd name="T33" fmla="*/ 971550 h 819"/>
              <a:gd name="T34" fmla="*/ 23813 w 1523"/>
              <a:gd name="T35" fmla="*/ 846138 h 819"/>
              <a:gd name="T36" fmla="*/ 92075 w 1523"/>
              <a:gd name="T37" fmla="*/ 479425 h 819"/>
              <a:gd name="T38" fmla="*/ 68263 w 1523"/>
              <a:gd name="T39" fmla="*/ 136525 h 8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23" h="819">
                <a:moveTo>
                  <a:pt x="43" y="86"/>
                </a:moveTo>
                <a:cubicBezTo>
                  <a:pt x="72" y="84"/>
                  <a:pt x="101" y="85"/>
                  <a:pt x="130" y="79"/>
                </a:cubicBezTo>
                <a:cubicBezTo>
                  <a:pt x="153" y="75"/>
                  <a:pt x="164" y="37"/>
                  <a:pt x="187" y="36"/>
                </a:cubicBezTo>
                <a:cubicBezTo>
                  <a:pt x="295" y="29"/>
                  <a:pt x="403" y="31"/>
                  <a:pt x="511" y="29"/>
                </a:cubicBezTo>
                <a:cubicBezTo>
                  <a:pt x="640" y="21"/>
                  <a:pt x="712" y="33"/>
                  <a:pt x="814" y="0"/>
                </a:cubicBezTo>
                <a:cubicBezTo>
                  <a:pt x="962" y="4"/>
                  <a:pt x="1053" y="2"/>
                  <a:pt x="1181" y="43"/>
                </a:cubicBezTo>
                <a:cubicBezTo>
                  <a:pt x="1205" y="81"/>
                  <a:pt x="1241" y="73"/>
                  <a:pt x="1282" y="86"/>
                </a:cubicBezTo>
                <a:cubicBezTo>
                  <a:pt x="1308" y="167"/>
                  <a:pt x="1264" y="252"/>
                  <a:pt x="1325" y="317"/>
                </a:cubicBezTo>
                <a:cubicBezTo>
                  <a:pt x="1335" y="367"/>
                  <a:pt x="1345" y="432"/>
                  <a:pt x="1383" y="468"/>
                </a:cubicBezTo>
                <a:cubicBezTo>
                  <a:pt x="1388" y="478"/>
                  <a:pt x="1390" y="489"/>
                  <a:pt x="1397" y="497"/>
                </a:cubicBezTo>
                <a:cubicBezTo>
                  <a:pt x="1403" y="504"/>
                  <a:pt x="1414" y="504"/>
                  <a:pt x="1419" y="511"/>
                </a:cubicBezTo>
                <a:cubicBezTo>
                  <a:pt x="1424" y="517"/>
                  <a:pt x="1422" y="527"/>
                  <a:pt x="1426" y="533"/>
                </a:cubicBezTo>
                <a:cubicBezTo>
                  <a:pt x="1431" y="541"/>
                  <a:pt x="1440" y="547"/>
                  <a:pt x="1447" y="554"/>
                </a:cubicBezTo>
                <a:cubicBezTo>
                  <a:pt x="1458" y="583"/>
                  <a:pt x="1460" y="596"/>
                  <a:pt x="1483" y="619"/>
                </a:cubicBezTo>
                <a:cubicBezTo>
                  <a:pt x="1496" y="654"/>
                  <a:pt x="1523" y="655"/>
                  <a:pt x="1483" y="670"/>
                </a:cubicBezTo>
                <a:cubicBezTo>
                  <a:pt x="1171" y="667"/>
                  <a:pt x="859" y="665"/>
                  <a:pt x="547" y="662"/>
                </a:cubicBezTo>
                <a:cubicBezTo>
                  <a:pt x="78" y="657"/>
                  <a:pt x="66" y="819"/>
                  <a:pt x="0" y="612"/>
                </a:cubicBezTo>
                <a:cubicBezTo>
                  <a:pt x="3" y="585"/>
                  <a:pt x="12" y="560"/>
                  <a:pt x="15" y="533"/>
                </a:cubicBezTo>
                <a:cubicBezTo>
                  <a:pt x="23" y="455"/>
                  <a:pt x="12" y="370"/>
                  <a:pt x="58" y="302"/>
                </a:cubicBezTo>
                <a:cubicBezTo>
                  <a:pt x="50" y="225"/>
                  <a:pt x="35" y="165"/>
                  <a:pt x="43" y="86"/>
                </a:cubicBezTo>
                <a:close/>
              </a:path>
            </a:pathLst>
          </a:custGeom>
          <a:solidFill>
            <a:schemeClr val="accent1">
              <a:alpha val="47058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9" grpId="0" animBg="1"/>
      <p:bldP spid="92194" grpId="0" animBg="1"/>
      <p:bldP spid="921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8map_b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44001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8" name="Freeform 28"/>
          <p:cNvSpPr>
            <a:spLocks/>
          </p:cNvSpPr>
          <p:nvPr/>
        </p:nvSpPr>
        <p:spPr bwMode="auto">
          <a:xfrm>
            <a:off x="88900" y="1619250"/>
            <a:ext cx="6334125" cy="4129088"/>
          </a:xfrm>
          <a:custGeom>
            <a:avLst/>
            <a:gdLst>
              <a:gd name="T0" fmla="*/ 1300163 w 3990"/>
              <a:gd name="T1" fmla="*/ 836613 h 2601"/>
              <a:gd name="T2" fmla="*/ 1431925 w 3990"/>
              <a:gd name="T3" fmla="*/ 582613 h 2601"/>
              <a:gd name="T4" fmla="*/ 1482725 w 3990"/>
              <a:gd name="T5" fmla="*/ 368300 h 2601"/>
              <a:gd name="T6" fmla="*/ 1697038 w 3990"/>
              <a:gd name="T7" fmla="*/ 74613 h 2601"/>
              <a:gd name="T8" fmla="*/ 1981200 w 3990"/>
              <a:gd name="T9" fmla="*/ 74613 h 2601"/>
              <a:gd name="T10" fmla="*/ 2225675 w 3990"/>
              <a:gd name="T11" fmla="*/ 622300 h 2601"/>
              <a:gd name="T12" fmla="*/ 2447925 w 3990"/>
              <a:gd name="T13" fmla="*/ 430213 h 2601"/>
              <a:gd name="T14" fmla="*/ 2743200 w 3990"/>
              <a:gd name="T15" fmla="*/ 388938 h 2601"/>
              <a:gd name="T16" fmla="*/ 3332163 w 3990"/>
              <a:gd name="T17" fmla="*/ 622300 h 2601"/>
              <a:gd name="T18" fmla="*/ 3475038 w 3990"/>
              <a:gd name="T19" fmla="*/ 977900 h 2601"/>
              <a:gd name="T20" fmla="*/ 3800475 w 3990"/>
              <a:gd name="T21" fmla="*/ 947738 h 2601"/>
              <a:gd name="T22" fmla="*/ 4033838 w 3990"/>
              <a:gd name="T23" fmla="*/ 1162050 h 2601"/>
              <a:gd name="T24" fmla="*/ 4246563 w 3990"/>
              <a:gd name="T25" fmla="*/ 1365250 h 2601"/>
              <a:gd name="T26" fmla="*/ 4419600 w 3990"/>
              <a:gd name="T27" fmla="*/ 1090613 h 2601"/>
              <a:gd name="T28" fmla="*/ 4530725 w 3990"/>
              <a:gd name="T29" fmla="*/ 908050 h 2601"/>
              <a:gd name="T30" fmla="*/ 4784725 w 3990"/>
              <a:gd name="T31" fmla="*/ 1079500 h 2601"/>
              <a:gd name="T32" fmla="*/ 5038725 w 3990"/>
              <a:gd name="T33" fmla="*/ 1181100 h 2601"/>
              <a:gd name="T34" fmla="*/ 5181600 w 3990"/>
              <a:gd name="T35" fmla="*/ 1517650 h 2601"/>
              <a:gd name="T36" fmla="*/ 5465763 w 3990"/>
              <a:gd name="T37" fmla="*/ 1485900 h 2601"/>
              <a:gd name="T38" fmla="*/ 5821363 w 3990"/>
              <a:gd name="T39" fmla="*/ 1455738 h 2601"/>
              <a:gd name="T40" fmla="*/ 6167438 w 3990"/>
              <a:gd name="T41" fmla="*/ 1466850 h 2601"/>
              <a:gd name="T42" fmla="*/ 6075363 w 3990"/>
              <a:gd name="T43" fmla="*/ 1739900 h 2601"/>
              <a:gd name="T44" fmla="*/ 6086475 w 3990"/>
              <a:gd name="T45" fmla="*/ 2055813 h 2601"/>
              <a:gd name="T46" fmla="*/ 5811838 w 3990"/>
              <a:gd name="T47" fmla="*/ 2217738 h 2601"/>
              <a:gd name="T48" fmla="*/ 5495925 w 3990"/>
              <a:gd name="T49" fmla="*/ 2543175 h 2601"/>
              <a:gd name="T50" fmla="*/ 5070475 w 3990"/>
              <a:gd name="T51" fmla="*/ 2755900 h 2601"/>
              <a:gd name="T52" fmla="*/ 4867275 w 3990"/>
              <a:gd name="T53" fmla="*/ 2686050 h 2601"/>
              <a:gd name="T54" fmla="*/ 4491038 w 3990"/>
              <a:gd name="T55" fmla="*/ 2949575 h 2601"/>
              <a:gd name="T56" fmla="*/ 4318000 w 3990"/>
              <a:gd name="T57" fmla="*/ 3233738 h 2601"/>
              <a:gd name="T58" fmla="*/ 4237038 w 3990"/>
              <a:gd name="T59" fmla="*/ 3568700 h 2601"/>
              <a:gd name="T60" fmla="*/ 3565525 w 3990"/>
              <a:gd name="T61" fmla="*/ 3833813 h 2601"/>
              <a:gd name="T62" fmla="*/ 2824163 w 3990"/>
              <a:gd name="T63" fmla="*/ 3771900 h 2601"/>
              <a:gd name="T64" fmla="*/ 2671763 w 3990"/>
              <a:gd name="T65" fmla="*/ 3956050 h 2601"/>
              <a:gd name="T66" fmla="*/ 2428875 w 3990"/>
              <a:gd name="T67" fmla="*/ 4006850 h 2601"/>
              <a:gd name="T68" fmla="*/ 1900238 w 3990"/>
              <a:gd name="T69" fmla="*/ 4117975 h 2601"/>
              <a:gd name="T70" fmla="*/ 1646238 w 3990"/>
              <a:gd name="T71" fmla="*/ 3944938 h 2601"/>
              <a:gd name="T72" fmla="*/ 1311275 w 3990"/>
              <a:gd name="T73" fmla="*/ 4006850 h 2601"/>
              <a:gd name="T74" fmla="*/ 1036638 w 3990"/>
              <a:gd name="T75" fmla="*/ 3905250 h 2601"/>
              <a:gd name="T76" fmla="*/ 600075 w 3990"/>
              <a:gd name="T77" fmla="*/ 3660775 h 2601"/>
              <a:gd name="T78" fmla="*/ 142875 w 3990"/>
              <a:gd name="T79" fmla="*/ 3508375 h 2601"/>
              <a:gd name="T80" fmla="*/ 0 w 3990"/>
              <a:gd name="T81" fmla="*/ 3355975 h 2601"/>
              <a:gd name="T82" fmla="*/ 212725 w 3990"/>
              <a:gd name="T83" fmla="*/ 3122613 h 2601"/>
              <a:gd name="T84" fmla="*/ 161925 w 3990"/>
              <a:gd name="T85" fmla="*/ 2898775 h 2601"/>
              <a:gd name="T86" fmla="*/ 508000 w 3990"/>
              <a:gd name="T87" fmla="*/ 2797175 h 2601"/>
              <a:gd name="T88" fmla="*/ 254000 w 3990"/>
              <a:gd name="T89" fmla="*/ 2319338 h 2601"/>
              <a:gd name="T90" fmla="*/ 355600 w 3990"/>
              <a:gd name="T91" fmla="*/ 2157413 h 2601"/>
              <a:gd name="T92" fmla="*/ 528638 w 3990"/>
              <a:gd name="T93" fmla="*/ 1628775 h 2601"/>
              <a:gd name="T94" fmla="*/ 711200 w 3990"/>
              <a:gd name="T95" fmla="*/ 1192213 h 2601"/>
              <a:gd name="T96" fmla="*/ 944563 w 3990"/>
              <a:gd name="T97" fmla="*/ 887413 h 26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990" h="2601">
                <a:moveTo>
                  <a:pt x="608" y="540"/>
                </a:moveTo>
                <a:cubicBezTo>
                  <a:pt x="614" y="538"/>
                  <a:pt x="620" y="533"/>
                  <a:pt x="627" y="533"/>
                </a:cubicBezTo>
                <a:cubicBezTo>
                  <a:pt x="691" y="529"/>
                  <a:pt x="756" y="537"/>
                  <a:pt x="819" y="527"/>
                </a:cubicBezTo>
                <a:cubicBezTo>
                  <a:pt x="823" y="526"/>
                  <a:pt x="882" y="446"/>
                  <a:pt x="883" y="444"/>
                </a:cubicBezTo>
                <a:cubicBezTo>
                  <a:pt x="887" y="437"/>
                  <a:pt x="896" y="424"/>
                  <a:pt x="896" y="424"/>
                </a:cubicBezTo>
                <a:cubicBezTo>
                  <a:pt x="898" y="405"/>
                  <a:pt x="895" y="385"/>
                  <a:pt x="902" y="367"/>
                </a:cubicBezTo>
                <a:cubicBezTo>
                  <a:pt x="905" y="360"/>
                  <a:pt x="918" y="361"/>
                  <a:pt x="922" y="354"/>
                </a:cubicBezTo>
                <a:cubicBezTo>
                  <a:pt x="927" y="347"/>
                  <a:pt x="926" y="337"/>
                  <a:pt x="928" y="328"/>
                </a:cubicBezTo>
                <a:cubicBezTo>
                  <a:pt x="930" y="296"/>
                  <a:pt x="929" y="264"/>
                  <a:pt x="934" y="232"/>
                </a:cubicBezTo>
                <a:cubicBezTo>
                  <a:pt x="935" y="224"/>
                  <a:pt x="944" y="220"/>
                  <a:pt x="947" y="213"/>
                </a:cubicBezTo>
                <a:cubicBezTo>
                  <a:pt x="976" y="151"/>
                  <a:pt x="975" y="134"/>
                  <a:pt x="1024" y="85"/>
                </a:cubicBezTo>
                <a:cubicBezTo>
                  <a:pt x="1032" y="59"/>
                  <a:pt x="1044" y="55"/>
                  <a:pt x="1069" y="47"/>
                </a:cubicBezTo>
                <a:cubicBezTo>
                  <a:pt x="1095" y="9"/>
                  <a:pt x="1120" y="19"/>
                  <a:pt x="1171" y="15"/>
                </a:cubicBezTo>
                <a:cubicBezTo>
                  <a:pt x="1195" y="6"/>
                  <a:pt x="1210" y="0"/>
                  <a:pt x="1235" y="8"/>
                </a:cubicBezTo>
                <a:cubicBezTo>
                  <a:pt x="1240" y="21"/>
                  <a:pt x="1241" y="35"/>
                  <a:pt x="1248" y="47"/>
                </a:cubicBezTo>
                <a:cubicBezTo>
                  <a:pt x="1256" y="60"/>
                  <a:pt x="1274" y="85"/>
                  <a:pt x="1274" y="85"/>
                </a:cubicBezTo>
                <a:cubicBezTo>
                  <a:pt x="1288" y="146"/>
                  <a:pt x="1308" y="202"/>
                  <a:pt x="1318" y="264"/>
                </a:cubicBezTo>
                <a:cubicBezTo>
                  <a:pt x="1326" y="402"/>
                  <a:pt x="1293" y="405"/>
                  <a:pt x="1402" y="392"/>
                </a:cubicBezTo>
                <a:cubicBezTo>
                  <a:pt x="1440" y="332"/>
                  <a:pt x="1383" y="418"/>
                  <a:pt x="1434" y="354"/>
                </a:cubicBezTo>
                <a:cubicBezTo>
                  <a:pt x="1476" y="301"/>
                  <a:pt x="1440" y="329"/>
                  <a:pt x="1478" y="303"/>
                </a:cubicBezTo>
                <a:cubicBezTo>
                  <a:pt x="1496" y="277"/>
                  <a:pt x="1514" y="280"/>
                  <a:pt x="1542" y="271"/>
                </a:cubicBezTo>
                <a:cubicBezTo>
                  <a:pt x="1562" y="252"/>
                  <a:pt x="1600" y="213"/>
                  <a:pt x="1600" y="213"/>
                </a:cubicBezTo>
                <a:cubicBezTo>
                  <a:pt x="1630" y="215"/>
                  <a:pt x="1661" y="213"/>
                  <a:pt x="1690" y="220"/>
                </a:cubicBezTo>
                <a:cubicBezTo>
                  <a:pt x="1705" y="224"/>
                  <a:pt x="1715" y="237"/>
                  <a:pt x="1728" y="245"/>
                </a:cubicBezTo>
                <a:cubicBezTo>
                  <a:pt x="1745" y="256"/>
                  <a:pt x="1773" y="260"/>
                  <a:pt x="1792" y="264"/>
                </a:cubicBezTo>
                <a:cubicBezTo>
                  <a:pt x="1838" y="295"/>
                  <a:pt x="1893" y="297"/>
                  <a:pt x="1946" y="309"/>
                </a:cubicBezTo>
                <a:cubicBezTo>
                  <a:pt x="1994" y="342"/>
                  <a:pt x="2049" y="361"/>
                  <a:pt x="2099" y="392"/>
                </a:cubicBezTo>
                <a:cubicBezTo>
                  <a:pt x="2108" y="442"/>
                  <a:pt x="2122" y="522"/>
                  <a:pt x="2074" y="552"/>
                </a:cubicBezTo>
                <a:cubicBezTo>
                  <a:pt x="2076" y="582"/>
                  <a:pt x="2057" y="623"/>
                  <a:pt x="2080" y="642"/>
                </a:cubicBezTo>
                <a:cubicBezTo>
                  <a:pt x="2145" y="695"/>
                  <a:pt x="2168" y="648"/>
                  <a:pt x="2189" y="616"/>
                </a:cubicBezTo>
                <a:cubicBezTo>
                  <a:pt x="2196" y="521"/>
                  <a:pt x="2175" y="540"/>
                  <a:pt x="2234" y="520"/>
                </a:cubicBezTo>
                <a:cubicBezTo>
                  <a:pt x="2290" y="541"/>
                  <a:pt x="2260" y="635"/>
                  <a:pt x="2291" y="680"/>
                </a:cubicBezTo>
                <a:cubicBezTo>
                  <a:pt x="2320" y="652"/>
                  <a:pt x="2355" y="611"/>
                  <a:pt x="2394" y="597"/>
                </a:cubicBezTo>
                <a:cubicBezTo>
                  <a:pt x="2418" y="600"/>
                  <a:pt x="2447" y="593"/>
                  <a:pt x="2464" y="610"/>
                </a:cubicBezTo>
                <a:cubicBezTo>
                  <a:pt x="2474" y="620"/>
                  <a:pt x="2475" y="636"/>
                  <a:pt x="2483" y="648"/>
                </a:cubicBezTo>
                <a:cubicBezTo>
                  <a:pt x="2489" y="710"/>
                  <a:pt x="2477" y="747"/>
                  <a:pt x="2541" y="732"/>
                </a:cubicBezTo>
                <a:cubicBezTo>
                  <a:pt x="2558" y="706"/>
                  <a:pt x="2568" y="701"/>
                  <a:pt x="2598" y="693"/>
                </a:cubicBezTo>
                <a:cubicBezTo>
                  <a:pt x="2608" y="719"/>
                  <a:pt x="2612" y="729"/>
                  <a:pt x="2605" y="757"/>
                </a:cubicBezTo>
                <a:cubicBezTo>
                  <a:pt x="2612" y="810"/>
                  <a:pt x="2625" y="842"/>
                  <a:pt x="2675" y="860"/>
                </a:cubicBezTo>
                <a:cubicBezTo>
                  <a:pt x="2701" y="847"/>
                  <a:pt x="2716" y="839"/>
                  <a:pt x="2733" y="815"/>
                </a:cubicBezTo>
                <a:cubicBezTo>
                  <a:pt x="2743" y="785"/>
                  <a:pt x="2747" y="751"/>
                  <a:pt x="2765" y="725"/>
                </a:cubicBezTo>
                <a:cubicBezTo>
                  <a:pt x="2780" y="677"/>
                  <a:pt x="2760" y="736"/>
                  <a:pt x="2784" y="687"/>
                </a:cubicBezTo>
                <a:cubicBezTo>
                  <a:pt x="2795" y="665"/>
                  <a:pt x="2796" y="644"/>
                  <a:pt x="2810" y="623"/>
                </a:cubicBezTo>
                <a:cubicBezTo>
                  <a:pt x="2812" y="608"/>
                  <a:pt x="2806" y="589"/>
                  <a:pt x="2816" y="578"/>
                </a:cubicBezTo>
                <a:cubicBezTo>
                  <a:pt x="2824" y="568"/>
                  <a:pt x="2842" y="576"/>
                  <a:pt x="2854" y="572"/>
                </a:cubicBezTo>
                <a:cubicBezTo>
                  <a:pt x="2862" y="570"/>
                  <a:pt x="2867" y="563"/>
                  <a:pt x="2874" y="559"/>
                </a:cubicBezTo>
                <a:cubicBezTo>
                  <a:pt x="2917" y="567"/>
                  <a:pt x="2916" y="581"/>
                  <a:pt x="2950" y="604"/>
                </a:cubicBezTo>
                <a:cubicBezTo>
                  <a:pt x="2962" y="724"/>
                  <a:pt x="2931" y="646"/>
                  <a:pt x="3014" y="680"/>
                </a:cubicBezTo>
                <a:cubicBezTo>
                  <a:pt x="3028" y="685"/>
                  <a:pt x="3022" y="710"/>
                  <a:pt x="3034" y="719"/>
                </a:cubicBezTo>
                <a:cubicBezTo>
                  <a:pt x="3045" y="727"/>
                  <a:pt x="3059" y="727"/>
                  <a:pt x="3072" y="732"/>
                </a:cubicBezTo>
                <a:cubicBezTo>
                  <a:pt x="3110" y="719"/>
                  <a:pt x="3149" y="704"/>
                  <a:pt x="3174" y="744"/>
                </a:cubicBezTo>
                <a:cubicBezTo>
                  <a:pt x="3177" y="795"/>
                  <a:pt x="3167" y="851"/>
                  <a:pt x="3187" y="898"/>
                </a:cubicBezTo>
                <a:cubicBezTo>
                  <a:pt x="3199" y="927"/>
                  <a:pt x="3197" y="910"/>
                  <a:pt x="3219" y="924"/>
                </a:cubicBezTo>
                <a:cubicBezTo>
                  <a:pt x="3235" y="934"/>
                  <a:pt x="3264" y="956"/>
                  <a:pt x="3264" y="956"/>
                </a:cubicBezTo>
                <a:cubicBezTo>
                  <a:pt x="3271" y="984"/>
                  <a:pt x="3268" y="997"/>
                  <a:pt x="3296" y="1007"/>
                </a:cubicBezTo>
                <a:cubicBezTo>
                  <a:pt x="3301" y="1006"/>
                  <a:pt x="3353" y="999"/>
                  <a:pt x="3366" y="994"/>
                </a:cubicBezTo>
                <a:cubicBezTo>
                  <a:pt x="3392" y="983"/>
                  <a:pt x="3420" y="952"/>
                  <a:pt x="3443" y="936"/>
                </a:cubicBezTo>
                <a:cubicBezTo>
                  <a:pt x="3456" y="927"/>
                  <a:pt x="3491" y="923"/>
                  <a:pt x="3507" y="917"/>
                </a:cubicBezTo>
                <a:cubicBezTo>
                  <a:pt x="3525" y="882"/>
                  <a:pt x="3546" y="879"/>
                  <a:pt x="3578" y="860"/>
                </a:cubicBezTo>
                <a:cubicBezTo>
                  <a:pt x="3623" y="868"/>
                  <a:pt x="3627" y="891"/>
                  <a:pt x="3667" y="917"/>
                </a:cubicBezTo>
                <a:cubicBezTo>
                  <a:pt x="3691" y="933"/>
                  <a:pt x="3723" y="938"/>
                  <a:pt x="3750" y="949"/>
                </a:cubicBezTo>
                <a:cubicBezTo>
                  <a:pt x="3782" y="945"/>
                  <a:pt x="3814" y="942"/>
                  <a:pt x="3846" y="936"/>
                </a:cubicBezTo>
                <a:cubicBezTo>
                  <a:pt x="3859" y="934"/>
                  <a:pt x="3885" y="924"/>
                  <a:pt x="3885" y="924"/>
                </a:cubicBezTo>
                <a:cubicBezTo>
                  <a:pt x="3898" y="926"/>
                  <a:pt x="3911" y="925"/>
                  <a:pt x="3923" y="930"/>
                </a:cubicBezTo>
                <a:cubicBezTo>
                  <a:pt x="3990" y="960"/>
                  <a:pt x="3912" y="1027"/>
                  <a:pt x="3878" y="1039"/>
                </a:cubicBezTo>
                <a:cubicBezTo>
                  <a:pt x="3865" y="1067"/>
                  <a:pt x="3853" y="1080"/>
                  <a:pt x="3827" y="1096"/>
                </a:cubicBezTo>
                <a:cubicBezTo>
                  <a:pt x="3815" y="1135"/>
                  <a:pt x="3831" y="1099"/>
                  <a:pt x="3802" y="1128"/>
                </a:cubicBezTo>
                <a:cubicBezTo>
                  <a:pt x="3787" y="1143"/>
                  <a:pt x="3781" y="1168"/>
                  <a:pt x="3770" y="1186"/>
                </a:cubicBezTo>
                <a:cubicBezTo>
                  <a:pt x="3776" y="1240"/>
                  <a:pt x="3788" y="1265"/>
                  <a:pt x="3834" y="1295"/>
                </a:cubicBezTo>
                <a:cubicBezTo>
                  <a:pt x="3842" y="1308"/>
                  <a:pt x="3855" y="1317"/>
                  <a:pt x="3840" y="1333"/>
                </a:cubicBezTo>
                <a:cubicBezTo>
                  <a:pt x="3826" y="1348"/>
                  <a:pt x="3801" y="1346"/>
                  <a:pt x="3782" y="1352"/>
                </a:cubicBezTo>
                <a:cubicBezTo>
                  <a:pt x="3739" y="1365"/>
                  <a:pt x="3704" y="1387"/>
                  <a:pt x="3661" y="1397"/>
                </a:cubicBezTo>
                <a:cubicBezTo>
                  <a:pt x="3629" y="1413"/>
                  <a:pt x="3598" y="1418"/>
                  <a:pt x="3565" y="1429"/>
                </a:cubicBezTo>
                <a:cubicBezTo>
                  <a:pt x="3530" y="1464"/>
                  <a:pt x="3530" y="1503"/>
                  <a:pt x="3507" y="1544"/>
                </a:cubicBezTo>
                <a:cubicBezTo>
                  <a:pt x="3504" y="1549"/>
                  <a:pt x="3477" y="1597"/>
                  <a:pt x="3462" y="1602"/>
                </a:cubicBezTo>
                <a:cubicBezTo>
                  <a:pt x="3444" y="1608"/>
                  <a:pt x="3424" y="1606"/>
                  <a:pt x="3405" y="1608"/>
                </a:cubicBezTo>
                <a:cubicBezTo>
                  <a:pt x="3352" y="1628"/>
                  <a:pt x="3300" y="1655"/>
                  <a:pt x="3245" y="1672"/>
                </a:cubicBezTo>
                <a:cubicBezTo>
                  <a:pt x="3205" y="1699"/>
                  <a:pt x="3236" y="1723"/>
                  <a:pt x="3194" y="1736"/>
                </a:cubicBezTo>
                <a:cubicBezTo>
                  <a:pt x="3170" y="1734"/>
                  <a:pt x="3146" y="1737"/>
                  <a:pt x="3123" y="1730"/>
                </a:cubicBezTo>
                <a:cubicBezTo>
                  <a:pt x="3108" y="1726"/>
                  <a:pt x="3098" y="1713"/>
                  <a:pt x="3085" y="1704"/>
                </a:cubicBezTo>
                <a:cubicBezTo>
                  <a:pt x="3079" y="1700"/>
                  <a:pt x="3066" y="1692"/>
                  <a:pt x="3066" y="1692"/>
                </a:cubicBezTo>
                <a:cubicBezTo>
                  <a:pt x="2990" y="1700"/>
                  <a:pt x="3020" y="1691"/>
                  <a:pt x="2989" y="1736"/>
                </a:cubicBezTo>
                <a:cubicBezTo>
                  <a:pt x="2980" y="1821"/>
                  <a:pt x="2992" y="1818"/>
                  <a:pt x="2906" y="1826"/>
                </a:cubicBezTo>
                <a:cubicBezTo>
                  <a:pt x="2880" y="1843"/>
                  <a:pt x="2854" y="1841"/>
                  <a:pt x="2829" y="1858"/>
                </a:cubicBezTo>
                <a:cubicBezTo>
                  <a:pt x="2825" y="1864"/>
                  <a:pt x="2822" y="1872"/>
                  <a:pt x="2816" y="1877"/>
                </a:cubicBezTo>
                <a:cubicBezTo>
                  <a:pt x="2804" y="1887"/>
                  <a:pt x="2778" y="1903"/>
                  <a:pt x="2778" y="1903"/>
                </a:cubicBezTo>
                <a:cubicBezTo>
                  <a:pt x="2751" y="1943"/>
                  <a:pt x="2748" y="1996"/>
                  <a:pt x="2720" y="2037"/>
                </a:cubicBezTo>
                <a:cubicBezTo>
                  <a:pt x="2718" y="2043"/>
                  <a:pt x="2719" y="2051"/>
                  <a:pt x="2714" y="2056"/>
                </a:cubicBezTo>
                <a:cubicBezTo>
                  <a:pt x="2709" y="2061"/>
                  <a:pt x="2695" y="2056"/>
                  <a:pt x="2694" y="2063"/>
                </a:cubicBezTo>
                <a:cubicBezTo>
                  <a:pt x="2666" y="2257"/>
                  <a:pt x="2740" y="2203"/>
                  <a:pt x="2669" y="2248"/>
                </a:cubicBezTo>
                <a:cubicBezTo>
                  <a:pt x="2660" y="2261"/>
                  <a:pt x="2604" y="2345"/>
                  <a:pt x="2586" y="2357"/>
                </a:cubicBezTo>
                <a:cubicBezTo>
                  <a:pt x="2569" y="2369"/>
                  <a:pt x="2520" y="2373"/>
                  <a:pt x="2502" y="2376"/>
                </a:cubicBezTo>
                <a:cubicBezTo>
                  <a:pt x="2411" y="2409"/>
                  <a:pt x="2346" y="2410"/>
                  <a:pt x="2246" y="2415"/>
                </a:cubicBezTo>
                <a:cubicBezTo>
                  <a:pt x="2103" y="2442"/>
                  <a:pt x="2065" y="2438"/>
                  <a:pt x="1862" y="2447"/>
                </a:cubicBezTo>
                <a:cubicBezTo>
                  <a:pt x="1812" y="2463"/>
                  <a:pt x="1813" y="2399"/>
                  <a:pt x="1805" y="2364"/>
                </a:cubicBezTo>
                <a:cubicBezTo>
                  <a:pt x="1796" y="2368"/>
                  <a:pt x="1787" y="2371"/>
                  <a:pt x="1779" y="2376"/>
                </a:cubicBezTo>
                <a:cubicBezTo>
                  <a:pt x="1766" y="2384"/>
                  <a:pt x="1741" y="2402"/>
                  <a:pt x="1741" y="2402"/>
                </a:cubicBezTo>
                <a:cubicBezTo>
                  <a:pt x="1728" y="2438"/>
                  <a:pt x="1738" y="2417"/>
                  <a:pt x="1702" y="2466"/>
                </a:cubicBezTo>
                <a:cubicBezTo>
                  <a:pt x="1696" y="2475"/>
                  <a:pt x="1683" y="2492"/>
                  <a:pt x="1683" y="2492"/>
                </a:cubicBezTo>
                <a:cubicBezTo>
                  <a:pt x="1674" y="2522"/>
                  <a:pt x="1663" y="2530"/>
                  <a:pt x="1638" y="2549"/>
                </a:cubicBezTo>
                <a:cubicBezTo>
                  <a:pt x="1609" y="2594"/>
                  <a:pt x="1626" y="2580"/>
                  <a:pt x="1594" y="2600"/>
                </a:cubicBezTo>
                <a:cubicBezTo>
                  <a:pt x="1579" y="2571"/>
                  <a:pt x="1558" y="2542"/>
                  <a:pt x="1530" y="2524"/>
                </a:cubicBezTo>
                <a:cubicBezTo>
                  <a:pt x="1511" y="2536"/>
                  <a:pt x="1493" y="2542"/>
                  <a:pt x="1472" y="2549"/>
                </a:cubicBezTo>
                <a:cubicBezTo>
                  <a:pt x="1422" y="2583"/>
                  <a:pt x="1339" y="2594"/>
                  <a:pt x="1280" y="2600"/>
                </a:cubicBezTo>
                <a:cubicBezTo>
                  <a:pt x="1252" y="2598"/>
                  <a:pt x="1224" y="2601"/>
                  <a:pt x="1197" y="2594"/>
                </a:cubicBezTo>
                <a:cubicBezTo>
                  <a:pt x="1177" y="2589"/>
                  <a:pt x="1177" y="2535"/>
                  <a:pt x="1171" y="2524"/>
                </a:cubicBezTo>
                <a:cubicBezTo>
                  <a:pt x="1167" y="2517"/>
                  <a:pt x="1158" y="2515"/>
                  <a:pt x="1152" y="2511"/>
                </a:cubicBezTo>
                <a:cubicBezTo>
                  <a:pt x="1119" y="2463"/>
                  <a:pt x="1107" y="2480"/>
                  <a:pt x="1037" y="2485"/>
                </a:cubicBezTo>
                <a:cubicBezTo>
                  <a:pt x="1005" y="2506"/>
                  <a:pt x="988" y="2517"/>
                  <a:pt x="966" y="2549"/>
                </a:cubicBezTo>
                <a:cubicBezTo>
                  <a:pt x="951" y="2595"/>
                  <a:pt x="950" y="2588"/>
                  <a:pt x="896" y="2581"/>
                </a:cubicBezTo>
                <a:cubicBezTo>
                  <a:pt x="870" y="2563"/>
                  <a:pt x="855" y="2533"/>
                  <a:pt x="826" y="2524"/>
                </a:cubicBezTo>
                <a:cubicBezTo>
                  <a:pt x="819" y="2520"/>
                  <a:pt x="811" y="2517"/>
                  <a:pt x="806" y="2511"/>
                </a:cubicBezTo>
                <a:cubicBezTo>
                  <a:pt x="796" y="2499"/>
                  <a:pt x="781" y="2472"/>
                  <a:pt x="781" y="2472"/>
                </a:cubicBezTo>
                <a:cubicBezTo>
                  <a:pt x="720" y="2477"/>
                  <a:pt x="698" y="2489"/>
                  <a:pt x="653" y="2460"/>
                </a:cubicBezTo>
                <a:cubicBezTo>
                  <a:pt x="617" y="2406"/>
                  <a:pt x="607" y="2371"/>
                  <a:pt x="544" y="2351"/>
                </a:cubicBezTo>
                <a:cubicBezTo>
                  <a:pt x="532" y="2342"/>
                  <a:pt x="525" y="2327"/>
                  <a:pt x="512" y="2319"/>
                </a:cubicBezTo>
                <a:cubicBezTo>
                  <a:pt x="475" y="2294"/>
                  <a:pt x="423" y="2308"/>
                  <a:pt x="378" y="2306"/>
                </a:cubicBezTo>
                <a:cubicBezTo>
                  <a:pt x="357" y="2292"/>
                  <a:pt x="336" y="2289"/>
                  <a:pt x="320" y="2268"/>
                </a:cubicBezTo>
                <a:cubicBezTo>
                  <a:pt x="296" y="2237"/>
                  <a:pt x="297" y="2214"/>
                  <a:pt x="262" y="2204"/>
                </a:cubicBezTo>
                <a:cubicBezTo>
                  <a:pt x="214" y="2206"/>
                  <a:pt x="142" y="2220"/>
                  <a:pt x="90" y="2210"/>
                </a:cubicBezTo>
                <a:cubicBezTo>
                  <a:pt x="77" y="2197"/>
                  <a:pt x="56" y="2189"/>
                  <a:pt x="51" y="2172"/>
                </a:cubicBezTo>
                <a:cubicBezTo>
                  <a:pt x="49" y="2165"/>
                  <a:pt x="49" y="2157"/>
                  <a:pt x="45" y="2152"/>
                </a:cubicBezTo>
                <a:cubicBezTo>
                  <a:pt x="33" y="2137"/>
                  <a:pt x="14" y="2128"/>
                  <a:pt x="0" y="2114"/>
                </a:cubicBezTo>
                <a:cubicBezTo>
                  <a:pt x="2" y="2103"/>
                  <a:pt x="1" y="2092"/>
                  <a:pt x="6" y="2082"/>
                </a:cubicBezTo>
                <a:cubicBezTo>
                  <a:pt x="31" y="2027"/>
                  <a:pt x="38" y="2055"/>
                  <a:pt x="77" y="2024"/>
                </a:cubicBezTo>
                <a:cubicBezTo>
                  <a:pt x="98" y="2007"/>
                  <a:pt x="110" y="1979"/>
                  <a:pt x="134" y="1967"/>
                </a:cubicBezTo>
                <a:cubicBezTo>
                  <a:pt x="167" y="1951"/>
                  <a:pt x="152" y="1959"/>
                  <a:pt x="179" y="1941"/>
                </a:cubicBezTo>
                <a:cubicBezTo>
                  <a:pt x="195" y="1918"/>
                  <a:pt x="214" y="1842"/>
                  <a:pt x="179" y="1832"/>
                </a:cubicBezTo>
                <a:cubicBezTo>
                  <a:pt x="154" y="1825"/>
                  <a:pt x="128" y="1828"/>
                  <a:pt x="102" y="1826"/>
                </a:cubicBezTo>
                <a:cubicBezTo>
                  <a:pt x="104" y="1811"/>
                  <a:pt x="95" y="1787"/>
                  <a:pt x="109" y="1781"/>
                </a:cubicBezTo>
                <a:cubicBezTo>
                  <a:pt x="147" y="1765"/>
                  <a:pt x="202" y="1790"/>
                  <a:pt x="237" y="1807"/>
                </a:cubicBezTo>
                <a:cubicBezTo>
                  <a:pt x="269" y="1785"/>
                  <a:pt x="287" y="1779"/>
                  <a:pt x="320" y="1762"/>
                </a:cubicBezTo>
                <a:cubicBezTo>
                  <a:pt x="335" y="1741"/>
                  <a:pt x="369" y="1677"/>
                  <a:pt x="320" y="1660"/>
                </a:cubicBezTo>
                <a:cubicBezTo>
                  <a:pt x="259" y="1640"/>
                  <a:pt x="192" y="1655"/>
                  <a:pt x="128" y="1653"/>
                </a:cubicBezTo>
                <a:cubicBezTo>
                  <a:pt x="106" y="1584"/>
                  <a:pt x="99" y="1503"/>
                  <a:pt x="160" y="1461"/>
                </a:cubicBezTo>
                <a:cubicBezTo>
                  <a:pt x="169" y="1448"/>
                  <a:pt x="180" y="1437"/>
                  <a:pt x="186" y="1423"/>
                </a:cubicBezTo>
                <a:cubicBezTo>
                  <a:pt x="190" y="1414"/>
                  <a:pt x="193" y="1405"/>
                  <a:pt x="198" y="1397"/>
                </a:cubicBezTo>
                <a:cubicBezTo>
                  <a:pt x="206" y="1384"/>
                  <a:pt x="224" y="1359"/>
                  <a:pt x="224" y="1359"/>
                </a:cubicBezTo>
                <a:cubicBezTo>
                  <a:pt x="233" y="1330"/>
                  <a:pt x="244" y="1314"/>
                  <a:pt x="250" y="1282"/>
                </a:cubicBezTo>
                <a:cubicBezTo>
                  <a:pt x="254" y="1215"/>
                  <a:pt x="252" y="1169"/>
                  <a:pt x="288" y="1116"/>
                </a:cubicBezTo>
                <a:cubicBezTo>
                  <a:pt x="296" y="1080"/>
                  <a:pt x="306" y="1053"/>
                  <a:pt x="333" y="1026"/>
                </a:cubicBezTo>
                <a:cubicBezTo>
                  <a:pt x="340" y="997"/>
                  <a:pt x="354" y="977"/>
                  <a:pt x="365" y="949"/>
                </a:cubicBezTo>
                <a:cubicBezTo>
                  <a:pt x="372" y="893"/>
                  <a:pt x="372" y="842"/>
                  <a:pt x="422" y="808"/>
                </a:cubicBezTo>
                <a:cubicBezTo>
                  <a:pt x="430" y="787"/>
                  <a:pt x="441" y="772"/>
                  <a:pt x="448" y="751"/>
                </a:cubicBezTo>
                <a:cubicBezTo>
                  <a:pt x="453" y="680"/>
                  <a:pt x="456" y="641"/>
                  <a:pt x="493" y="584"/>
                </a:cubicBezTo>
                <a:cubicBezTo>
                  <a:pt x="496" y="547"/>
                  <a:pt x="488" y="490"/>
                  <a:pt x="538" y="508"/>
                </a:cubicBezTo>
                <a:cubicBezTo>
                  <a:pt x="556" y="526"/>
                  <a:pt x="577" y="541"/>
                  <a:pt x="595" y="559"/>
                </a:cubicBezTo>
                <a:cubicBezTo>
                  <a:pt x="610" y="557"/>
                  <a:pt x="626" y="558"/>
                  <a:pt x="640" y="552"/>
                </a:cubicBezTo>
                <a:cubicBezTo>
                  <a:pt x="648" y="549"/>
                  <a:pt x="659" y="533"/>
                  <a:pt x="659" y="533"/>
                </a:cubicBezTo>
              </a:path>
            </a:pathLst>
          </a:custGeom>
          <a:solidFill>
            <a:srgbClr val="FFFF00">
              <a:alpha val="78822"/>
            </a:srgbClr>
          </a:solidFill>
          <a:ln w="1047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2700338" y="5340350"/>
            <a:ext cx="142875" cy="1444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4140200" y="5013325"/>
            <a:ext cx="142875" cy="1444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86" name="Oval 8"/>
          <p:cNvSpPr>
            <a:spLocks noChangeArrowheads="1"/>
          </p:cNvSpPr>
          <p:nvPr/>
        </p:nvSpPr>
        <p:spPr bwMode="auto">
          <a:xfrm>
            <a:off x="2533650" y="4652963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2195513" y="3141663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1187450" y="3141663"/>
            <a:ext cx="12239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FF00FF"/>
                </a:solidFill>
                <a:ea typeface="標楷體" panose="03000509000000000000" pitchFamily="65" charset="-120"/>
              </a:rPr>
              <a:t>大田心</a:t>
            </a:r>
          </a:p>
        </p:txBody>
      </p:sp>
      <p:sp>
        <p:nvSpPr>
          <p:cNvPr id="20489" name="Oval 11"/>
          <p:cNvSpPr>
            <a:spLocks noChangeArrowheads="1"/>
          </p:cNvSpPr>
          <p:nvPr/>
        </p:nvSpPr>
        <p:spPr bwMode="auto">
          <a:xfrm>
            <a:off x="3060700" y="2636838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2084388" y="5140325"/>
            <a:ext cx="504825" cy="431800"/>
          </a:xfrm>
          <a:prstGeom prst="rect">
            <a:avLst/>
          </a:prstGeom>
          <a:solidFill>
            <a:srgbClr val="FFFF99">
              <a:alpha val="8901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何厝</a:t>
            </a:r>
          </a:p>
          <a:p>
            <a:pPr algn="ctr" eaLnBrk="1" hangingPunct="1">
              <a:lnSpc>
                <a:spcPct val="75000"/>
              </a:lnSpc>
            </a:pPr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國小</a:t>
            </a: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2246313" y="4292600"/>
            <a:ext cx="431800" cy="287338"/>
          </a:xfrm>
          <a:prstGeom prst="rect">
            <a:avLst/>
          </a:prstGeom>
          <a:solidFill>
            <a:srgbClr val="FFFF99">
              <a:alpha val="8901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逢甲</a:t>
            </a:r>
          </a:p>
        </p:txBody>
      </p:sp>
      <p:sp>
        <p:nvSpPr>
          <p:cNvPr id="20492" name="Oval 14"/>
          <p:cNvSpPr>
            <a:spLocks noChangeArrowheads="1"/>
          </p:cNvSpPr>
          <p:nvPr/>
        </p:nvSpPr>
        <p:spPr bwMode="auto">
          <a:xfrm>
            <a:off x="904875" y="4724400"/>
            <a:ext cx="142875" cy="1444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468313" y="4903788"/>
            <a:ext cx="935037" cy="215900"/>
          </a:xfrm>
          <a:prstGeom prst="rect">
            <a:avLst/>
          </a:prstGeom>
          <a:solidFill>
            <a:srgbClr val="FFFF99">
              <a:alpha val="8901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東海大學</a:t>
            </a:r>
          </a:p>
        </p:txBody>
      </p:sp>
      <p:sp>
        <p:nvSpPr>
          <p:cNvPr id="20494" name="Oval 16"/>
          <p:cNvSpPr>
            <a:spLocks noChangeArrowheads="1"/>
          </p:cNvSpPr>
          <p:nvPr/>
        </p:nvSpPr>
        <p:spPr bwMode="auto">
          <a:xfrm>
            <a:off x="1042988" y="2565400"/>
            <a:ext cx="142875" cy="1444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5" name="Rectangle 17"/>
          <p:cNvSpPr>
            <a:spLocks noChangeArrowheads="1"/>
          </p:cNvSpPr>
          <p:nvPr/>
        </p:nvSpPr>
        <p:spPr bwMode="auto">
          <a:xfrm>
            <a:off x="611188" y="2709863"/>
            <a:ext cx="12239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FF00FF"/>
                </a:solidFill>
                <a:ea typeface="標楷體" panose="03000509000000000000" pitchFamily="65" charset="-120"/>
              </a:rPr>
              <a:t>阿河巴</a:t>
            </a:r>
          </a:p>
        </p:txBody>
      </p:sp>
      <p:sp>
        <p:nvSpPr>
          <p:cNvPr id="20496" name="Rectangle 18"/>
          <p:cNvSpPr>
            <a:spLocks noChangeArrowheads="1"/>
          </p:cNvSpPr>
          <p:nvPr/>
        </p:nvSpPr>
        <p:spPr bwMode="auto">
          <a:xfrm>
            <a:off x="4500563" y="5157788"/>
            <a:ext cx="1008062" cy="287337"/>
          </a:xfrm>
          <a:prstGeom prst="rect">
            <a:avLst/>
          </a:prstGeom>
          <a:solidFill>
            <a:srgbClr val="FFFF99">
              <a:alpha val="8901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兒童公園</a:t>
            </a:r>
          </a:p>
        </p:txBody>
      </p:sp>
      <p:sp>
        <p:nvSpPr>
          <p:cNvPr id="20497" name="Text Box 19"/>
          <p:cNvSpPr txBox="1">
            <a:spLocks noChangeArrowheads="1"/>
          </p:cNvSpPr>
          <p:nvPr/>
        </p:nvSpPr>
        <p:spPr bwMode="auto">
          <a:xfrm>
            <a:off x="6659563" y="6381750"/>
            <a:ext cx="2484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圖：臺中市政府</a:t>
            </a:r>
          </a:p>
        </p:txBody>
      </p:sp>
      <p:sp>
        <p:nvSpPr>
          <p:cNvPr id="20498" name="Oval 20"/>
          <p:cNvSpPr>
            <a:spLocks noChangeArrowheads="1"/>
          </p:cNvSpPr>
          <p:nvPr/>
        </p:nvSpPr>
        <p:spPr bwMode="auto">
          <a:xfrm>
            <a:off x="3563938" y="4437063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9" name="Rectangle 21"/>
          <p:cNvSpPr>
            <a:spLocks noChangeArrowheads="1"/>
          </p:cNvSpPr>
          <p:nvPr/>
        </p:nvSpPr>
        <p:spPr bwMode="auto">
          <a:xfrm>
            <a:off x="3708400" y="4508500"/>
            <a:ext cx="431800" cy="287338"/>
          </a:xfrm>
          <a:prstGeom prst="rect">
            <a:avLst/>
          </a:prstGeom>
          <a:solidFill>
            <a:srgbClr val="FFFF99">
              <a:alpha val="8901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衛道</a:t>
            </a:r>
          </a:p>
        </p:txBody>
      </p:sp>
      <p:sp>
        <p:nvSpPr>
          <p:cNvPr id="20500" name="Oval 22"/>
          <p:cNvSpPr>
            <a:spLocks noChangeArrowheads="1"/>
          </p:cNvSpPr>
          <p:nvPr/>
        </p:nvSpPr>
        <p:spPr bwMode="auto">
          <a:xfrm>
            <a:off x="2771775" y="3716338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501" name="Rectangle 23"/>
          <p:cNvSpPr>
            <a:spLocks noChangeArrowheads="1"/>
          </p:cNvSpPr>
          <p:nvPr/>
        </p:nvSpPr>
        <p:spPr bwMode="auto">
          <a:xfrm>
            <a:off x="2555875" y="3429000"/>
            <a:ext cx="1152525" cy="288925"/>
          </a:xfrm>
          <a:prstGeom prst="rect">
            <a:avLst/>
          </a:prstGeom>
          <a:solidFill>
            <a:srgbClr val="FFFF99">
              <a:alpha val="8901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中清交流道</a:t>
            </a:r>
          </a:p>
        </p:txBody>
      </p:sp>
      <p:sp>
        <p:nvSpPr>
          <p:cNvPr id="20502" name="Oval 24"/>
          <p:cNvSpPr>
            <a:spLocks noChangeArrowheads="1"/>
          </p:cNvSpPr>
          <p:nvPr/>
        </p:nvSpPr>
        <p:spPr bwMode="auto">
          <a:xfrm>
            <a:off x="3835400" y="3744913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503" name="Rectangle 25"/>
          <p:cNvSpPr>
            <a:spLocks noChangeArrowheads="1"/>
          </p:cNvSpPr>
          <p:nvPr/>
        </p:nvSpPr>
        <p:spPr bwMode="auto">
          <a:xfrm>
            <a:off x="4046538" y="3744913"/>
            <a:ext cx="669925" cy="287337"/>
          </a:xfrm>
          <a:prstGeom prst="rect">
            <a:avLst/>
          </a:prstGeom>
          <a:solidFill>
            <a:srgbClr val="FFFF99">
              <a:alpha val="8901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棒球場</a:t>
            </a:r>
          </a:p>
        </p:txBody>
      </p:sp>
      <p:sp>
        <p:nvSpPr>
          <p:cNvPr id="20504" name="Rectangle 26"/>
          <p:cNvSpPr>
            <a:spLocks noChangeArrowheads="1"/>
          </p:cNvSpPr>
          <p:nvPr/>
        </p:nvSpPr>
        <p:spPr bwMode="auto">
          <a:xfrm>
            <a:off x="2700338" y="2276475"/>
            <a:ext cx="503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FF00FF"/>
                </a:solidFill>
                <a:ea typeface="標楷體" panose="03000509000000000000" pitchFamily="65" charset="-120"/>
              </a:rPr>
              <a:t>花眉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79488"/>
            <a:ext cx="8424862" cy="5689600"/>
          </a:xfrm>
        </p:spPr>
        <p:txBody>
          <a:bodyPr/>
          <a:lstStyle/>
          <a:p>
            <a:pPr eaLnBrk="1" hangingPunct="1"/>
            <a:r>
              <a:rPr lang="zh-TW" altLang="en-US" sz="2800" b="1" smtClean="0">
                <a:ea typeface="標楷體" panose="03000509000000000000" pitchFamily="65" charset="-120"/>
              </a:rPr>
              <a:t>廖元子公本名張愿仔。元朝順帝時，逃難避居到官陂坪寨教書；私塾設在廖化公（廖三九郎公）的別墅。三九郎公看見愿仔公英姿義氣，談吐風雅，又尊敬又愛慕，就招愿仔公為女婿，又是養子，就改愿仔公為元子公。元子公把岳父母當作親生父母服侍；而三九郎公也將之視作親子，並且把全部家產交給他掌管。</a:t>
            </a:r>
          </a:p>
          <a:p>
            <a:pPr eaLnBrk="1" hangingPunct="1"/>
            <a:r>
              <a:rPr lang="zh-TW" altLang="en-US" sz="2800" b="1" smtClean="0">
                <a:ea typeface="標楷體" panose="03000509000000000000" pitchFamily="65" charset="-120"/>
              </a:rPr>
              <a:t>後來廖元子公患病垂危，就囑咐兒子說：「吾深受汝外祖父母知遇之恩，欲捨命圖報，未能如願，汝當代父報答，子孫生當姓廖，以光母族，死當姓張，以存父姓，生死不忘，</a:t>
            </a:r>
            <a:r>
              <a:rPr lang="en-US" altLang="zh-TW" sz="2800" b="1" smtClean="0">
                <a:ea typeface="標楷體" panose="03000509000000000000" pitchFamily="65" charset="-120"/>
              </a:rPr>
              <a:t>『</a:t>
            </a:r>
            <a:r>
              <a:rPr lang="zh-TW" altLang="en-US" sz="2800" b="1" smtClean="0">
                <a:ea typeface="標楷體" panose="03000509000000000000" pitchFamily="65" charset="-120"/>
              </a:rPr>
              <a:t>張廖</a:t>
            </a:r>
            <a:r>
              <a:rPr lang="en-US" altLang="zh-TW" sz="2800" b="1" smtClean="0">
                <a:ea typeface="標楷體" panose="03000509000000000000" pitchFamily="65" charset="-120"/>
              </a:rPr>
              <a:t>』</a:t>
            </a:r>
            <a:r>
              <a:rPr lang="zh-TW" altLang="en-US" sz="2800" b="1" smtClean="0">
                <a:ea typeface="標楷體" panose="03000509000000000000" pitchFamily="65" charset="-120"/>
              </a:rPr>
              <a:t>兩全」。</a:t>
            </a:r>
          </a:p>
          <a:p>
            <a:pPr eaLnBrk="1" hangingPunct="1"/>
            <a:r>
              <a:rPr lang="zh-TW" altLang="en-US" sz="2800" b="1" smtClean="0">
                <a:ea typeface="標楷體" panose="03000509000000000000" pitchFamily="65" charset="-120"/>
              </a:rPr>
              <a:t>這就是「生廖死張」、「張公廖媽」的典故。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043608" y="174982"/>
            <a:ext cx="7018548" cy="7914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張廖的故事～生廖死張</a:t>
            </a:r>
            <a:endParaRPr lang="zh-TW" altLang="en-US" sz="4000" b="1" dirty="0">
              <a:solidFill>
                <a:srgbClr val="0033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金太祖</a:t>
            </a:r>
            <a:r>
              <a:rPr lang="en-US" altLang="zh-TW" b="1" smtClean="0"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ea typeface="標楷體" panose="03000509000000000000" pitchFamily="65" charset="-120"/>
              </a:rPr>
              <a:t>努爾哈赤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金太宗</a:t>
            </a:r>
            <a:r>
              <a:rPr lang="en-US" altLang="zh-TW" b="1" smtClean="0"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ea typeface="標楷體" panose="03000509000000000000" pitchFamily="65" charset="-120"/>
              </a:rPr>
              <a:t>皇太極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清世祖（順治）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清聖祖（康熙）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清世宗（雍正）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清高宗（乾隆）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清仁宗（嘉慶）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清宣宗（道光）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清文宗（咸豐）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清穆宗（同治）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清德宗（光緒）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溥    儀（宣統）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1187624" y="476672"/>
            <a:ext cx="6264696" cy="10801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hangingPunct="1">
              <a:defRPr/>
            </a:pPr>
            <a:r>
              <a:rPr lang="zh-TW" altLang="en-US" sz="5400" b="1" dirty="0">
                <a:solidFill>
                  <a:srgbClr val="0033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清代皇帝與年號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7916863" cy="5327650"/>
          </a:xfrm>
          <a:noFill/>
        </p:spPr>
        <p:txBody>
          <a:bodyPr lIns="18000" rIns="18000"/>
          <a:lstStyle/>
          <a:p>
            <a:pPr eaLnBrk="1" hangingPunct="1">
              <a:lnSpc>
                <a:spcPct val="105000"/>
              </a:lnSpc>
            </a:pP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明治時規定登記戶籍資料；當時十五世榮豐公（道昭公派）擔任保長，自己率先以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張廖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為姓登記戶籍，並追溯十四世有槐公以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張廖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為姓登記。爾後這一房的後代就以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張廖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為姓。</a:t>
            </a:r>
          </a:p>
          <a:p>
            <a:pPr eaLnBrk="1" hangingPunct="1">
              <a:lnSpc>
                <a:spcPct val="105000"/>
              </a:lnSpc>
            </a:pP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日治時代，有一戶廖姓人家。有一天，日本警察到這戶廖家查戶口。當他看到神龕上都以張姓記載祖先姓氏，於是質問戶長為什麼謊報姓廖；戶長一時情急難以辯解，就說是姓「張廖」，才化解日警的刁難。從此以後這一戶廖姓的後代就以「張廖」為姓。 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043608" y="174982"/>
            <a:ext cx="7018548" cy="7914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張廖的故事～張廖怎麼來的？</a:t>
            </a:r>
            <a:endParaRPr lang="zh-TW" altLang="en-US" sz="4000" b="1" dirty="0">
              <a:solidFill>
                <a:srgbClr val="0033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張廖清武家廟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785225" cy="495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55875" y="5589588"/>
            <a:ext cx="5616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港尾里清武家廟，此為廖朝孔一派之家廟，亦稱垂裕堂。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張廖家廟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25413"/>
            <a:ext cx="8064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44513" y="5949950"/>
            <a:ext cx="80645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位在臺中市西屯逢甲大學旁的張廖家廟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>
                <a:ea typeface="標楷體" panose="03000509000000000000" pitchFamily="65" charset="-120"/>
              </a:rPr>
              <a:t>承祜堂，目前是三級古蹟，屬於天與公派 。亦屬於廖朝孔一族。作者自攝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051050" y="5300663"/>
            <a:ext cx="67691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張廖大魚池烈美堂位於臺中市西屯區逢甲烈美街上。屬於日享公派（大魚池派）。圖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</p:txBody>
      </p:sp>
      <p:pic>
        <p:nvPicPr>
          <p:cNvPr id="94213" name="Picture 5" descr="1280px-大魚池烈美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355600"/>
            <a:ext cx="8640763" cy="487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動作按鈕: 返回 5">
            <a:hlinkClick r:id="rId3" action="ppaction://hlinksldjump" highlightClick="1"/>
          </p:cNvPr>
          <p:cNvSpPr/>
          <p:nvPr/>
        </p:nvSpPr>
        <p:spPr>
          <a:xfrm>
            <a:off x="7984059" y="6093296"/>
            <a:ext cx="936104" cy="432048"/>
          </a:xfrm>
          <a:prstGeom prst="actionButtonReturn">
            <a:avLst/>
          </a:prstGeom>
          <a:solidFill>
            <a:srgbClr val="FF6600"/>
          </a:solidFill>
          <a:ln w="34925">
            <a:solidFill>
              <a:srgbClr val="FFC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863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0" tIns="72000" rIns="0" bIns="0" spcCol="0" rtlCol="0" fromWordArt="0" forceAA="0">
            <a:noAutofit/>
          </a:bodyPr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附錄～與清代開墾有關的地名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2592388" cy="46196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四張犁</a:t>
            </a:r>
            <a:r>
              <a:rPr lang="en-US" altLang="zh-TW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臺中北屯</a:t>
            </a:r>
            <a:endParaRPr lang="zh-TW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5975" y="1773238"/>
            <a:ext cx="5545138" cy="66675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墾戶以五甲為一張犁，把土地分配給各佃農開墾。所以，依土地開墾大小，命名為二張犁、五張犁等。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2592388" cy="46196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頭汴坑</a:t>
            </a:r>
            <a:r>
              <a:rPr lang="en-US" altLang="zh-TW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臺中太平</a:t>
            </a:r>
            <a:endParaRPr lang="zh-TW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348038" y="2636838"/>
            <a:ext cx="5545137" cy="666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乾隆五年（</a:t>
            </a:r>
            <a:r>
              <a:rPr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1740</a:t>
            </a: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）墾民築頭汴坑圳，在此設第一個分水閘門，因以為名。按</a:t>
            </a:r>
            <a:r>
              <a:rPr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汴</a:t>
            </a:r>
            <a:r>
              <a:rPr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為埤圳所設分水門。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23850" y="3667125"/>
            <a:ext cx="2592388" cy="461963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林鳳營</a:t>
            </a:r>
            <a:r>
              <a:rPr lang="en-US" altLang="zh-TW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臺南六甲</a:t>
            </a:r>
            <a:endParaRPr lang="zh-TW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348038" y="3619500"/>
            <a:ext cx="5545137" cy="66675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明鄭時期施行屯田制，當時此地為明鄭名將林鳳將軍駐軍屯田的地方。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23850" y="4581525"/>
            <a:ext cx="2592388" cy="482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頭份</a:t>
            </a:r>
            <a:r>
              <a:rPr lang="en-US" altLang="zh-TW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苗栗縣頭份</a:t>
            </a:r>
            <a:endParaRPr lang="zh-TW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348038" y="4581525"/>
            <a:ext cx="5545137" cy="392113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開墾完成後，以抽籤方式分配土地，依編號而得名。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23850" y="5516563"/>
            <a:ext cx="2592388" cy="461962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木柵</a:t>
            </a:r>
            <a:r>
              <a:rPr lang="en-US" altLang="zh-TW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臺北市木柵</a:t>
            </a:r>
            <a:endParaRPr lang="zh-TW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340100" y="5373688"/>
            <a:ext cx="5545138" cy="66675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先民開墾時，在此以粗如圓桶之高長水樁編紮為柵，以防原住民襲擊，因而為名。（木柵為防禦設施）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4"/>
                  </p:tgtEl>
                </p:cond>
              </p:nextCondLst>
            </p:seq>
          </p:childTnLst>
        </p:cTn>
      </p:par>
    </p:tnLst>
    <p:bldLst>
      <p:bldP spid="46085" grpId="0" animBg="1"/>
      <p:bldP spid="46089" grpId="0" animBg="1"/>
      <p:bldP spid="46091" grpId="0" animBg="1"/>
      <p:bldP spid="46093" grpId="0" animBg="1"/>
      <p:bldP spid="460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36613" y="557213"/>
            <a:ext cx="7772400" cy="863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TW" altLang="en-US" sz="4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附錄～有趣的舊地名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23850" y="1876425"/>
            <a:ext cx="1152525" cy="54451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sz="2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打貓</a:t>
            </a:r>
            <a:endParaRPr lang="zh-TW" altLang="en-US" sz="28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76600" y="1825625"/>
            <a:ext cx="5688013" cy="66675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是舊時洪雅族 </a:t>
            </a:r>
            <a:r>
              <a:rPr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Dovaha </a:t>
            </a: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社所在地，「打貓」係取其（音「</a:t>
            </a:r>
            <a:r>
              <a:rPr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Ta-ba</a:t>
            </a: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」）譯字而來。後日人採日語諧音為民雄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23850" y="3244850"/>
            <a:ext cx="1079500" cy="5445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sz="2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打狗</a:t>
            </a:r>
            <a:endParaRPr lang="zh-TW" altLang="en-US" sz="28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348038" y="3103563"/>
            <a:ext cx="5616575" cy="757237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此地原為馬卡道族的稱呼，「</a:t>
            </a:r>
            <a:r>
              <a:rPr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takao</a:t>
            </a: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」為竹林之意，漢人譯為「打狗」。</a:t>
            </a:r>
            <a:r>
              <a:rPr lang="zh-TW" altLang="en-US"/>
              <a:t> </a:t>
            </a: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日人因日語與高雄相近，故改之。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23850" y="4397375"/>
            <a:ext cx="1071563" cy="544513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sz="2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艋舺</a:t>
            </a:r>
            <a:endParaRPr lang="zh-TW" altLang="en-US" sz="28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348038" y="4292600"/>
            <a:ext cx="5545137" cy="66675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凱達格蘭族的獨木舟叫 </a:t>
            </a:r>
            <a:r>
              <a:rPr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ManKa </a:t>
            </a: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，漢人便已此舟為地名。與日語萬華相近，故改。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1619250" y="1882775"/>
            <a:ext cx="1511300" cy="53816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嘉義民雄</a:t>
            </a:r>
            <a:endParaRPr lang="zh-TW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692275" y="3236913"/>
            <a:ext cx="1366838" cy="5524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高雄市</a:t>
            </a:r>
            <a:endParaRPr lang="zh-TW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619250" y="4378325"/>
            <a:ext cx="1441450" cy="563563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臺北萬華</a:t>
            </a:r>
            <a:endParaRPr lang="zh-TW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</p:childTnLst>
        </p:cTn>
      </p:par>
    </p:tnLst>
    <p:bldLst>
      <p:bldP spid="48132" grpId="0" animBg="1"/>
      <p:bldP spid="48134" grpId="0" animBg="1"/>
      <p:bldP spid="48136" grpId="0" animBg="1"/>
      <p:bldP spid="48141" grpId="0" animBg="1"/>
      <p:bldP spid="48142" grpId="0" animBg="1"/>
      <p:bldP spid="481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>
          <a:xfrm>
            <a:off x="1160748" y="300388"/>
            <a:ext cx="6840538" cy="720725"/>
          </a:xfr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0" tIns="72000" rIns="0" bIns="0" spcCol="0" rtlCol="0" fromWordArt="0" forceAA="0">
            <a:noAutofit/>
          </a:bodyPr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爆笑地名分享～臺南飯店里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1341438"/>
            <a:ext cx="8640762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 descr="12119301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75" y="2168525"/>
            <a:ext cx="32670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519738" y="5816600"/>
            <a:ext cx="3287712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hlinkClick r:id="rId4"/>
              </a:rPr>
              <a:t>http://raindog73.pixnet.net/blog/post/18145425</a:t>
            </a:r>
            <a:r>
              <a:rPr lang="en-US" altLang="zh-TW"/>
              <a:t> 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2922731" y="4881159"/>
            <a:ext cx="2592388" cy="1044971"/>
          </a:xfrm>
          <a:prstGeom prst="wedgeRoundRectCallout">
            <a:avLst>
              <a:gd name="adj1" fmla="val 99329"/>
              <a:gd name="adj2" fmla="val -182639"/>
              <a:gd name="adj3" fmla="val 16667"/>
            </a:avLst>
          </a:prstGeom>
          <a:solidFill>
            <a:srgbClr val="00B050"/>
          </a:solidFill>
          <a:ln w="222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20000"/>
              </a:spcBef>
              <a:defRPr/>
            </a:pPr>
            <a:r>
              <a:rPr lang="zh-TW" altLang="en-US" b="1" dirty="0">
                <a:ea typeface="標楷體" panose="03000509000000000000" pitchFamily="65" charset="-120"/>
              </a:rPr>
              <a:t>這大概是全世界最大的飯店吧！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15616" y="260350"/>
            <a:ext cx="6840538" cy="720725"/>
          </a:xfrm>
          <a:prstGeom prst="rect">
            <a:avLst/>
          </a:prstGeom>
          <a:solidFill>
            <a:srgbClr val="3399FF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hangingPunct="1">
              <a:defRPr/>
            </a:pPr>
            <a:r>
              <a:rPr lang="zh-TW" altLang="en-US" sz="4000" b="1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爆笑地名分享～竹崎鄉酒店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09688"/>
            <a:ext cx="8640763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2411760" y="3501008"/>
            <a:ext cx="792162" cy="863600"/>
          </a:xfrm>
          <a:prstGeom prst="ellipse">
            <a:avLst/>
          </a:prstGeom>
          <a:noFill/>
          <a:ln w="85725">
            <a:solidFill>
              <a:srgbClr val="008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pic>
        <p:nvPicPr>
          <p:cNvPr id="51207" name="Picture 7" descr="i163893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625" y="3807088"/>
            <a:ext cx="4211638" cy="2547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572000" y="6308725"/>
            <a:ext cx="417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/>
              <a:t>http://blog.xuite.net/sur8677/corn/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1115616" y="620713"/>
            <a:ext cx="6840538" cy="720725"/>
          </a:xfrm>
          <a:prstGeom prst="rect">
            <a:avLst/>
          </a:prstGeom>
          <a:solidFill>
            <a:srgbClr val="3399FF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爆笑地名分享～屏東烏龍村</a:t>
            </a:r>
          </a:p>
        </p:txBody>
      </p:sp>
      <p:sp>
        <p:nvSpPr>
          <p:cNvPr id="30725" name="AutoShape 5" descr="14cd40334720f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26" name="AutoShape 7" descr="14cd40334720f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2232" name="Picture 8" descr="14cd400f87b7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620838"/>
            <a:ext cx="719931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 descr="14cd40334720f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2009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971550" y="6272213"/>
            <a:ext cx="7197725" cy="39687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b="1">
                <a:solidFill>
                  <a:schemeClr val="bg1"/>
                </a:solidFill>
                <a:ea typeface="標楷體" panose="03000509000000000000" pitchFamily="65" charset="-120"/>
              </a:rPr>
              <a:t>圖片：</a:t>
            </a:r>
            <a:r>
              <a:rPr lang="en-US" altLang="zh-TW" sz="2000" b="1">
                <a:solidFill>
                  <a:schemeClr val="bg1"/>
                </a:solidFill>
                <a:hlinkClick r:id="rId4"/>
              </a:rPr>
              <a:t>http://blog.yam.com/swat731019/article/32212057</a:t>
            </a:r>
            <a:r>
              <a:rPr lang="en-US" altLang="zh-TW" sz="20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2236" name="Picture 12" descr="File:KOCHIR DV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816350" cy="335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863600" y="3078163"/>
            <a:ext cx="2447925" cy="461962"/>
          </a:xfrm>
          <a:prstGeom prst="rect">
            <a:avLst/>
          </a:prstGeom>
          <a:solidFill>
            <a:srgbClr val="99CCFF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圖片：維基百科</a:t>
            </a:r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827584" y="4581128"/>
            <a:ext cx="2664916" cy="935435"/>
          </a:xfrm>
          <a:prstGeom prst="wedgeRoundRectCallout">
            <a:avLst>
              <a:gd name="adj1" fmla="val 102486"/>
              <a:gd name="adj2" fmla="val 1810"/>
              <a:gd name="adj3" fmla="val 1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b="1" dirty="0">
                <a:ea typeface="標楷體" panose="03000509000000000000" pitchFamily="65" charset="-120"/>
              </a:rPr>
              <a:t>哈囉～</a:t>
            </a:r>
          </a:p>
          <a:p>
            <a:pPr algn="ctr" eaLnBrk="1" hangingPunct="1">
              <a:defRPr/>
            </a:pPr>
            <a:r>
              <a:rPr lang="zh-TW" altLang="en-US" sz="2800" b="1" dirty="0">
                <a:ea typeface="標楷體" panose="03000509000000000000" pitchFamily="65" charset="-120"/>
              </a:rPr>
              <a:t>請問兩津在嗎？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animBg="1"/>
      <p:bldP spid="52237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755576" y="476250"/>
            <a:ext cx="7704137" cy="720725"/>
          </a:xfrm>
          <a:prstGeom prst="rect">
            <a:avLst/>
          </a:prstGeom>
          <a:solidFill>
            <a:srgbClr val="3399FF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hangingPunct="1">
              <a:defRPr/>
            </a:pPr>
            <a:r>
              <a:rPr lang="zh-TW" altLang="en-US" sz="4000" b="1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爆笑地名分享～我家就在大馬路</a:t>
            </a:r>
          </a:p>
        </p:txBody>
      </p:sp>
      <p:pic>
        <p:nvPicPr>
          <p:cNvPr id="31749" name="Picture 7" descr="台中市大馬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804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79044"/>
            <a:ext cx="3600450" cy="2808288"/>
          </a:xfrm>
          <a:prstGeom prst="ellipse">
            <a:avLst/>
          </a:prstGeom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動作按鈕: 返回 6">
            <a:hlinkClick r:id="rId4" action="ppaction://hlinksldjump" highlightClick="1"/>
          </p:cNvPr>
          <p:cNvSpPr/>
          <p:nvPr/>
        </p:nvSpPr>
        <p:spPr>
          <a:xfrm>
            <a:off x="7984059" y="6093296"/>
            <a:ext cx="936104" cy="432048"/>
          </a:xfrm>
          <a:prstGeom prst="actionButtonReturn">
            <a:avLst/>
          </a:prstGeom>
          <a:solidFill>
            <a:srgbClr val="FFFF00"/>
          </a:solidFill>
          <a:ln w="34925">
            <a:solidFill>
              <a:srgbClr val="FF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8636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一、渡臺禁令背景與影響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908050"/>
            <a:ext cx="8629650" cy="5616575"/>
          </a:xfrm>
          <a:noFill/>
        </p:spPr>
        <p:txBody>
          <a:bodyPr lIns="54000" rIns="5400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</a:rPr>
              <a:t>1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</a:rPr>
              <a:t>、原因：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反清復明基地</a:t>
            </a:r>
            <a:r>
              <a:rPr lang="en-US" altLang="zh-TW" b="1" baseline="30000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8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endParaRPr lang="en-US" altLang="zh-TW" b="1" smtClean="0">
              <a:latin typeface="Arial" panose="020B0604020202020204" pitchFamily="34" charset="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2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、內容：需要驗票單、切結書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8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不能帶家眷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8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廣東（海盜源頭）居民不可來臺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3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、影響：</a:t>
            </a:r>
            <a:r>
              <a:rPr lang="zh-TW" altLang="en-US" b="1" smtClean="0">
                <a:ea typeface="標楷體" panose="03000509000000000000" pitchFamily="65" charset="-120"/>
                <a:sym typeface="Wingdings 2" panose="05020102010507070707" pitchFamily="18" charset="2"/>
              </a:rPr>
              <a:t>人口多、耕地少、距離近 </a:t>
            </a:r>
            <a:r>
              <a:rPr lang="zh-TW" altLang="en-US" b="1" smtClean="0">
                <a:ea typeface="標楷體" panose="03000509000000000000" pitchFamily="65" charset="-120"/>
                <a:sym typeface="Wingdings" panose="05000000000000000000" pitchFamily="2" charset="2"/>
              </a:rPr>
              <a:t> 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偷渡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    福建（泉州、漳州）、廣東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</a:t>
            </a:r>
            <a:r>
              <a:rPr lang="zh-TW" altLang="en-US" sz="8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悲劇：</a:t>
            </a: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a.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十去三留六死一回頭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              </a:t>
            </a: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b.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埋冤</a:t>
            </a: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種芋、放生、餌魚</a:t>
            </a: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              c.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渡臺悲歌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8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有唐山公，無唐山媽</a:t>
            </a: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—</a:t>
            </a:r>
            <a:r>
              <a:rPr lang="zh-TW" altLang="en-US" sz="24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男女比例失調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968375"/>
            <a:ext cx="8424862" cy="4837113"/>
          </a:xfrm>
          <a:prstGeom prst="rect">
            <a:avLst/>
          </a:prstGeom>
          <a:solidFill>
            <a:srgbClr val="99CCFF"/>
          </a:solidFill>
          <a:ln w="3175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【</a:t>
            </a:r>
            <a:r>
              <a:rPr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歷史觀察～清代移民的誘因</a:t>
            </a:r>
            <a:r>
              <a:rPr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】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中國：人口成長，耕地面積不足，糧食亦不足。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    </a:t>
            </a:r>
            <a:r>
              <a:rPr lang="en-US" altLang="zh-TW" sz="2600" b="1">
                <a:latin typeface="Arial" panose="020B0604020202020204" pitchFamily="34" charset="0"/>
                <a:ea typeface="標楷體" panose="03000509000000000000" pitchFamily="65" charset="-120"/>
              </a:rPr>
              <a:t>1600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年：</a:t>
            </a:r>
            <a:r>
              <a:rPr lang="en-US" altLang="zh-TW" sz="2600" b="1">
                <a:latin typeface="Arial" panose="020B0604020202020204" pitchFamily="34" charset="0"/>
                <a:ea typeface="標楷體" panose="03000509000000000000" pitchFamily="65" charset="-120"/>
              </a:rPr>
              <a:t>1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億</a:t>
            </a:r>
            <a:r>
              <a:rPr lang="en-US" altLang="zh-TW" sz="2600" b="1">
                <a:latin typeface="Arial" panose="020B0604020202020204" pitchFamily="34" charset="0"/>
                <a:ea typeface="標楷體" panose="03000509000000000000" pitchFamily="65" charset="-120"/>
              </a:rPr>
              <a:t>5000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萬人   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    </a:t>
            </a:r>
            <a:r>
              <a:rPr lang="en-US" altLang="zh-TW" sz="2600" b="1">
                <a:latin typeface="Arial" panose="020B0604020202020204" pitchFamily="34" charset="0"/>
                <a:ea typeface="標楷體" panose="03000509000000000000" pitchFamily="65" charset="-120"/>
              </a:rPr>
              <a:t>1779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年：</a:t>
            </a:r>
            <a:r>
              <a:rPr lang="en-US" altLang="zh-TW" sz="2600" b="1">
                <a:latin typeface="Arial" panose="020B0604020202020204" pitchFamily="34" charset="0"/>
                <a:ea typeface="標楷體" panose="03000509000000000000" pitchFamily="65" charset="-120"/>
              </a:rPr>
              <a:t>2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億</a:t>
            </a:r>
            <a:r>
              <a:rPr lang="en-US" altLang="zh-TW" sz="2600" b="1">
                <a:latin typeface="Arial" panose="020B0604020202020204" pitchFamily="34" charset="0"/>
                <a:ea typeface="標楷體" panose="03000509000000000000" pitchFamily="65" charset="-120"/>
              </a:rPr>
              <a:t>7500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萬人  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    </a:t>
            </a:r>
            <a:r>
              <a:rPr lang="en-US" altLang="zh-TW" sz="2600" b="1">
                <a:latin typeface="Arial" panose="020B0604020202020204" pitchFamily="34" charset="0"/>
                <a:ea typeface="標楷體" panose="03000509000000000000" pitchFamily="65" charset="-120"/>
              </a:rPr>
              <a:t>1850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年：</a:t>
            </a:r>
            <a:r>
              <a:rPr lang="en-US" altLang="zh-TW" sz="2600" b="1">
                <a:latin typeface="Arial" panose="020B0604020202020204" pitchFamily="34" charset="0"/>
                <a:ea typeface="標楷體" panose="03000509000000000000" pitchFamily="65" charset="-120"/>
              </a:rPr>
              <a:t>4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億</a:t>
            </a:r>
            <a:r>
              <a:rPr lang="en-US" altLang="zh-TW" sz="2600" b="1">
                <a:latin typeface="Arial" panose="020B0604020202020204" pitchFamily="34" charset="0"/>
                <a:ea typeface="標楷體" panose="03000509000000000000" pitchFamily="65" charset="-120"/>
              </a:rPr>
              <a:t>3000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</a:rPr>
              <a:t>萬人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當時</a:t>
            </a:r>
            <a:r>
              <a:rPr lang="en-US" altLang="zh-TW" sz="2600" b="1">
                <a:solidFill>
                  <a:srgbClr val="FF0066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4</a:t>
            </a:r>
            <a:r>
              <a:rPr lang="zh-TW" altLang="en-US" sz="2600" b="1">
                <a:solidFill>
                  <a:srgbClr val="FF0066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畝</a:t>
            </a:r>
            <a:r>
              <a:rPr lang="en-US" altLang="zh-TW" sz="2600" b="1">
                <a:solidFill>
                  <a:srgbClr val="FF0066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/</a:t>
            </a:r>
            <a:r>
              <a:rPr lang="zh-TW" altLang="en-US" sz="2600" b="1">
                <a:solidFill>
                  <a:srgbClr val="FF0066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人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的耕地才能養家活口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但福建省平均僅有</a:t>
            </a:r>
            <a:r>
              <a:rPr lang="en-US" altLang="zh-TW" sz="2600" b="1">
                <a:solidFill>
                  <a:srgbClr val="FF0066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0.9</a:t>
            </a:r>
            <a:r>
              <a:rPr lang="zh-TW" altLang="en-US" sz="2600" b="1">
                <a:solidFill>
                  <a:srgbClr val="FF0066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畝</a:t>
            </a:r>
            <a:r>
              <a:rPr lang="en-US" altLang="zh-TW" sz="2600" b="1">
                <a:solidFill>
                  <a:srgbClr val="FF0066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/</a:t>
            </a:r>
            <a:r>
              <a:rPr lang="zh-TW" altLang="en-US" sz="2600" b="1">
                <a:solidFill>
                  <a:srgbClr val="FF0066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人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（山多耕地少人口多）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不偷渡闖一闖也是死路一條</a:t>
            </a:r>
            <a:r>
              <a:rPr lang="zh-TW" altLang="en-US" sz="20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（數據引自羅爾剛，</a:t>
            </a:r>
            <a:r>
              <a:rPr lang="en-US" altLang="zh-TW" sz="20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1967</a:t>
            </a: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）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臺灣荒地多，距離較近（南洋較遠）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臺灣農業條件優良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5288" y="931863"/>
            <a:ext cx="8423275" cy="4873625"/>
          </a:xfrm>
          <a:prstGeom prst="rect">
            <a:avLst/>
          </a:prstGeom>
          <a:solidFill>
            <a:srgbClr val="FFFF99"/>
          </a:solidFill>
          <a:ln w="349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Arial" panose="020B0604020202020204" pitchFamily="34" charset="0"/>
                <a:ea typeface="標楷體" panose="03000509000000000000" pitchFamily="65" charset="-120"/>
              </a:rPr>
              <a:t>【</a:t>
            </a:r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</a:rPr>
              <a:t>歷史觀察～清代移民的困難</a:t>
            </a:r>
            <a:r>
              <a:rPr lang="en-US" altLang="zh-TW" b="1">
                <a:latin typeface="Arial" panose="020B0604020202020204" pitchFamily="34" charset="0"/>
                <a:ea typeface="標楷體" panose="03000509000000000000" pitchFamily="65" charset="-120"/>
              </a:rPr>
              <a:t>】</a:t>
            </a:r>
            <a:r>
              <a:rPr lang="zh-TW" altLang="en-US" sz="2000" b="1">
                <a:latin typeface="Arial" panose="020B0604020202020204" pitchFamily="34" charset="0"/>
                <a:ea typeface="標楷體" panose="03000509000000000000" pitchFamily="65" charset="-120"/>
              </a:rPr>
              <a:t>引自黃富三，民</a:t>
            </a:r>
            <a:r>
              <a:rPr lang="en-US" altLang="zh-TW" sz="2000" b="1">
                <a:latin typeface="Arial" panose="020B0604020202020204" pitchFamily="34" charset="0"/>
                <a:ea typeface="標楷體" panose="03000509000000000000" pitchFamily="65" charset="-120"/>
              </a:rPr>
              <a:t>70</a:t>
            </a:r>
            <a:r>
              <a:rPr lang="zh-TW" altLang="en-US" sz="2000" b="1">
                <a:latin typeface="Arial" panose="020B0604020202020204" pitchFamily="34" charset="0"/>
                <a:ea typeface="標楷體" panose="03000509000000000000" pitchFamily="65" charset="-120"/>
              </a:rPr>
              <a:t>年</a:t>
            </a:r>
          </a:p>
          <a:p>
            <a:pPr eaLnBrk="1" hangingPunct="1"/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</a:rPr>
              <a:t>偷渡風險</a:t>
            </a:r>
          </a:p>
          <a:p>
            <a:pPr eaLnBrk="1" hangingPunct="1"/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黑水溝、颱風之險：據官方記錄</a:t>
            </a:r>
            <a:r>
              <a:rPr lang="en-US" altLang="zh-TW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1729—1838</a:t>
            </a:r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年間船難</a:t>
            </a:r>
            <a:r>
              <a:rPr lang="en-US" altLang="zh-TW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85</a:t>
            </a:r>
          </a:p>
          <a:p>
            <a:pPr eaLnBrk="1" hangingPunct="1"/>
            <a:r>
              <a:rPr lang="en-US" altLang="zh-TW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  </a:t>
            </a:r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件，死亡</a:t>
            </a:r>
            <a:r>
              <a:rPr lang="en-US" altLang="zh-TW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990</a:t>
            </a:r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人以上。</a:t>
            </a:r>
            <a:r>
              <a:rPr lang="zh-TW" altLang="en-US" sz="1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（引自：衡五，</a:t>
            </a:r>
            <a:r>
              <a:rPr lang="en-US" altLang="zh-TW" sz="1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《</a:t>
            </a:r>
            <a:r>
              <a:rPr lang="zh-TW" altLang="en-US" sz="1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臺南文化</a:t>
            </a:r>
            <a:r>
              <a:rPr lang="en-US" altLang="zh-TW" sz="1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》5</a:t>
            </a:r>
            <a:r>
              <a:rPr lang="zh-TW" altLang="en-US" sz="1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卷</a:t>
            </a:r>
            <a:r>
              <a:rPr lang="en-US" altLang="zh-TW" sz="1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2</a:t>
            </a:r>
            <a:r>
              <a:rPr lang="zh-TW" altLang="en-US" sz="1600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期）</a:t>
            </a:r>
          </a:p>
          <a:p>
            <a:pPr eaLnBrk="1" hangingPunct="1"/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水土險惡：</a:t>
            </a:r>
          </a:p>
          <a:p>
            <a:pPr eaLnBrk="1" hangingPunct="1"/>
            <a:r>
              <a:rPr lang="zh-TW" altLang="en-US" sz="2000" b="1"/>
              <a:t>   </a:t>
            </a:r>
            <a:r>
              <a:rPr lang="en-US" altLang="zh-TW" sz="2000" b="1"/>
              <a:t>【</a:t>
            </a:r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瘴癘之氣</a:t>
            </a:r>
            <a:r>
              <a:rPr lang="en-US" altLang="zh-TW" sz="2000" b="1"/>
              <a:t>】</a:t>
            </a:r>
            <a:r>
              <a:rPr lang="zh-TW" altLang="en-US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馬偕</a:t>
            </a:r>
            <a:r>
              <a:rPr lang="en-US" altLang="zh-TW" sz="2200" b="1">
                <a:solidFill>
                  <a:srgbClr val="3333FF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《</a:t>
            </a:r>
            <a:r>
              <a:rPr lang="en-US" altLang="zh-TW" sz="2200" b="1">
                <a:solidFill>
                  <a:srgbClr val="3333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 2" panose="05020102010507070707" pitchFamily="18" charset="2"/>
              </a:rPr>
              <a:t>From Far Formosa</a:t>
            </a:r>
            <a:r>
              <a:rPr lang="en-US" altLang="zh-TW" sz="2200" b="1">
                <a:solidFill>
                  <a:srgbClr val="3333FF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》</a:t>
            </a:r>
            <a:r>
              <a:rPr lang="zh-TW" altLang="en-US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記載</a:t>
            </a:r>
            <a:r>
              <a:rPr lang="en-US" altLang="zh-TW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黃富三譯</a:t>
            </a:r>
            <a:r>
              <a:rPr lang="en-US" altLang="zh-TW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  <a:r>
              <a:rPr lang="zh-TW" altLang="en-US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：瘧</a:t>
            </a:r>
          </a:p>
          <a:p>
            <a:pPr eaLnBrk="1" hangingPunct="1"/>
            <a:r>
              <a:rPr lang="zh-TW" altLang="en-US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疾熱</a:t>
            </a:r>
            <a:r>
              <a:rPr lang="en-US" altLang="zh-TW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……</a:t>
            </a:r>
            <a:r>
              <a:rPr lang="zh-TW" altLang="en-US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是籠罩這美麗之島最久的最暗的烏雲</a:t>
            </a:r>
            <a:r>
              <a:rPr lang="en-US" altLang="zh-TW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…...</a:t>
            </a:r>
            <a:r>
              <a:rPr lang="zh-TW" altLang="en-US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很少有</a:t>
            </a:r>
          </a:p>
          <a:p>
            <a:pPr eaLnBrk="1" hangingPunct="1"/>
            <a:r>
              <a:rPr lang="zh-TW" altLang="en-US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一個家庭在三個月內沒有一人或更多的人倒下的。在熱</a:t>
            </a:r>
          </a:p>
          <a:p>
            <a:pPr eaLnBrk="1" hangingPunct="1"/>
            <a:r>
              <a:rPr lang="zh-TW" altLang="en-US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季，當地人常突然染上，而很多在幾小時內死去。亞洲型</a:t>
            </a:r>
          </a:p>
          <a:p>
            <a:pPr eaLnBrk="1" hangingPunct="1"/>
            <a:r>
              <a:rPr lang="zh-TW" altLang="en-US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霍亂與瘧疾病菌像致命的瘟疫藉著風橫掃全島。</a:t>
            </a:r>
            <a:r>
              <a:rPr lang="en-US" altLang="zh-TW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……</a:t>
            </a:r>
            <a:r>
              <a:rPr lang="zh-TW" altLang="en-US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當疾</a:t>
            </a:r>
          </a:p>
          <a:p>
            <a:pPr eaLnBrk="1" hangingPunct="1"/>
            <a:r>
              <a:rPr lang="zh-TW" altLang="en-US" b="1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病突然地、不意地爆發時，醫生連搶救的機會都不太大。</a:t>
            </a:r>
          </a:p>
          <a:p>
            <a:pPr eaLnBrk="1" hangingPunct="1"/>
            <a:r>
              <a:rPr lang="zh-TW" altLang="en-US" b="1"/>
              <a:t> </a:t>
            </a:r>
            <a:r>
              <a:rPr lang="en-US" altLang="zh-TW" b="1">
                <a:ea typeface="標楷體" panose="03000509000000000000" pitchFamily="65" charset="-120"/>
              </a:rPr>
              <a:t>【</a:t>
            </a:r>
            <a:r>
              <a:rPr lang="zh-TW" altLang="en-US" b="1">
                <a:ea typeface="標楷體" panose="03000509000000000000" pitchFamily="65" charset="-120"/>
                <a:sym typeface="Wingdings 2" panose="05020102010507070707" pitchFamily="18" charset="2"/>
              </a:rPr>
              <a:t>蚊蟲、蛇、水蛭</a:t>
            </a:r>
            <a:r>
              <a:rPr lang="en-US" altLang="zh-TW" b="1">
                <a:ea typeface="標楷體" panose="03000509000000000000" pitchFamily="65" charset="-120"/>
              </a:rPr>
              <a:t>】----</a:t>
            </a:r>
            <a:r>
              <a:rPr lang="zh-TW" altLang="en-US" b="1">
                <a:ea typeface="標楷體" panose="03000509000000000000" pitchFamily="65" charset="-120"/>
              </a:rPr>
              <a:t>延伸閱讀</a:t>
            </a:r>
            <a:r>
              <a:rPr lang="zh-TW" altLang="en-US" b="1">
                <a:ea typeface="標楷體" panose="03000509000000000000" pitchFamily="65" charset="-120"/>
                <a:hlinkClick r:id="rId2" action="ppaction://hlinksldjump"/>
              </a:rPr>
              <a:t>郁永河</a:t>
            </a:r>
            <a:r>
              <a:rPr lang="en-US" altLang="zh-TW" b="1">
                <a:latin typeface="新細明體" panose="02020500000000000000" pitchFamily="18" charset="-120"/>
                <a:ea typeface="標楷體" panose="03000509000000000000" pitchFamily="65" charset="-120"/>
                <a:hlinkClick r:id="rId2" action="ppaction://hlinksldjump"/>
              </a:rPr>
              <a:t>〈</a:t>
            </a:r>
            <a:r>
              <a:rPr lang="zh-TW" altLang="en-US" b="1">
                <a:latin typeface="新細明體" panose="02020500000000000000" pitchFamily="18" charset="-120"/>
                <a:ea typeface="標楷體" panose="03000509000000000000" pitchFamily="65" charset="-120"/>
                <a:hlinkClick r:id="rId2" action="ppaction://hlinksldjump"/>
              </a:rPr>
              <a:t>番境補遺</a:t>
            </a:r>
            <a:r>
              <a:rPr lang="en-US" altLang="zh-TW" b="1">
                <a:latin typeface="新細明體" panose="02020500000000000000" pitchFamily="18" charset="-120"/>
                <a:ea typeface="標楷體" panose="03000509000000000000" pitchFamily="65" charset="-120"/>
                <a:hlinkClick r:id="rId2" action="ppaction://hlinksldjump"/>
              </a:rPr>
              <a:t>〉</a:t>
            </a:r>
            <a:endParaRPr lang="en-US" altLang="zh-TW" b="1">
              <a:latin typeface="新細明體" panose="02020500000000000000" pitchFamily="18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/>
            <a:r>
              <a:rPr lang="en-US" altLang="zh-TW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</a:t>
            </a:r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番害</a:t>
            </a:r>
            <a:endParaRPr lang="zh-TW" altLang="en-US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476375" y="2349500"/>
            <a:ext cx="6048375" cy="2252663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歷史觀察～性別比例失調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algn="ctr" eaLnBrk="1" hangingPunct="1">
              <a:defRPr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引自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臺灣省通治人民志・人口篇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eaLnBrk="1" hangingPunct="1">
              <a:defRPr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朱一貴事件後，諸羅縣大埔庄男子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256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人，女生僅有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人。可見男女比率失衡情形之嚴重性。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2" grpId="1" animBg="1"/>
      <p:bldP spid="12293" grpId="0" animBg="1"/>
      <p:bldP spid="1229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Bpb08"/>
          <p:cNvPicPr>
            <a:picLocks noChangeAspect="1" noChangeArrowheads="1"/>
          </p:cNvPicPr>
          <p:nvPr/>
        </p:nvPicPr>
        <p:blipFill>
          <a:blip r:embed="rId2" cstate="email">
            <a:lum bright="12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0" y="58769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《</a:t>
            </a:r>
            <a:r>
              <a:rPr lang="zh-TW" altLang="en-US" sz="20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臺灣民番界址圖</a:t>
            </a:r>
            <a:r>
              <a:rPr lang="en-US" altLang="zh-TW" sz="20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》</a:t>
            </a:r>
            <a:r>
              <a:rPr lang="zh-TW" altLang="en-US" sz="20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清乾隆二十五年</a:t>
            </a:r>
            <a:r>
              <a:rPr lang="en-US" altLang="zh-TW" sz="20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(1760)</a:t>
            </a:r>
            <a:r>
              <a:rPr lang="zh-TW" altLang="en-US" sz="20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彩繪紙本。中央研究院歷史語言研究所傅斯年圖書館藏。紅、藍線為漢、番分界，紅線為舊定界、藍線則為清乾隆二十五年時新定界。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調整大小土牛界碑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049" y="320675"/>
            <a:ext cx="457200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5" descr="土牛界碑98"/>
          <p:cNvPicPr>
            <a:picLocks noChangeAspect="1" noChangeArrowheads="1"/>
          </p:cNvPicPr>
          <p:nvPr/>
        </p:nvPicPr>
        <p:blipFill>
          <a:blip r:embed="rId3" cstate="email">
            <a:lum bright="-12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68263"/>
            <a:ext cx="234315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539750" y="620713"/>
            <a:ext cx="104616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現存的土牛界碑，位在臺中市石岡區土牛國小內。</a:t>
            </a:r>
            <a:r>
              <a:rPr lang="zh-TW" altLang="en-US" sz="1600" b="1">
                <a:ea typeface="標楷體" panose="03000509000000000000" pitchFamily="65" charset="-120"/>
              </a:rPr>
              <a:t>圖：作者自攝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台灣民番界址圖 (08)"/>
          <p:cNvPicPr>
            <a:picLocks noChangeAspect="1" noChangeArrowheads="1"/>
          </p:cNvPicPr>
          <p:nvPr/>
        </p:nvPicPr>
        <p:blipFill>
          <a:blip r:embed="rId2" cstate="email">
            <a:lum bright="-6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035675"/>
            <a:ext cx="9144000" cy="8302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從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>
                <a:ea typeface="標楷體" panose="03000509000000000000" pitchFamily="65" charset="-120"/>
              </a:rPr>
              <a:t>臺灣民番界址圖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>
                <a:ea typeface="標楷體" panose="03000509000000000000" pitchFamily="65" charset="-120"/>
              </a:rPr>
              <a:t>中可以找到紅、藍兩種不同顏色的界線，進而看出漢人開墾範圍拓展，不斷逼近內山地區的趨勢。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956-01"/>
          <p:cNvPicPr>
            <a:picLocks noChangeAspect="1" noChangeArrowheads="1"/>
          </p:cNvPicPr>
          <p:nvPr/>
        </p:nvPicPr>
        <p:blipFill>
          <a:blip r:embed="rId2" cstate="email">
            <a:lum bright="-36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594995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以下圖片皆為臺大所典藏的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岸裡大社文書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，從這些乾隆時代的文書資料中不難發現：漢人越界開墾的問題嚴重性。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6681788" y="3346450"/>
            <a:ext cx="0" cy="22320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6156325" y="981075"/>
            <a:ext cx="0" cy="42481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073-02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1073-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50825"/>
            <a:ext cx="32400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43土牛界碑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11" y="1341438"/>
            <a:ext cx="2870200" cy="4464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79388" y="5805488"/>
            <a:ext cx="280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北投地區的番界碑圖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翰林出版社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239-02"/>
          <p:cNvPicPr>
            <a:picLocks noChangeAspect="1" noChangeArrowheads="1"/>
          </p:cNvPicPr>
          <p:nvPr/>
        </p:nvPicPr>
        <p:blipFill>
          <a:blip r:embed="rId2" cstate="email">
            <a:lum bright="-2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1239-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55563"/>
            <a:ext cx="16922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754563" y="393700"/>
            <a:ext cx="0" cy="23764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5148263" y="5876925"/>
            <a:ext cx="0" cy="8651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H2291-2乾隆五十二年北路理番分府示諭（為嚴禁越界事）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H2290-4嘉慶十二年北路理番分府示諭（為嚴禁番割越界私墾事）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054600" y="115888"/>
            <a:ext cx="4032250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300"/>
              </a:lnSpc>
              <a:spcBef>
                <a:spcPct val="50000"/>
              </a:spcBef>
            </a:pPr>
            <a:r>
              <a:rPr lang="zh-TW" altLang="en-US" sz="3200" b="1">
                <a:ea typeface="標楷體" panose="03000509000000000000" pitchFamily="65" charset="-120"/>
              </a:rPr>
              <a:t>上頁與本頁皆為國立臺灣博物館的館藏文件</a:t>
            </a:r>
            <a:r>
              <a:rPr lang="en-US" altLang="zh-TW" sz="3200" b="1">
                <a:ea typeface="標楷體" panose="03000509000000000000" pitchFamily="65" charset="-120"/>
              </a:rPr>
              <a:t>AH2291-2</a:t>
            </a:r>
            <a:r>
              <a:rPr lang="zh-TW" altLang="en-US" sz="3200" b="1">
                <a:ea typeface="標楷體" panose="03000509000000000000" pitchFamily="65" charset="-120"/>
              </a:rPr>
              <a:t>與</a:t>
            </a:r>
            <a:r>
              <a:rPr lang="en-US" altLang="zh-TW" sz="3200" b="1">
                <a:ea typeface="標楷體" panose="03000509000000000000" pitchFamily="65" charset="-120"/>
              </a:rPr>
              <a:t>AH2290-4</a:t>
            </a:r>
            <a:r>
              <a:rPr lang="zh-TW" altLang="en-US" sz="3200" b="1">
                <a:ea typeface="標楷體" panose="03000509000000000000" pitchFamily="65" charset="-120"/>
              </a:rPr>
              <a:t>，此為當時官方所發告示，主要宣示禁止漢人越界私墾或伐木。</a:t>
            </a:r>
            <a:endParaRPr lang="en-US" altLang="zh-TW" sz="3200" b="1">
              <a:ea typeface="標楷體" panose="03000509000000000000" pitchFamily="65" charset="-120"/>
            </a:endParaRPr>
          </a:p>
          <a:p>
            <a:pPr eaLnBrk="1" hangingPunct="1">
              <a:lnSpc>
                <a:spcPts val="4300"/>
              </a:lnSpc>
              <a:spcBef>
                <a:spcPct val="50000"/>
              </a:spcBef>
            </a:pPr>
            <a:r>
              <a:rPr lang="zh-TW" altLang="en-US" sz="3200" b="1">
                <a:ea typeface="標楷體" panose="03000509000000000000" pitchFamily="65" charset="-120"/>
              </a:rPr>
              <a:t>從這些文件的內容可知道，當時的番界政策是無法遏止漢人的開墾行為。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9366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三、清代的水利建設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49688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1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、投資水圳目的：收水租、灌溉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      臺北市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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平頂古圳、南投竹山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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隆恩圳</a:t>
            </a:r>
            <a:endParaRPr lang="zh-TW" altLang="en-US" sz="3000" b="1" smtClean="0">
              <a:latin typeface="Arial" panose="020B0604020202020204" pitchFamily="34" charset="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2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、清代三大圳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   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臺  北  市：瑠公圳（郭錫瑠）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新店景美溪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彰  化  縣：八堡圳（施世榜）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濁水溪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高雄鳳山：曹公圳（ 曹  謹 ）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高屏溪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3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、影響：農作產量增加、人口增加、市街興起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     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ex.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八堡圳彰化平原發展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[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員林仔街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]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形成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9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100" y="260350"/>
            <a:ext cx="4033143" cy="4935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79512" y="5397023"/>
            <a:ext cx="4033838" cy="1200329"/>
          </a:xfrm>
          <a:prstGeom prst="rect">
            <a:avLst/>
          </a:prstGeom>
          <a:solidFill>
            <a:srgbClr val="FFFF99"/>
          </a:solidFill>
          <a:ln w="76200">
            <a:solidFill>
              <a:srgbClr val="FF66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貓霧捒圳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位在豐原</a:t>
            </a:r>
          </a:p>
          <a:p>
            <a:pPr eaLnBrk="1" hangingPunct="1"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右圖為東勢的本圳。</a:t>
            </a:r>
          </a:p>
          <a:p>
            <a:pPr eaLnBrk="1" hangingPunct="1"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有了水圳，農業才得以發展</a:t>
            </a:r>
          </a:p>
        </p:txBody>
      </p:sp>
      <p:pic>
        <p:nvPicPr>
          <p:cNvPr id="44038" name="Picture 6" descr="本圳 (5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834" y="260350"/>
            <a:ext cx="4624387" cy="616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1143000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latin typeface="Arial" panose="020B0604020202020204" pitchFamily="34" charset="0"/>
                <a:ea typeface="標楷體" panose="03000509000000000000" pitchFamily="65" charset="-120"/>
              </a:rPr>
              <a:t>臺灣移民主要來自中國的閩粵兩省</a:t>
            </a:r>
            <a:br>
              <a:rPr lang="zh-TW" altLang="en-US" sz="3200" b="1" smtClean="0"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2400" b="1" smtClean="0">
                <a:latin typeface="Arial" panose="020B0604020202020204" pitchFamily="34" charset="0"/>
                <a:ea typeface="標楷體" panose="03000509000000000000" pitchFamily="65" charset="-120"/>
              </a:rPr>
              <a:t>圖：周婉窈</a:t>
            </a:r>
            <a:r>
              <a:rPr lang="en-US" altLang="zh-TW" sz="2400" b="1" smtClean="0">
                <a:latin typeface="Arial" panose="020B0604020202020204" pitchFamily="34" charset="0"/>
                <a:ea typeface="標楷體" panose="03000509000000000000" pitchFamily="65" charset="-120"/>
              </a:rPr>
              <a:t>《</a:t>
            </a:r>
            <a:r>
              <a:rPr lang="zh-TW" altLang="en-US" sz="2400" b="1" smtClean="0">
                <a:latin typeface="Arial" panose="020B0604020202020204" pitchFamily="34" charset="0"/>
                <a:ea typeface="標楷體" panose="03000509000000000000" pitchFamily="65" charset="-120"/>
              </a:rPr>
              <a:t>臺灣歷史圖說</a:t>
            </a:r>
            <a:r>
              <a:rPr lang="en-US" altLang="zh-TW" sz="2400" b="1" smtClean="0">
                <a:latin typeface="Arial" panose="020B0604020202020204" pitchFamily="34" charset="0"/>
                <a:ea typeface="標楷體" panose="03000509000000000000" pitchFamily="65" charset="-120"/>
              </a:rPr>
              <a:t>》</a:t>
            </a:r>
            <a:r>
              <a:rPr lang="zh-TW" altLang="en-US" sz="2400" b="1" smtClean="0">
                <a:latin typeface="Arial" panose="020B0604020202020204" pitchFamily="34" charset="0"/>
                <a:ea typeface="標楷體" panose="03000509000000000000" pitchFamily="65" charset="-120"/>
              </a:rPr>
              <a:t>，頁</a:t>
            </a:r>
            <a:r>
              <a:rPr lang="en-US" altLang="zh-TW" sz="2400" b="1" smtClean="0">
                <a:latin typeface="Arial" panose="020B0604020202020204" pitchFamily="34" charset="0"/>
                <a:ea typeface="標楷體" panose="03000509000000000000" pitchFamily="65" charset="-120"/>
              </a:rPr>
              <a:t>67</a:t>
            </a:r>
            <a:r>
              <a:rPr lang="zh-TW" altLang="en-US" sz="2400" b="1" smtClean="0">
                <a:latin typeface="Arial" panose="020B0604020202020204" pitchFamily="34" charset="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771775" y="6140450"/>
            <a:ext cx="374491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圖片：翰林出版社</a:t>
            </a:r>
          </a:p>
        </p:txBody>
      </p:sp>
      <p:pic>
        <p:nvPicPr>
          <p:cNvPr id="25608" name="Picture 8" descr="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129462" cy="428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驗票單-翰林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788" y="1258888"/>
            <a:ext cx="6192837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林先生廟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9375"/>
            <a:ext cx="8785225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79388" y="5229225"/>
            <a:ext cx="8820150" cy="15525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八堡圳開鑿初期，引水入圳屢遭失敗，相傳後來有一位老翁來見施世榜，給予水利圖說，施世榜照其方法重行開鑿，果然成功，圳成之後，老翁拒絕受酬，並不示姓名，只自稱「林先生」，後人仰其恩德，在二水圳頭建林先生廟，以資紀念。</a:t>
            </a:r>
            <a:r>
              <a:rPr lang="zh-TW" altLang="en-US" sz="18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圖、文</a:t>
            </a:r>
            <a:r>
              <a:rPr lang="en-US" altLang="zh-TW" sz="18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8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維基百科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7" name="Group 13"/>
          <p:cNvGraphicFramePr>
            <a:graphicFrameLocks noGrp="1"/>
          </p:cNvGraphicFramePr>
          <p:nvPr/>
        </p:nvGraphicFramePr>
        <p:xfrm>
          <a:off x="838200" y="2349500"/>
          <a:ext cx="7467600" cy="2592388"/>
        </p:xfrm>
        <a:graphic>
          <a:graphicData uri="http://schemas.openxmlformats.org/drawingml/2006/table">
            <a:tbl>
              <a:tblPr/>
              <a:tblGrid>
                <a:gridCol w="1681163"/>
                <a:gridCol w="1682750"/>
                <a:gridCol w="2122487"/>
                <a:gridCol w="1981200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興建者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引用河流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灌溉區域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瑠公圳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八堡圳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曹公圳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2646363" y="29972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郭錫瑠</a:t>
            </a: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4616450" y="3008313"/>
            <a:ext cx="140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新店溪</a:t>
            </a: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6419850" y="29972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臺北盆地</a:t>
            </a: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2663825" y="36449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施世榜</a:t>
            </a: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4608513" y="3684588"/>
            <a:ext cx="140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濁水溪</a:t>
            </a: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6419850" y="3641725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彰化平原</a:t>
            </a: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2700338" y="432435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曹 謹</a:t>
            </a:r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4616450" y="42926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高屏溪</a:t>
            </a: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6419850" y="42926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高雄地區</a:t>
            </a:r>
          </a:p>
        </p:txBody>
      </p:sp>
      <p:sp>
        <p:nvSpPr>
          <p:cNvPr id="44070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b="1" smtClean="0">
                <a:latin typeface="Arial" panose="020B0604020202020204" pitchFamily="34" charset="0"/>
              </a:rPr>
              <a:t>Tset 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5" grpId="0" autoUpdateAnimBg="0"/>
      <p:bldP spid="21546" grpId="0" autoUpdateAnimBg="0"/>
      <p:bldP spid="21547" grpId="0" autoUpdateAnimBg="0"/>
      <p:bldP spid="21548" grpId="0" autoUpdateAnimBg="0"/>
      <p:bldP spid="21549" grpId="0" autoUpdateAnimBg="0"/>
      <p:bldP spid="21550" grpId="0" autoUpdateAnimBg="0"/>
      <p:bldP spid="21551" grpId="0" autoUpdateAnimBg="0"/>
      <p:bldP spid="21552" grpId="0" autoUpdateAnimBg="0"/>
      <p:bldP spid="2155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865187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ea typeface="標楷體" panose="03000509000000000000" pitchFamily="65" charset="-120"/>
              </a:rPr>
              <a:t>引用資料來源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51149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嘎嘎昆蟲網，網址：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http://gaga.biodiv.tw/9501bx/957.htm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臺灣省通治人民志・人口篇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》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1600" b="1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周婉窈，</a:t>
            </a:r>
            <a:r>
              <a:rPr lang="en-US" altLang="zh-TW" sz="1600" b="1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《</a:t>
            </a:r>
            <a:r>
              <a:rPr lang="zh-TW" altLang="en-US" sz="1600" b="1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臺灣歷史圖說</a:t>
            </a:r>
            <a:r>
              <a:rPr lang="en-US" altLang="zh-TW" sz="1600" b="1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》</a:t>
            </a:r>
            <a:r>
              <a:rPr lang="zh-TW" altLang="en-US" sz="1600" b="1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（臺北市：聯經，</a:t>
            </a:r>
            <a:r>
              <a:rPr lang="en-US" altLang="zh-TW" sz="1600" b="1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1998</a:t>
            </a:r>
            <a:r>
              <a:rPr lang="zh-TW" altLang="en-US" sz="1600" b="1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）。</a:t>
            </a:r>
            <a:endParaRPr lang="en-US" altLang="zh-TW" sz="1600" b="1" smtClean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臺灣民番界址圖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》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臺灣記憶，網址：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http://memory.ncl.edu.tw/tm_cgi/hypage.cgi 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宜蘭人文知識數位資料庫，網址：</a:t>
            </a:r>
            <a:r>
              <a:rPr lang="en-US" altLang="zh-TW" sz="1600" b="1" smtClean="0">
                <a:ea typeface="標楷體" panose="03000509000000000000" pitchFamily="65" charset="-120"/>
              </a:rPr>
              <a:t>http://ylhm.e-land.gov.tw/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，網址：</a:t>
            </a:r>
            <a:r>
              <a:rPr lang="en-US" altLang="zh-TW" sz="1600" b="1" smtClean="0">
                <a:ea typeface="標楷體" panose="03000509000000000000" pitchFamily="65" charset="-120"/>
              </a:rPr>
              <a:t>http://digitalarchives.tw/</a:t>
            </a:r>
            <a:endParaRPr lang="en-US" altLang="zh-TW" sz="1600" b="1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維基百科，網址：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http://zh.wikipedia.org/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黃富三，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〈</a:t>
            </a: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清代臺灣移民的耕地取得問題及其對土著的影響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〉《</a:t>
            </a: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食貨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，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11</a:t>
            </a: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卷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期，民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70</a:t>
            </a: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年</a:t>
            </a:r>
            <a:r>
              <a:rPr lang="en-US" altLang="zh-TW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月 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1600" b="1" smtClean="0">
                <a:solidFill>
                  <a:schemeClr val="tx1"/>
                </a:solidFill>
                <a:ea typeface="標楷體" panose="03000509000000000000" pitchFamily="65" charset="-120"/>
              </a:rPr>
              <a:t>天空部落格，網址：</a:t>
            </a:r>
            <a:r>
              <a:rPr lang="en-US" altLang="zh-TW" sz="1600" b="1" smtClean="0">
                <a:ea typeface="標楷體" panose="03000509000000000000" pitchFamily="65" charset="-120"/>
              </a:rPr>
              <a:t>http://blog.yam.com/swat731019/article/32212057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1600" b="1" smtClean="0">
                <a:ea typeface="標楷體" panose="03000509000000000000" pitchFamily="65" charset="-120"/>
              </a:rPr>
              <a:t>鯤鯷工作室，網址：</a:t>
            </a:r>
            <a:r>
              <a:rPr lang="en-US" altLang="zh-TW" sz="1600" b="1" smtClean="0">
                <a:ea typeface="標楷體" panose="03000509000000000000" pitchFamily="65" charset="-120"/>
              </a:rPr>
              <a:t>http://blog.xuite.net/ccy1217/Formosa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1600" b="1" smtClean="0">
                <a:ea typeface="標楷體" panose="03000509000000000000" pitchFamily="65" charset="-120"/>
              </a:rPr>
              <a:t>陳炎正，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臺中縣岸裡社開發史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陳炎正，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西大墩史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600" smtClean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92163"/>
          </a:xfrm>
          <a:solidFill>
            <a:srgbClr val="CCFFCC"/>
          </a:solidFill>
          <a:ln w="635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000" b="1" smtClean="0">
                <a:ea typeface="標楷體" panose="03000509000000000000" pitchFamily="65" charset="-120"/>
              </a:rPr>
              <a:t>郁永河，</a:t>
            </a:r>
            <a:r>
              <a:rPr lang="en-US" altLang="zh-TW" sz="4000" b="1" smtClean="0">
                <a:latin typeface="新細明體" panose="02020500000000000000" pitchFamily="18" charset="-120"/>
                <a:ea typeface="標楷體" panose="03000509000000000000" pitchFamily="65" charset="-120"/>
              </a:rPr>
              <a:t>〈</a:t>
            </a:r>
            <a:r>
              <a:rPr lang="zh-TW" altLang="en-US" sz="4000" b="1" smtClean="0">
                <a:latin typeface="新細明體" panose="02020500000000000000" pitchFamily="18" charset="-120"/>
                <a:ea typeface="標楷體" panose="03000509000000000000" pitchFamily="65" charset="-120"/>
              </a:rPr>
              <a:t>番境補遺</a:t>
            </a:r>
            <a:r>
              <a:rPr lang="en-US" altLang="zh-TW" sz="4000" b="1" smtClean="0">
                <a:latin typeface="新細明體" panose="02020500000000000000" pitchFamily="18" charset="-120"/>
                <a:ea typeface="標楷體" panose="03000509000000000000" pitchFamily="65" charset="-120"/>
              </a:rPr>
              <a:t>〉</a:t>
            </a:r>
            <a:r>
              <a:rPr lang="zh-TW" altLang="en-US" sz="4000" b="1" smtClean="0">
                <a:latin typeface="新細明體" panose="02020500000000000000" pitchFamily="18" charset="-120"/>
                <a:ea typeface="標楷體" panose="03000509000000000000" pitchFamily="65" charset="-120"/>
              </a:rPr>
              <a:t>節錄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山中積敗葉，厚數尺，陰溼浥爛。遍生水蛭（原注：即螞蝗），緣樹而上，處於葉間；人過，輒墜下如雨，落人頭項，盡入衣領；地上諸蛭，又緣脛附股而上，競吮人血，遍體皆滿，撲捉不暇；聞者膽慄肌粟，甚於談虎色變。曾有操火焚之之說者，奈南方冬暖，木葉不落，陰溼如故，火不能然；不知禹、益值此，更操何術，卒底平成？</a:t>
            </a:r>
            <a:r>
              <a:rPr lang="zh-TW" altLang="en-US" smtClean="0"/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052638" y="6362700"/>
            <a:ext cx="4535487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此系列圖片作者：嘎嘎昆蟲網</a:t>
            </a:r>
          </a:p>
        </p:txBody>
      </p:sp>
      <p:pic>
        <p:nvPicPr>
          <p:cNvPr id="41992" name="Picture 8" descr="5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1125538"/>
            <a:ext cx="77057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螞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704137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57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704137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CKF20080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4652963"/>
            <a:ext cx="5689600" cy="1660525"/>
          </a:xfrm>
        </p:spPr>
        <p:txBody>
          <a:bodyPr/>
          <a:lstStyle/>
          <a:p>
            <a:pPr eaLnBrk="1" hangingPunct="1"/>
            <a:r>
              <a:rPr lang="en-US" altLang="zh-TW" sz="10000" b="1" smtClean="0">
                <a:solidFill>
                  <a:srgbClr val="FFFF00"/>
                </a:solidFill>
                <a:ea typeface="華康POP1體W7" panose="040B0709000000000000" pitchFamily="81" charset="-120"/>
              </a:rPr>
              <a:t>The End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00449" y="4108451"/>
            <a:ext cx="4752528" cy="79084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72000" bIns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TW"/>
            </a:defPPr>
            <a:lvl1pPr algn="ctr">
              <a:defRPr sz="5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algn="l" eaLnBrk="1" hangingPunct="1">
              <a:lnSpc>
                <a:spcPts val="2800"/>
              </a:lnSpc>
              <a:defRPr/>
            </a:pPr>
            <a:r>
              <a:rPr lang="zh-TW" altLang="en-US" sz="3200" dirty="0" smtClean="0">
                <a:ln/>
                <a:solidFill>
                  <a:srgbClr val="000000"/>
                </a:solidFill>
              </a:rPr>
              <a:t>備註：從下頁起，即為本單元要抄寫的筆記內容！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052513"/>
            <a:ext cx="8748712" cy="3024187"/>
          </a:xfrm>
        </p:spPr>
        <p:txBody>
          <a:bodyPr/>
          <a:lstStyle/>
          <a:p>
            <a:pPr eaLnBrk="1" hangingPunct="1"/>
            <a:r>
              <a:rPr lang="en-US" altLang="zh-TW" sz="8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5-1</a:t>
            </a:r>
            <a:br>
              <a:rPr lang="en-US" altLang="zh-TW" sz="8000" b="1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開墾拓荒建家園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20713"/>
            <a:ext cx="7124700" cy="863600"/>
          </a:xfrm>
          <a:solidFill>
            <a:srgbClr val="CCFFFF"/>
          </a:solidFill>
          <a:ln w="539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附錄～清代皇帝與年號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金太祖</a:t>
            </a:r>
            <a:r>
              <a:rPr lang="en-US" altLang="zh-TW" b="1" smtClean="0"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ea typeface="標楷體" panose="03000509000000000000" pitchFamily="65" charset="-120"/>
              </a:rPr>
              <a:t>努爾哈赤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金太宗</a:t>
            </a:r>
            <a:r>
              <a:rPr lang="en-US" altLang="zh-TW" b="1" smtClean="0"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ea typeface="標楷體" panose="03000509000000000000" pitchFamily="65" charset="-120"/>
              </a:rPr>
              <a:t>皇太極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清世祖（順治）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清聖祖（康熙）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清世宗（雍正）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清高宗（乾隆）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清仁宗（嘉慶）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清宣宗（道光）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清文宗（咸豐）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清穆宗（同治）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清德宗（光緒）</a:t>
            </a:r>
          </a:p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溥    儀（宣統）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8636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一、渡臺禁令背景與影響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908050"/>
            <a:ext cx="8629650" cy="5616575"/>
          </a:xfrm>
          <a:noFill/>
        </p:spPr>
        <p:txBody>
          <a:bodyPr lIns="54000" rIns="5400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</a:rPr>
              <a:t>1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</a:rPr>
              <a:t>、原因：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反清復明基地</a:t>
            </a:r>
            <a:r>
              <a:rPr lang="en-US" altLang="zh-TW" b="1" baseline="30000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8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endParaRPr lang="en-US" altLang="zh-TW" b="1" smtClean="0">
              <a:latin typeface="Arial" panose="020B0604020202020204" pitchFamily="34" charset="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2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、內容：需要驗票單、切結書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8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不能帶家眷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8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廣東（海盜源頭）居民不可來臺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3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、影響：</a:t>
            </a:r>
            <a:r>
              <a:rPr lang="zh-TW" altLang="en-US" b="1" smtClean="0">
                <a:ea typeface="標楷體" panose="03000509000000000000" pitchFamily="65" charset="-120"/>
                <a:sym typeface="Wingdings 2" panose="05020102010507070707" pitchFamily="18" charset="2"/>
              </a:rPr>
              <a:t>人口多、耕地少、距離近 </a:t>
            </a:r>
            <a:r>
              <a:rPr lang="zh-TW" altLang="en-US" b="1" smtClean="0">
                <a:ea typeface="標楷體" panose="03000509000000000000" pitchFamily="65" charset="-120"/>
                <a:sym typeface="Wingdings" panose="05000000000000000000" pitchFamily="2" charset="2"/>
              </a:rPr>
              <a:t> 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偷渡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    福建（泉州、漳州）、廣東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</a:t>
            </a:r>
            <a:r>
              <a:rPr lang="zh-TW" altLang="en-US" sz="8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悲劇：</a:t>
            </a: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a.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十去三留六死一回頭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              </a:t>
            </a: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b.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埋冤</a:t>
            </a: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種芋、放生、餌魚</a:t>
            </a: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              c.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渡臺悲歌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8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</a:t>
            </a:r>
            <a:r>
              <a:rPr lang="zh-TW" altLang="en-US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      有唐山公，無唐山媽</a:t>
            </a:r>
            <a:r>
              <a:rPr lang="en-US" altLang="zh-TW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—</a:t>
            </a:r>
            <a:r>
              <a:rPr lang="zh-TW" altLang="en-US" sz="24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男女比例失調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9366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二、清代的土地開墾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85225" cy="56165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1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、墾戶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+ 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開墾執照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+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佃農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(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付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田租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)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+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繳稅 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土地權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ex.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吳沙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開蘭第一人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：蛤仔難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宜蘭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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姜秀鑾 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+ 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林德修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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金廣福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新竹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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六館業戶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—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廖朝孔（臺中西屯）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2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、族群隔離政策（番界）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      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防止漢人與原住民的衝突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方式：立界碑、土牛溝（土牛線）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結果：漢人越界開墾、原住民生計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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失敗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9366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三、清代的水利建設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56165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1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、投資水圳目的：收水租、灌溉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      臺北市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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平頂古圳、南投竹山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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隆恩圳</a:t>
            </a:r>
            <a:endParaRPr lang="zh-TW" altLang="en-US" sz="3000" b="1" smtClean="0">
              <a:latin typeface="Arial" panose="020B0604020202020204" pitchFamily="34" charset="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2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、清代三大圳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   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臺  北  市：瑠公圳（郭錫瑠）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新店景美溪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彰  化  縣：八堡圳（施世榜）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濁水溪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高雄鳳山：曹公圳（ 曹  謹 ）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高屏溪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3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、影響：農作產量增加、人口增加、市街興起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     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ex.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八堡圳彰化平原發展員林仔街形成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9366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二、清代的土地開墾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85225" cy="56165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1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、墾戶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+ 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開墾執照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+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佃農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(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付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田租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)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+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</a:rPr>
              <a:t>繳稅 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土地權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ex.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吳沙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開蘭第一人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：蛤仔難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宜蘭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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姜秀鑾 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+ 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林德修 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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金廣福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新竹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    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六館業戶</a:t>
            </a: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—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廖朝孔（臺中西屯）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en-US" altLang="zh-TW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2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、族群隔離政策（番界）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3" panose="05040102010807070707" pitchFamily="18" charset="2"/>
              </a:rPr>
              <a:t>      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防止漢人與原住民的衝突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方式：立界碑、土牛溝（土牛線）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      結果：漢人越界開墾、原住民生計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" panose="05000000000000000000" pitchFamily="2" charset="2"/>
              </a:rPr>
              <a:t></a:t>
            </a:r>
            <a:r>
              <a:rPr lang="zh-TW" altLang="en-US" sz="3000" b="1" smtClean="0">
                <a:latin typeface="Arial" panose="020B0604020202020204" pitchFamily="34" charset="0"/>
                <a:ea typeface="標楷體" panose="03000509000000000000" pitchFamily="65" charset="-120"/>
                <a:sym typeface="Wingdings 2" panose="05020102010507070707" pitchFamily="18" charset="2"/>
              </a:rPr>
              <a:t>失敗</a:t>
            </a:r>
          </a:p>
        </p:txBody>
      </p:sp>
      <p:sp>
        <p:nvSpPr>
          <p:cNvPr id="2" name="動作按鈕: 下一項 1">
            <a:hlinkClick r:id="rId2" action="ppaction://hlinksldjump" highlightClick="1"/>
          </p:cNvPr>
          <p:cNvSpPr/>
          <p:nvPr/>
        </p:nvSpPr>
        <p:spPr>
          <a:xfrm>
            <a:off x="7448501" y="1773114"/>
            <a:ext cx="1008112" cy="432048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動作按鈕: 下一項 6">
            <a:hlinkClick r:id="rId3" action="ppaction://hlinksldjump" highlightClick="1"/>
          </p:cNvPr>
          <p:cNvSpPr/>
          <p:nvPr/>
        </p:nvSpPr>
        <p:spPr>
          <a:xfrm>
            <a:off x="7448501" y="3030387"/>
            <a:ext cx="1008112" cy="432048"/>
          </a:xfrm>
          <a:prstGeom prst="actionButtonForwardNex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動作按鈕: 下一項 7">
            <a:hlinkClick r:id="rId4" action="ppaction://hlinksldjump" highlightClick="1"/>
          </p:cNvPr>
          <p:cNvSpPr/>
          <p:nvPr/>
        </p:nvSpPr>
        <p:spPr>
          <a:xfrm>
            <a:off x="7448501" y="2400316"/>
            <a:ext cx="1008112" cy="432048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動作按鈕: 下一項 8">
            <a:hlinkClick r:id="rId5" action="ppaction://hlinksldjump" highlightClick="1"/>
          </p:cNvPr>
          <p:cNvSpPr/>
          <p:nvPr/>
        </p:nvSpPr>
        <p:spPr>
          <a:xfrm>
            <a:off x="7430030" y="3660458"/>
            <a:ext cx="1008112" cy="432048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10" name="動作按鈕: 下一項 9">
            <a:hlinkClick r:id="rId6" action="ppaction://hlinksldjump" highlightClick="1"/>
          </p:cNvPr>
          <p:cNvSpPr/>
          <p:nvPr/>
        </p:nvSpPr>
        <p:spPr>
          <a:xfrm>
            <a:off x="4932040" y="3589761"/>
            <a:ext cx="1008112" cy="432048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吳沙-翰林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83"/>
          <a:stretch>
            <a:fillRect/>
          </a:stretch>
        </p:blipFill>
        <p:spPr bwMode="auto">
          <a:xfrm>
            <a:off x="5219700" y="333375"/>
            <a:ext cx="32670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頭城開蘭路開成寺吳沙祠開蘭先賢祿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31641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932363" y="5013325"/>
            <a:ext cx="4032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ea typeface="標楷體" panose="03000509000000000000" pitchFamily="65" charset="-120"/>
              </a:rPr>
              <a:t>吳沙</a:t>
            </a:r>
            <a:r>
              <a:rPr lang="en-US" altLang="zh-TW" b="1">
                <a:ea typeface="標楷體" panose="03000509000000000000" pitchFamily="65" charset="-120"/>
              </a:rPr>
              <a:t>(1731</a:t>
            </a:r>
            <a:r>
              <a:rPr lang="zh-TW" altLang="en-US" b="1">
                <a:ea typeface="標楷體" panose="03000509000000000000" pitchFamily="65" charset="-120"/>
              </a:rPr>
              <a:t>～</a:t>
            </a:r>
            <a:r>
              <a:rPr lang="en-US" altLang="zh-TW" b="1">
                <a:ea typeface="標楷體" panose="03000509000000000000" pitchFamily="65" charset="-120"/>
              </a:rPr>
              <a:t>1799)</a:t>
            </a:r>
            <a:r>
              <a:rPr lang="zh-TW" altLang="en-US" b="1">
                <a:ea typeface="標楷體" panose="03000509000000000000" pitchFamily="65" charset="-120"/>
              </a:rPr>
              <a:t>祿位與圖像</a:t>
            </a:r>
          </a:p>
          <a:p>
            <a:pPr eaLnBrk="1" hangingPunct="1"/>
            <a:r>
              <a:rPr lang="zh-TW" altLang="en-US" b="1">
                <a:ea typeface="標楷體" panose="03000509000000000000" pitchFamily="65" charset="-120"/>
              </a:rPr>
              <a:t>左圖引自宜蘭人文知識數位資料庫；右圖為翰林出版社。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44463" y="188913"/>
            <a:ext cx="1763712" cy="5810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淡水廳全圖</a:t>
            </a:r>
            <a:r>
              <a:rPr lang="en-US" altLang="zh-TW" sz="16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局部</a:t>
            </a:r>
          </a:p>
          <a:p>
            <a:pPr algn="ctr" eaLnBrk="1" hangingPunct="1"/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引自鯤鯷工作室</a:t>
            </a: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8101013" y="3141663"/>
            <a:ext cx="503237" cy="865187"/>
          </a:xfrm>
          <a:prstGeom prst="ellipse">
            <a:avLst/>
          </a:prstGeom>
          <a:solidFill>
            <a:srgbClr val="FFC000">
              <a:alpha val="0"/>
            </a:srgbClr>
          </a:solidFill>
          <a:ln w="85725">
            <a:solidFill>
              <a:srgbClr val="FF0066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6634163" y="1374775"/>
            <a:ext cx="503237" cy="865188"/>
          </a:xfrm>
          <a:prstGeom prst="ellipse">
            <a:avLst/>
          </a:prstGeom>
          <a:solidFill>
            <a:srgbClr val="FFC000">
              <a:alpha val="0"/>
            </a:srgbClr>
          </a:solidFill>
          <a:ln w="85725">
            <a:solidFill>
              <a:srgbClr val="FFFF0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5651500" y="5300663"/>
            <a:ext cx="3240088" cy="12001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1773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年。吳沙來臺發展（選在雞籠），經營小生意，但情況不理想。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003800" y="4797425"/>
            <a:ext cx="4032250" cy="19177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為求發展，決定遷居三貂嶺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今雙溪、貢寮一帶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，改以販賣草藥維生。吳沙在一方面與三貂社交易貨物，一方面招墾流民，成為此區領袖。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 rot="2434604">
            <a:off x="6877050" y="2492375"/>
            <a:ext cx="1368425" cy="503238"/>
          </a:xfrm>
          <a:prstGeom prst="rightArrow">
            <a:avLst>
              <a:gd name="adj1" fmla="val 50000"/>
              <a:gd name="adj2" fmla="val 67981"/>
            </a:avLst>
          </a:prstGeom>
          <a:solidFill>
            <a:srgbClr val="FF99CC">
              <a:alpha val="72156"/>
            </a:srgbClr>
          </a:solidFill>
          <a:ln w="539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  <p:bldP spid="66569" grpId="0" animBg="1"/>
      <p:bldP spid="665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 (1)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9388" y="549275"/>
            <a:ext cx="1763712" cy="5810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噶瑪蘭廳圖</a:t>
            </a:r>
          </a:p>
          <a:p>
            <a:pPr algn="ctr" eaLnBrk="1" hangingPunct="1"/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引自鯤鯷工作室</a:t>
            </a: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7883525" y="2386013"/>
            <a:ext cx="792163" cy="649287"/>
          </a:xfrm>
          <a:prstGeom prst="ellipse">
            <a:avLst/>
          </a:prstGeom>
          <a:solidFill>
            <a:srgbClr val="FFFF00">
              <a:alpha val="28000"/>
            </a:srgbClr>
          </a:solidFill>
          <a:ln w="76200">
            <a:solidFill>
              <a:srgbClr val="00B05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 rot="5727453">
            <a:off x="7020719" y="4148932"/>
            <a:ext cx="2232025" cy="503237"/>
          </a:xfrm>
          <a:custGeom>
            <a:avLst/>
            <a:gdLst>
              <a:gd name="T0" fmla="*/ 1674019 w 21600"/>
              <a:gd name="T1" fmla="*/ 0 h 21600"/>
              <a:gd name="T2" fmla="*/ 0 w 21600"/>
              <a:gd name="T3" fmla="*/ 251619 h 21600"/>
              <a:gd name="T4" fmla="*/ 1674019 w 21600"/>
              <a:gd name="T5" fmla="*/ 503237 h 21600"/>
              <a:gd name="T6" fmla="*/ 2232025 w 21600"/>
              <a:gd name="T7" fmla="*/ 2516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65881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7740650" y="5734050"/>
            <a:ext cx="503238" cy="647700"/>
          </a:xfrm>
          <a:prstGeom prst="ellipse">
            <a:avLst/>
          </a:prstGeom>
          <a:solidFill>
            <a:srgbClr val="FFFF99">
              <a:alpha val="0"/>
            </a:srgbClr>
          </a:solidFill>
          <a:ln w="79375">
            <a:solidFill>
              <a:srgbClr val="FF66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50825" y="1341438"/>
            <a:ext cx="5833343" cy="2434101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1796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，吳沙率領千餘人搭船進入烏石港（今宜蘭頭城），進行開墾，並築起土圍防禦。開墾過程中，引發族群間的衝突，吳沙弟弟亦為此犧牲，吳沙只得退回三貂嶺。不久，噶瑪蘭族發生傳染病，吳沙以草藥醫治族人，墾務終於獲得改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嘉慶二十五年十月藍宗厚為四圍內店地併帶菜園地立杜賣盡根契字"/>
          <p:cNvPicPr>
            <a:picLocks noChangeAspect="1" noChangeArrowheads="1"/>
          </p:cNvPicPr>
          <p:nvPr/>
        </p:nvPicPr>
        <p:blipFill>
          <a:blip r:embed="rId2" cstate="email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725" y="0"/>
            <a:ext cx="397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嘉慶十五年九月魏千為五圍四鬮三水田併埔地立永杜賣盡根契"/>
          <p:cNvPicPr>
            <a:picLocks noChangeAspect="1" noChangeArrowheads="1"/>
          </p:cNvPicPr>
          <p:nvPr/>
        </p:nvPicPr>
        <p:blipFill>
          <a:blip r:embed="rId3" cstate="email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4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0" y="5988050"/>
            <a:ext cx="28432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b="1">
                <a:solidFill>
                  <a:schemeClr val="bg1"/>
                </a:solidFill>
                <a:ea typeface="標楷體" panose="03000509000000000000" pitchFamily="65" charset="-120"/>
              </a:rPr>
              <a:t>兩張古文書皆選自宜蘭人文知識數位資料庫。從中可看到吳沙開墾擔任墾戶的訊息。</a:t>
            </a:r>
          </a:p>
        </p:txBody>
      </p:sp>
      <p:sp>
        <p:nvSpPr>
          <p:cNvPr id="2" name="動作按鈕: 返回 1">
            <a:hlinkClick r:id="rId4" action="ppaction://hlinksldjump" highlightClick="1"/>
          </p:cNvPr>
          <p:cNvSpPr/>
          <p:nvPr/>
        </p:nvSpPr>
        <p:spPr>
          <a:xfrm>
            <a:off x="379934" y="5373216"/>
            <a:ext cx="936104" cy="432048"/>
          </a:xfrm>
          <a:prstGeom prst="actionButtonReturn">
            <a:avLst/>
          </a:prstGeom>
          <a:solidFill>
            <a:srgbClr val="00B050"/>
          </a:solidFill>
          <a:ln w="34925">
            <a:solidFill>
              <a:srgbClr val="92D05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009016A">
  <a:themeElements>
    <a:clrScheme name="12009016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009016A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2009016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009016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16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16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16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16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16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E2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12009016A</Template>
  <TotalTime>2428</TotalTime>
  <Words>3426</Words>
  <Application>Microsoft Office PowerPoint</Application>
  <PresentationFormat>如螢幕大小 (4:3)</PresentationFormat>
  <Paragraphs>267</Paragraphs>
  <Slides>49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60" baseType="lpstr">
      <vt:lpstr>Times New Roman</vt:lpstr>
      <vt:lpstr>新細明體</vt:lpstr>
      <vt:lpstr>Arial</vt:lpstr>
      <vt:lpstr>Calibri</vt:lpstr>
      <vt:lpstr>標楷體</vt:lpstr>
      <vt:lpstr>Arial Unicode MS</vt:lpstr>
      <vt:lpstr>Wingdings 2</vt:lpstr>
      <vt:lpstr>Wingdings</vt:lpstr>
      <vt:lpstr>Wingdings 3</vt:lpstr>
      <vt:lpstr>華康POP1體W7</vt:lpstr>
      <vt:lpstr>12009016A</vt:lpstr>
      <vt:lpstr>開墾拓荒建家園</vt:lpstr>
      <vt:lpstr>PowerPoint 簡報</vt:lpstr>
      <vt:lpstr>一、渡臺禁令背景與影響</vt:lpstr>
      <vt:lpstr>臺灣移民主要來自中國的閩粵兩省 圖：周婉窈《臺灣歷史圖說》，頁67。</vt:lpstr>
      <vt:lpstr>二、清代的土地開墾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附錄～與清代開墾有關的地名</vt:lpstr>
      <vt:lpstr>PowerPoint 簡報</vt:lpstr>
      <vt:lpstr>爆笑地名分享～臺南飯店里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三、清代的水利建設</vt:lpstr>
      <vt:lpstr>PowerPoint 簡報</vt:lpstr>
      <vt:lpstr>PowerPoint 簡報</vt:lpstr>
      <vt:lpstr>Tset  time</vt:lpstr>
      <vt:lpstr>引用資料來源</vt:lpstr>
      <vt:lpstr>郁永河，〈番境補遺〉節錄</vt:lpstr>
      <vt:lpstr>The End</vt:lpstr>
      <vt:lpstr>5-1 開墾拓荒建家園</vt:lpstr>
      <vt:lpstr>附錄～清代皇帝與年號</vt:lpstr>
      <vt:lpstr>一、渡臺禁令背景與影響</vt:lpstr>
      <vt:lpstr>二、清代的土地開墾</vt:lpstr>
      <vt:lpstr>三、清代的水利建設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清代臺灣社會的轉型                              --李國祁教授</dc:title>
  <dc:creator>ying</dc:creator>
  <cp:lastModifiedBy>panda</cp:lastModifiedBy>
  <cp:revision>137</cp:revision>
  <dcterms:created xsi:type="dcterms:W3CDTF">2009-07-19T03:37:46Z</dcterms:created>
  <dcterms:modified xsi:type="dcterms:W3CDTF">2016-07-12T06:40:22Z</dcterms:modified>
</cp:coreProperties>
</file>