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8229600" cx="14630400"/>
  <p:notesSz cx="6797675" cy="9926625"/>
  <p:embeddedFontLst>
    <p:embeddedFont>
      <p:font typeface="Crimson Pro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cZoRSzkd6+zNx0dFG8djjnI5U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rimsonPro-bold.fntdata"/><Relationship Id="rId14" Type="http://schemas.openxmlformats.org/officeDocument/2006/relationships/font" Target="fonts/CrimsonPro-regular.fntdata"/><Relationship Id="rId17" Type="http://schemas.openxmlformats.org/officeDocument/2006/relationships/font" Target="fonts/CrimsonPro-boldItalic.fntdata"/><Relationship Id="rId16" Type="http://schemas.openxmlformats.org/officeDocument/2006/relationships/font" Target="fonts/CrimsonPro-italic.fntdata"/><Relationship Id="rId5" Type="http://schemas.openxmlformats.org/officeDocument/2006/relationships/slide" Target="slides/slide1.xml"/><Relationship Id="rId19" Type="http://schemas.openxmlformats.org/officeDocument/2006/relationships/font" Target="fonts/OpenSans-bold.fntdata"/><Relationship Id="rId6" Type="http://schemas.openxmlformats.org/officeDocument/2006/relationships/slide" Target="slides/slide2.xml"/><Relationship Id="rId18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425" lIns="66875" spcFirstLastPara="1" rIns="66875" wrap="square" tIns="33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425" lIns="66875" spcFirstLastPara="1" rIns="66875" wrap="square" tIns="33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Google Shape;27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425" lIns="66875" spcFirstLastPara="1" rIns="66875" wrap="square" tIns="33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425" lIns="66875" spcFirstLastPara="1" rIns="66875" wrap="square" tIns="33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Google Shape;42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425" lIns="66875" spcFirstLastPara="1" rIns="66875" wrap="square" tIns="33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425" lIns="66875" spcFirstLastPara="1" rIns="66875" wrap="square" tIns="33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425" lIns="66875" spcFirstLastPara="1" rIns="66875" wrap="square" tIns="33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425" lIns="66875" spcFirstLastPara="1" rIns="66875" wrap="square" tIns="33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425" lIns="66875" spcFirstLastPara="1" rIns="66875" wrap="square" tIns="33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425" lIns="66875" spcFirstLastPara="1" rIns="66875" wrap="square" tIns="33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gamma.app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.jpg"/><Relationship Id="rId6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2.jpg"/><Relationship Id="rId5" Type="http://schemas.openxmlformats.org/officeDocument/2006/relationships/image" Target="../media/image16.png"/><Relationship Id="rId6" Type="http://schemas.openxmlformats.org/officeDocument/2006/relationships/hyperlink" Target="https://gamma.app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hyperlink" Target="https://gamma.app" TargetMode="External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hyperlink" Target="https://gamma.app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amma.app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4626864" y="0"/>
            <a:ext cx="14630400" cy="8229600"/>
          </a:xfrm>
          <a:prstGeom prst="rect">
            <a:avLst/>
          </a:prstGeom>
          <a:solidFill>
            <a:srgbClr val="FFFC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2037993" y="1847089"/>
            <a:ext cx="7665838" cy="95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4374"/>
              <a:buFont typeface="Crimson Pro"/>
              <a:buNone/>
            </a:pPr>
            <a:r>
              <a:rPr b="1" i="0" lang="en-US" sz="4374" u="none" cap="none" strike="noStrike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第3關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2802076" y="3109282"/>
            <a:ext cx="9026247" cy="127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3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這是鳥還不是鳥?</a:t>
            </a:r>
            <a:endParaRPr b="0" i="0" sz="6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2037993" y="5096589"/>
            <a:ext cx="10554414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6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解說員: 六孝邱俊議  孫右承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descr="preencoded.png" id="17" name="Google Shape;17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42153" y="7589520"/>
            <a:ext cx="2296807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381" y="5063277"/>
            <a:ext cx="3119223" cy="234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47867" y="184524"/>
            <a:ext cx="3255669" cy="244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/>
          <p:nvPr/>
        </p:nvSpPr>
        <p:spPr>
          <a:xfrm>
            <a:off x="2334638" y="2286000"/>
            <a:ext cx="10558402" cy="3172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3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en-US" sz="6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小朋友們，你能說出</a:t>
            </a:r>
            <a:endParaRPr sz="66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143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en-US" sz="6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日常生活中有哪些鳥類嗎?</a:t>
            </a:r>
            <a:endParaRPr sz="66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0" y="0"/>
            <a:ext cx="14630400" cy="8232338"/>
          </a:xfrm>
          <a:prstGeom prst="rect">
            <a:avLst/>
          </a:prstGeom>
          <a:solidFill>
            <a:srgbClr val="FFFC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2" name="Google Shape;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420" y="0"/>
            <a:ext cx="3657600" cy="823233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/>
          <p:nvPr/>
        </p:nvSpPr>
        <p:spPr>
          <a:xfrm>
            <a:off x="825579" y="803553"/>
            <a:ext cx="9321641" cy="281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55475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4000"/>
              <a:buFont typeface="DFKai-SB"/>
              <a:buNone/>
            </a:pPr>
            <a:r>
              <a:rPr lang="en-US" sz="4000">
                <a:solidFill>
                  <a:srgbClr val="443728"/>
                </a:solidFill>
                <a:latin typeface="DFKai-SB"/>
                <a:ea typeface="DFKai-SB"/>
                <a:cs typeface="DFKai-SB"/>
                <a:sym typeface="DFKai-SB"/>
              </a:rPr>
              <a:t>生活常見鳥類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descr="preencoded.png" id="34" name="Google Shape;3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888" y="1504650"/>
            <a:ext cx="3625929" cy="2641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" name="Google Shape;3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1705" y="1472922"/>
            <a:ext cx="3650813" cy="264187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"/>
          <p:cNvSpPr/>
          <p:nvPr/>
        </p:nvSpPr>
        <p:spPr>
          <a:xfrm>
            <a:off x="825579" y="7274719"/>
            <a:ext cx="9321641" cy="35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76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1734"/>
              <a:buFont typeface="Open Sans"/>
              <a:buNone/>
            </a:pPr>
            <a:r>
              <a:rPr lang="en-US" sz="1734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3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7" name="Google Shape;37;p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42153" y="7589520"/>
            <a:ext cx="2296807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33240" y="4491417"/>
            <a:ext cx="3230577" cy="348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66641" y="4947643"/>
            <a:ext cx="3962816" cy="264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-329184" y="-91440"/>
            <a:ext cx="14630400" cy="8229600"/>
          </a:xfrm>
          <a:prstGeom prst="rect">
            <a:avLst/>
          </a:prstGeom>
          <a:solidFill>
            <a:srgbClr val="FFFC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7" name="Google Shape;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77749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4"/>
          <p:cNvSpPr/>
          <p:nvPr/>
        </p:nvSpPr>
        <p:spPr>
          <a:xfrm>
            <a:off x="3665267" y="3404117"/>
            <a:ext cx="6517719" cy="888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1133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6000"/>
              <a:buFont typeface="Crimson Pro"/>
              <a:buNone/>
            </a:pPr>
            <a:r>
              <a:rPr b="1" lang="en-US" sz="6000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鳥類的家在哪裡?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9" name="Google Shape;4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8240" y="4519804"/>
            <a:ext cx="3518059" cy="88868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/>
          <p:nvPr/>
        </p:nvSpPr>
        <p:spPr>
          <a:xfrm>
            <a:off x="2260163" y="5921573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6958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4800"/>
              <a:buFont typeface="Crimson Pro"/>
              <a:buNone/>
            </a:pPr>
            <a:r>
              <a:rPr b="1" lang="en-US" sz="4800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山林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1492067" y="6495765"/>
            <a:ext cx="3518058" cy="138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7468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3200"/>
              <a:buFont typeface="Open Sans"/>
              <a:buNone/>
            </a:pPr>
            <a:r>
              <a:rPr lang="en-US" sz="32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茂密的森林提供休息地和覓食的絕佳場所。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2" name="Google Shape;5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6051" y="4569143"/>
            <a:ext cx="3518178" cy="88868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/>
          <p:nvPr/>
        </p:nvSpPr>
        <p:spPr>
          <a:xfrm>
            <a:off x="5778222" y="5921573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6958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4800"/>
              <a:buFont typeface="Crimson Pro"/>
              <a:buNone/>
            </a:pPr>
            <a:r>
              <a:rPr b="1" lang="en-US" sz="4800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溪流河邊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5778221" y="6515244"/>
            <a:ext cx="3073837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7468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3200"/>
              <a:buFont typeface="Open Sans"/>
              <a:buNone/>
            </a:pPr>
            <a:r>
              <a:rPr lang="en-US" sz="32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清澈的溪流為水鳥提供水源和獵食環境。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5" name="Google Shape;5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83064" y="4502135"/>
            <a:ext cx="3518178" cy="88868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"/>
          <p:cNvSpPr/>
          <p:nvPr/>
        </p:nvSpPr>
        <p:spPr>
          <a:xfrm>
            <a:off x="10583037" y="5850041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6958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4800"/>
              <a:buFont typeface="Crimson Pro"/>
              <a:buNone/>
            </a:pPr>
            <a:r>
              <a:rPr b="1" lang="en-US" sz="4800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都市綠地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0182963" y="6833549"/>
            <a:ext cx="30738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7468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3200"/>
              <a:buFont typeface="Open Sans"/>
              <a:buNone/>
            </a:pPr>
            <a:r>
              <a:rPr lang="en-US" sz="32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公園適合城市鳥類棲息的場所。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8" name="Google Shape;58;p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42153" y="7589520"/>
            <a:ext cx="2296807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0" y="-109728"/>
            <a:ext cx="14630400" cy="8229600"/>
          </a:xfrm>
          <a:prstGeom prst="rect">
            <a:avLst/>
          </a:prstGeom>
          <a:solidFill>
            <a:srgbClr val="FFFC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6" name="Google Shape;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420" y="0"/>
            <a:ext cx="36576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"/>
          <p:cNvSpPr/>
          <p:nvPr/>
        </p:nvSpPr>
        <p:spPr>
          <a:xfrm>
            <a:off x="1956602" y="782717"/>
            <a:ext cx="7067217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4374"/>
              <a:buFont typeface="Crimson Pro"/>
              <a:buNone/>
            </a:pPr>
            <a:r>
              <a:rPr b="1" lang="en-US" sz="4374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想想看，牠是鳥類嗎?</a:t>
            </a:r>
            <a:endParaRPr sz="437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833199" y="1983938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EBE2E0"/>
          </a:solidFill>
          <a:ln cap="flat" cmpd="sng" w="9525">
            <a:solidFill>
              <a:srgbClr val="D1C8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1020842" y="2025610"/>
            <a:ext cx="124658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624"/>
              <a:buFont typeface="Crimson Pro"/>
              <a:buNone/>
            </a:pPr>
            <a:r>
              <a:rPr b="1" lang="en-US" sz="2624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1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555313" y="1989628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187"/>
              <a:buFont typeface="Crimson Pro"/>
              <a:buNone/>
            </a:pPr>
            <a:r>
              <a:rPr b="1" lang="en-US" sz="2187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鵝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1" name="Google Shape;7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313" y="2413134"/>
            <a:ext cx="2189559" cy="164213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5"/>
          <p:cNvSpPr/>
          <p:nvPr/>
        </p:nvSpPr>
        <p:spPr>
          <a:xfrm>
            <a:off x="5597485" y="1983938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EBE2E0"/>
          </a:solidFill>
          <a:ln cap="flat" cmpd="sng" w="9525">
            <a:solidFill>
              <a:srgbClr val="D1C8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5762506" y="2025610"/>
            <a:ext cx="169902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624"/>
              <a:buFont typeface="Crimson Pro"/>
              <a:buNone/>
            </a:pPr>
            <a:r>
              <a:rPr b="1" lang="en-US" sz="2624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2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6319599" y="2060258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187"/>
              <a:buFont typeface="Crimson Pro"/>
              <a:buNone/>
            </a:pPr>
            <a:r>
              <a:rPr b="1" lang="en-US" sz="2187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鴨子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5" name="Google Shape;7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5143" y="2531388"/>
            <a:ext cx="2728676" cy="170392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"/>
          <p:cNvSpPr/>
          <p:nvPr/>
        </p:nvSpPr>
        <p:spPr>
          <a:xfrm>
            <a:off x="833199" y="4451033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EBE2E0"/>
          </a:solidFill>
          <a:ln cap="flat" cmpd="sng" w="9525">
            <a:solidFill>
              <a:srgbClr val="D1C8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1001792" y="4492704"/>
            <a:ext cx="162758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624"/>
              <a:buFont typeface="Crimson Pro"/>
              <a:buNone/>
            </a:pPr>
            <a:r>
              <a:rPr b="1" lang="en-US" sz="2624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3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555313" y="4527352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187"/>
              <a:buFont typeface="Crimson Pro"/>
              <a:buNone/>
            </a:pPr>
            <a:r>
              <a:rPr b="1" lang="en-US" sz="2187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雞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9" name="Google Shape;7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55313" y="5124450"/>
            <a:ext cx="2708076" cy="179385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"/>
          <p:cNvSpPr/>
          <p:nvPr/>
        </p:nvSpPr>
        <p:spPr>
          <a:xfrm>
            <a:off x="1555313" y="7091482"/>
            <a:ext cx="3820001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None/>
            </a:pPr>
            <a:r>
              <a:t/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5597485" y="4451033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EBE2E0"/>
          </a:solidFill>
          <a:ln cap="flat" cmpd="sng" w="9525">
            <a:solidFill>
              <a:srgbClr val="D1C8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5757624" y="4492704"/>
            <a:ext cx="179665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624"/>
              <a:buFont typeface="Crimson Pro"/>
              <a:buNone/>
            </a:pPr>
            <a:r>
              <a:rPr b="1" lang="en-US" sz="2624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4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6319599" y="4527352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187"/>
              <a:buFont typeface="Crimson Pro"/>
              <a:buNone/>
            </a:pPr>
            <a:r>
              <a:rPr b="1" lang="en-US" sz="2187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企鵝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4" name="Google Shape;8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82081" y="5256580"/>
            <a:ext cx="2928943" cy="1646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5" name="Google Shape;85;p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242153" y="7589520"/>
            <a:ext cx="2296807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/>
          <p:nvPr/>
        </p:nvSpPr>
        <p:spPr>
          <a:xfrm>
            <a:off x="3691594" y="7114169"/>
            <a:ext cx="7067217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4374"/>
              <a:buFont typeface="Crimson Pro"/>
              <a:buNone/>
            </a:pPr>
            <a:r>
              <a:rPr b="1" lang="en-US" sz="4374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你覺得是鳥的，請舉手。</a:t>
            </a:r>
            <a:endParaRPr sz="437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0" y="-293703"/>
            <a:ext cx="14630400" cy="8230910"/>
          </a:xfrm>
          <a:prstGeom prst="rect">
            <a:avLst/>
          </a:prstGeom>
          <a:solidFill>
            <a:srgbClr val="FFFC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3012625" y="685975"/>
            <a:ext cx="92295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7418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5500"/>
              <a:buFont typeface="Crimson Pro"/>
              <a:buNone/>
            </a:pPr>
            <a:r>
              <a:rPr b="1" lang="en-US" sz="5500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我們發現，鳥類有的特徵是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2143363" y="1884640"/>
            <a:ext cx="489942" cy="489942"/>
          </a:xfrm>
          <a:prstGeom prst="roundRect">
            <a:avLst>
              <a:gd fmla="val 20001" name="adj"/>
            </a:avLst>
          </a:prstGeom>
          <a:solidFill>
            <a:srgbClr val="EBE2E0"/>
          </a:solidFill>
          <a:ln cap="flat" cmpd="sng" w="9525">
            <a:solidFill>
              <a:srgbClr val="D1C8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2327196" y="1925479"/>
            <a:ext cx="122158" cy="408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572"/>
              <a:buFont typeface="Crimson Pro"/>
              <a:buNone/>
            </a:pPr>
            <a:r>
              <a:rPr b="1" lang="en-US" sz="2572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1</a:t>
            </a:r>
            <a:endParaRPr sz="257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2850952" y="1959531"/>
            <a:ext cx="2722007" cy="34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159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500"/>
              <a:buFont typeface="Crimson Pro"/>
              <a:buNone/>
            </a:pPr>
            <a:r>
              <a:rPr b="1" lang="en-US" sz="2500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集體飛行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2850952" y="2430304"/>
            <a:ext cx="4573071" cy="120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972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500"/>
              <a:buFont typeface="Open Sans"/>
              <a:buNone/>
            </a:pPr>
            <a:r>
              <a:rPr lang="en-US" sz="25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許多鳥類會成群結隊，</a:t>
            </a:r>
            <a:endParaRPr/>
          </a:p>
          <a:p>
            <a:pPr indent="0" lvl="0" marL="0" marR="0" rtl="0" algn="l">
              <a:lnSpc>
                <a:spcPct val="10972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500"/>
              <a:buFont typeface="Open Sans"/>
              <a:buNone/>
            </a:pPr>
            <a:r>
              <a:rPr lang="en-US" sz="25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在天空中飛翔。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7424023" y="1884640"/>
            <a:ext cx="489942" cy="489942"/>
          </a:xfrm>
          <a:prstGeom prst="roundRect">
            <a:avLst>
              <a:gd fmla="val 20001" name="adj"/>
            </a:avLst>
          </a:prstGeom>
          <a:solidFill>
            <a:srgbClr val="EBE2E0"/>
          </a:solidFill>
          <a:ln cap="flat" cmpd="sng" w="9525">
            <a:solidFill>
              <a:srgbClr val="D1C8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7585710" y="1925479"/>
            <a:ext cx="166568" cy="408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572"/>
              <a:buFont typeface="Crimson Pro"/>
              <a:buNone/>
            </a:pPr>
            <a:r>
              <a:rPr b="1" lang="en-US" sz="2572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2</a:t>
            </a:r>
            <a:endParaRPr sz="257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8131612" y="1959531"/>
            <a:ext cx="2722007" cy="34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159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500"/>
              <a:buFont typeface="Crimson Pro"/>
              <a:buNone/>
            </a:pPr>
            <a:r>
              <a:rPr b="1" lang="en-US" sz="2500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覓食活動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8131612" y="2430304"/>
            <a:ext cx="4852868" cy="566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486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500"/>
              <a:buFont typeface="Open Sans"/>
              <a:buNone/>
            </a:pPr>
            <a:r>
              <a:rPr lang="en-US" sz="25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鳥類會啄食、捕獵等來尋找食物</a:t>
            </a:r>
            <a:r>
              <a:rPr lang="en-US" sz="50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。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2063532" y="4585633"/>
            <a:ext cx="489942" cy="489942"/>
          </a:xfrm>
          <a:prstGeom prst="roundRect">
            <a:avLst>
              <a:gd fmla="val 20001" name="adj"/>
            </a:avLst>
          </a:prstGeom>
          <a:solidFill>
            <a:srgbClr val="EBE2E0"/>
          </a:solidFill>
          <a:ln cap="flat" cmpd="sng" w="9525">
            <a:solidFill>
              <a:srgbClr val="D1C8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2174141" y="4535566"/>
            <a:ext cx="306110" cy="643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572"/>
              <a:buFont typeface="Crimson Pro"/>
              <a:buNone/>
            </a:pPr>
            <a:r>
              <a:rPr b="1" lang="en-US" sz="2572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3</a:t>
            </a:r>
            <a:endParaRPr sz="257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2850951" y="4590718"/>
            <a:ext cx="2745177" cy="420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159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500"/>
              <a:buFont typeface="Crimson Pro"/>
              <a:buNone/>
            </a:pPr>
            <a:r>
              <a:rPr b="1" lang="en-US" sz="2500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築巢孵蛋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2715649" y="5209605"/>
            <a:ext cx="4406939" cy="1224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972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500"/>
              <a:buFont typeface="Open Sans"/>
              <a:buNone/>
            </a:pPr>
            <a:r>
              <a:rPr lang="en-US" sz="25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鳥類會在樹枝或樹上建造精美的巢穴，並孵化幼鳥。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7444728" y="4621055"/>
            <a:ext cx="489942" cy="489942"/>
          </a:xfrm>
          <a:prstGeom prst="roundRect">
            <a:avLst>
              <a:gd fmla="val 20001" name="adj"/>
            </a:avLst>
          </a:prstGeom>
          <a:solidFill>
            <a:srgbClr val="EBE2E0"/>
          </a:solidFill>
          <a:ln cap="flat" cmpd="sng" w="9525">
            <a:solidFill>
              <a:srgbClr val="D1C8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7538595" y="4616887"/>
            <a:ext cx="353722" cy="680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572"/>
              <a:buFont typeface="Crimson Pro"/>
              <a:buNone/>
            </a:pPr>
            <a:r>
              <a:rPr b="1" lang="en-US" sz="2572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4</a:t>
            </a:r>
            <a:endParaRPr sz="257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8131612" y="4616887"/>
            <a:ext cx="2722007" cy="34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159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500"/>
              <a:buFont typeface="Crimson Pro"/>
              <a:buNone/>
            </a:pPr>
            <a:r>
              <a:rPr b="1" lang="en-US" sz="2500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鳴叫交流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8083549" y="5290431"/>
            <a:ext cx="4611492" cy="754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972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500"/>
              <a:buFont typeface="Open Sans"/>
              <a:buNone/>
            </a:pPr>
            <a:r>
              <a:rPr lang="en-US" sz="25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鳥類會發出各種獨特的鳴聲，用來標記領地和吸引配偶。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2143363" y="5742384"/>
            <a:ext cx="10343674" cy="1889760"/>
          </a:xfrm>
          <a:prstGeom prst="roundRect">
            <a:avLst>
              <a:gd fmla="val 5186" name="adj"/>
            </a:avLst>
          </a:prstGeom>
          <a:noFill/>
          <a:ln cap="flat" cmpd="sng" w="9525">
            <a:solidFill>
              <a:srgbClr val="000000">
                <a:alpha val="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2" name="Google Shape;112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42153" y="7589520"/>
            <a:ext cx="2296807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/>
          <p:nvPr/>
        </p:nvSpPr>
        <p:spPr>
          <a:xfrm>
            <a:off x="3514963" y="1253487"/>
            <a:ext cx="6543437" cy="135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30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6000"/>
              <a:buFont typeface="Crimson Pro"/>
              <a:buNone/>
            </a:pPr>
            <a:r>
              <a:rPr b="1" lang="en-US" sz="6000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觀察鳥類時，你要注意?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2278999" y="3153108"/>
            <a:ext cx="10328434" cy="624840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2150982" y="4389121"/>
            <a:ext cx="10328434" cy="624840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2150983" y="3777948"/>
            <a:ext cx="10328434" cy="624840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2150982" y="5000294"/>
            <a:ext cx="10668905" cy="979882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2368629" y="3952255"/>
            <a:ext cx="4725114" cy="348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15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000"/>
              <a:buFont typeface="Open Sans"/>
              <a:buNone/>
            </a:pPr>
            <a:r>
              <a:rPr lang="en-US" sz="20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尊重鳥類的生存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7424023" y="3952255"/>
            <a:ext cx="4725114" cy="348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15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000"/>
              <a:buFont typeface="Open Sans"/>
              <a:buNone/>
            </a:pPr>
            <a:r>
              <a:rPr lang="en-US" sz="20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不可以打擾鳥類的棲息地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2368629" y="4520519"/>
            <a:ext cx="4725114" cy="348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15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000"/>
              <a:buFont typeface="Open Sans"/>
              <a:buNone/>
            </a:pPr>
            <a:r>
              <a:rPr lang="en-US" sz="20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不捕捉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7443216" y="4534186"/>
            <a:ext cx="4725114" cy="348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15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000"/>
              <a:buFont typeface="Open Sans"/>
              <a:buNone/>
            </a:pPr>
            <a:r>
              <a:rPr lang="en-US" sz="20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不要隨意抓來飼養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2278999" y="5145359"/>
            <a:ext cx="4725114" cy="348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15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000"/>
              <a:buFont typeface="Open Sans"/>
              <a:buNone/>
            </a:pPr>
            <a:r>
              <a:rPr lang="en-US" sz="20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保持距離觀察和保持安靜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7443226" y="5131700"/>
            <a:ext cx="51642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150"/>
              </a:lnSpc>
              <a:spcBef>
                <a:spcPts val="0"/>
              </a:spcBef>
              <a:spcAft>
                <a:spcPts val="0"/>
              </a:spcAft>
              <a:buClr>
                <a:srgbClr val="443728"/>
              </a:buClr>
              <a:buSzPts val="2000"/>
              <a:buFont typeface="Open Sans"/>
              <a:buNone/>
            </a:pPr>
            <a:r>
              <a:rPr lang="en-US" sz="2000">
                <a:solidFill>
                  <a:srgbClr val="443728"/>
                </a:solidFill>
                <a:latin typeface="Open Sans"/>
                <a:ea typeface="Open Sans"/>
                <a:cs typeface="Open Sans"/>
                <a:sym typeface="Open Sans"/>
              </a:rPr>
              <a:t>遠距離觀察鳥類，鳥是很害羞的，牠怕人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/>
          <p:nvPr/>
        </p:nvSpPr>
        <p:spPr>
          <a:xfrm>
            <a:off x="3586281" y="2770153"/>
            <a:ext cx="8374071" cy="135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443728"/>
                </a:solidFill>
                <a:latin typeface="Crimson Pro"/>
                <a:ea typeface="Crimson Pro"/>
                <a:cs typeface="Crimson Pro"/>
                <a:sym typeface="Crimson Pro"/>
              </a:rPr>
              <a:t>那還有呢?我們要注意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/>
          <p:nvPr/>
        </p:nvSpPr>
        <p:spPr>
          <a:xfrm>
            <a:off x="2708457" y="3437525"/>
            <a:ext cx="9213485" cy="135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3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en-US" sz="6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讓我們到外面一起闖關吧</a:t>
            </a:r>
            <a:endParaRPr sz="6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2024-04-23T02:04:12Z</dcterms:created>
  <dc:creator>PptxGenJS</dc:creator>
</cp:coreProperties>
</file>