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489" r:id="rId2"/>
    <p:sldId id="490" r:id="rId3"/>
    <p:sldId id="491" r:id="rId4"/>
    <p:sldId id="502" r:id="rId5"/>
    <p:sldId id="492" r:id="rId6"/>
    <p:sldId id="493" r:id="rId7"/>
    <p:sldId id="494" r:id="rId8"/>
    <p:sldId id="495" r:id="rId9"/>
    <p:sldId id="496" r:id="rId10"/>
    <p:sldId id="497" r:id="rId11"/>
    <p:sldId id="498" r:id="rId12"/>
    <p:sldId id="499" r:id="rId13"/>
    <p:sldId id="500" r:id="rId14"/>
    <p:sldId id="50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2016/10/3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944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423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7970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493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437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88356-1406-4C46-847E-9807B82AF8E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14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744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512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224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101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5241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3748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85C76-6DA7-448E-B8D8-E519146278B7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723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五、分享的力量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967288" y="765175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並列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6046788" y="620713"/>
            <a:ext cx="2413644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</a:rPr>
              <a:t>一個人的成功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 smtClean="0">
                <a:solidFill>
                  <a:srgbClr val="FF0000"/>
                </a:solidFill>
              </a:rPr>
              <a:t>不在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你贏過多少人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而</a:t>
            </a:r>
            <a:r>
              <a:rPr lang="zh-TW" altLang="en-US" sz="44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在</a:t>
            </a: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你幫過多少人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。 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484438" y="773113"/>
            <a:ext cx="230346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生命的意義與價值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不在</a:t>
            </a:r>
            <a:r>
              <a:rPr lang="zh-TW" altLang="en-US" sz="4400" b="1" dirty="0">
                <a:solidFill>
                  <a:srgbClr val="0000FF"/>
                </a:solidFill>
              </a:rPr>
              <a:t>於長短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而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在於深度與廣度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7950" y="692150"/>
            <a:ext cx="2195513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幸福與快樂</a:t>
            </a:r>
            <a:r>
              <a:rPr lang="zh-TW" altLang="en-US" sz="4400" b="1" dirty="0">
                <a:solidFill>
                  <a:srgbClr val="FF0000"/>
                </a:solidFill>
              </a:rPr>
              <a:t>不在</a:t>
            </a:r>
            <a:r>
              <a:rPr lang="zh-TW" altLang="en-US" sz="4400" b="1" dirty="0">
                <a:solidFill>
                  <a:srgbClr val="0000FF"/>
                </a:solidFill>
              </a:rPr>
              <a:t>於你有什麼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而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在於你是否知足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328020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940425" y="620713"/>
            <a:ext cx="291623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考試的意義</a:t>
            </a:r>
            <a:r>
              <a:rPr lang="zh-TW" altLang="en-US" sz="4400" b="1" dirty="0">
                <a:solidFill>
                  <a:srgbClr val="FF0000"/>
                </a:solidFill>
              </a:rPr>
              <a:t>不在</a:t>
            </a:r>
            <a:r>
              <a:rPr lang="zh-TW" altLang="en-US" sz="4400" b="1" dirty="0">
                <a:solidFill>
                  <a:srgbClr val="0000FF"/>
                </a:solidFill>
              </a:rPr>
              <a:t>於比較分數的高低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而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在於幫助自己了解學會多少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258888" y="692150"/>
            <a:ext cx="3744912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一個人的人緣好不好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不在</a:t>
            </a:r>
            <a:r>
              <a:rPr lang="zh-TW" altLang="en-US" sz="4400" b="1" dirty="0">
                <a:solidFill>
                  <a:srgbClr val="0000FF"/>
                </a:solidFill>
              </a:rPr>
              <a:t>於他的外貌美醜或成績高低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而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在於他能否將心比心對待別人</a:t>
            </a:r>
            <a:r>
              <a:rPr lang="zh-TW" altLang="en-US" sz="4400" b="1" dirty="0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22488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4967288" y="765175"/>
            <a:ext cx="90011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轉折</a:t>
            </a:r>
            <a:r>
              <a:rPr lang="zh-TW" altLang="en-US" sz="4400" b="1" dirty="0">
                <a:solidFill>
                  <a:srgbClr val="0000FF"/>
                </a:solidFill>
              </a:rPr>
              <a:t>複句</a:t>
            </a:r>
            <a:endParaRPr lang="zh-TW" altLang="en-US" sz="2800" b="1" dirty="0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940425" y="620713"/>
            <a:ext cx="291623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儘管</a:t>
            </a:r>
            <a:r>
              <a:rPr lang="zh-TW" altLang="en-US" sz="4400" b="1" dirty="0">
                <a:solidFill>
                  <a:srgbClr val="0000FF"/>
                </a:solidFill>
              </a:rPr>
              <a:t>擁有天文數字一般的財富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但</a:t>
            </a:r>
            <a:r>
              <a:rPr lang="zh-TW" altLang="en-US" sz="4400" b="1" u="sng" dirty="0">
                <a:solidFill>
                  <a:srgbClr val="0000FF"/>
                </a:solidFill>
              </a:rPr>
              <a:t>諾貝爾</a:t>
            </a:r>
            <a:r>
              <a:rPr lang="zh-TW" altLang="en-US" sz="4400" b="1" dirty="0">
                <a:solidFill>
                  <a:srgbClr val="0000FF"/>
                </a:solidFill>
              </a:rPr>
              <a:t>並沒有</a:t>
            </a:r>
            <a:r>
              <a:rPr lang="zh-TW" altLang="en-US" sz="4400" b="1" dirty="0" smtClean="0">
                <a:solidFill>
                  <a:srgbClr val="0000FF"/>
                </a:solidFill>
              </a:rPr>
              <a:t>把錢</a:t>
            </a:r>
            <a:r>
              <a:rPr lang="zh-TW" altLang="en-US" sz="4400" b="1" dirty="0">
                <a:solidFill>
                  <a:srgbClr val="0000FF"/>
                </a:solidFill>
              </a:rPr>
              <a:t>留給家人。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11413" y="692150"/>
            <a:ext cx="2268537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儘管</a:t>
            </a:r>
            <a:r>
              <a:rPr lang="zh-TW" altLang="en-US" sz="4400" b="1" dirty="0">
                <a:solidFill>
                  <a:srgbClr val="0000FF"/>
                </a:solidFill>
              </a:rPr>
              <a:t>今天的作業很少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但</a:t>
            </a:r>
            <a:r>
              <a:rPr lang="zh-TW" altLang="en-US" sz="4400" b="1" dirty="0">
                <a:solidFill>
                  <a:srgbClr val="0000FF"/>
                </a:solidFill>
              </a:rPr>
              <a:t>弟弟還是動作慢吞吞的。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60363" y="620713"/>
            <a:ext cx="2124075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FF0000"/>
                </a:solidFill>
              </a:rPr>
              <a:t>儘管</a:t>
            </a:r>
            <a:r>
              <a:rPr lang="zh-TW" altLang="en-US" sz="4400" b="1" dirty="0">
                <a:solidFill>
                  <a:srgbClr val="0000FF"/>
                </a:solidFill>
              </a:rPr>
              <a:t>餐桌上許多妹妹愛吃的菜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400" b="1" dirty="0">
                <a:solidFill>
                  <a:srgbClr val="FF0000"/>
                </a:solidFill>
              </a:rPr>
              <a:t>但</a:t>
            </a:r>
            <a:r>
              <a:rPr lang="zh-TW" altLang="en-US" sz="4400" b="1" dirty="0">
                <a:solidFill>
                  <a:srgbClr val="0000FF"/>
                </a:solidFill>
              </a:rPr>
              <a:t>她一點胃口都沒有。 </a:t>
            </a:r>
          </a:p>
        </p:txBody>
      </p:sp>
    </p:spTree>
    <p:extLst>
      <p:ext uri="{BB962C8B-B14F-4D97-AF65-F5344CB8AC3E}">
        <p14:creationId xmlns:p14="http://schemas.microsoft.com/office/powerpoint/2010/main" val="223970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148263" y="908050"/>
            <a:ext cx="1692275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>
                <a:solidFill>
                  <a:srgbClr val="0000FF"/>
                </a:solidFill>
              </a:rPr>
              <a:t>書信</a:t>
            </a:r>
            <a:r>
              <a:rPr lang="zh-TW" altLang="en-US" sz="4400" b="1" dirty="0">
                <a:solidFill>
                  <a:srgbClr val="FF0000"/>
                </a:solidFill>
              </a:rPr>
              <a:t>有如雪片般</a:t>
            </a:r>
            <a:r>
              <a:rPr lang="zh-TW" altLang="en-US" sz="4400" b="1" dirty="0">
                <a:solidFill>
                  <a:srgbClr val="0000FF"/>
                </a:solidFill>
              </a:rPr>
              <a:t>地飛來</a:t>
            </a:r>
            <a:r>
              <a:rPr lang="zh-TW" altLang="en-US" sz="44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譬喻</a:t>
            </a:r>
            <a:endParaRPr lang="zh-TW" altLang="en-US" sz="28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49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076825" y="908050"/>
            <a:ext cx="176371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「分享的快樂，遠勝於獨自擁有。」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451725" y="1782763"/>
            <a:ext cx="865188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引用</a:t>
            </a:r>
            <a:endParaRPr lang="zh-TW" altLang="en-US" sz="2800" b="1">
              <a:solidFill>
                <a:srgbClr val="FF0000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987824" y="836613"/>
            <a:ext cx="1044426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「你好，我也好」</a:t>
            </a:r>
            <a:endParaRPr lang="zh-TW" alt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83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292725" y="1196975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書信</a:t>
            </a:r>
            <a:r>
              <a:rPr lang="zh-TW" altLang="en-US" sz="6000" b="1" dirty="0">
                <a:solidFill>
                  <a:schemeClr val="accent2"/>
                </a:solidFill>
              </a:rPr>
              <a:t>有如</a:t>
            </a:r>
            <a:r>
              <a:rPr lang="zh-TW" altLang="en-US" sz="6000" b="1" dirty="0">
                <a:solidFill>
                  <a:srgbClr val="FF0000"/>
                </a:solidFill>
              </a:rPr>
              <a:t>雪片</a:t>
            </a:r>
            <a:r>
              <a:rPr lang="zh-TW" altLang="en-US" sz="6000" b="1" dirty="0">
                <a:solidFill>
                  <a:srgbClr val="0000FF"/>
                </a:solidFill>
              </a:rPr>
              <a:t>般的</a:t>
            </a:r>
            <a:r>
              <a:rPr lang="zh-TW" altLang="en-US" sz="6000" b="1" dirty="0">
                <a:solidFill>
                  <a:srgbClr val="FF0000"/>
                </a:solidFill>
              </a:rPr>
              <a:t>飛來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843213" y="1125538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汗水</a:t>
            </a:r>
            <a:r>
              <a:rPr lang="zh-TW" altLang="en-US" sz="6000" b="1" dirty="0">
                <a:solidFill>
                  <a:schemeClr val="accent2"/>
                </a:solidFill>
              </a:rPr>
              <a:t>有如</a:t>
            </a:r>
            <a:r>
              <a:rPr lang="zh-TW" altLang="en-US" sz="6000" b="1" dirty="0">
                <a:solidFill>
                  <a:srgbClr val="FF0000"/>
                </a:solidFill>
              </a:rPr>
              <a:t>雨滴</a:t>
            </a:r>
            <a:r>
              <a:rPr lang="zh-TW" altLang="en-US" sz="6000" b="1" dirty="0">
                <a:solidFill>
                  <a:srgbClr val="0000FF"/>
                </a:solidFill>
              </a:rPr>
              <a:t>般的</a:t>
            </a:r>
            <a:r>
              <a:rPr lang="zh-TW" altLang="en-US" sz="6000" b="1" dirty="0">
                <a:solidFill>
                  <a:srgbClr val="FF0000"/>
                </a:solidFill>
              </a:rPr>
              <a:t>落下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39750" y="1125538"/>
            <a:ext cx="20161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蜻蜓</a:t>
            </a:r>
            <a:r>
              <a:rPr lang="zh-TW" altLang="en-US" sz="6000" b="1" dirty="0">
                <a:solidFill>
                  <a:schemeClr val="accent2"/>
                </a:solidFill>
              </a:rPr>
              <a:t>有如</a:t>
            </a:r>
            <a:r>
              <a:rPr lang="zh-TW" altLang="en-US" sz="6000" b="1" dirty="0">
                <a:solidFill>
                  <a:srgbClr val="FF0000"/>
                </a:solidFill>
              </a:rPr>
              <a:t>飛機</a:t>
            </a:r>
            <a:r>
              <a:rPr lang="zh-TW" altLang="en-US" sz="6000" b="1" dirty="0">
                <a:solidFill>
                  <a:srgbClr val="0000FF"/>
                </a:solidFill>
              </a:rPr>
              <a:t>般的</a:t>
            </a:r>
            <a:r>
              <a:rPr lang="zh-TW" altLang="en-US" sz="6000" b="1" dirty="0">
                <a:solidFill>
                  <a:srgbClr val="FF0000"/>
                </a:solidFill>
              </a:rPr>
              <a:t>飛來</a:t>
            </a:r>
          </a:p>
        </p:txBody>
      </p:sp>
    </p:spTree>
    <p:extLst>
      <p:ext uri="{BB962C8B-B14F-4D97-AF65-F5344CB8AC3E}">
        <p14:creationId xmlns:p14="http://schemas.microsoft.com/office/powerpoint/2010/main" val="88848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7019925" y="765175"/>
            <a:ext cx="1223963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答案</a:t>
            </a:r>
            <a:r>
              <a:rPr lang="zh-TW" altLang="en-US" sz="6000" b="1" dirty="0">
                <a:solidFill>
                  <a:schemeClr val="accent2"/>
                </a:solidFill>
              </a:rPr>
              <a:t>是</a:t>
            </a:r>
            <a:r>
              <a:rPr lang="zh-TW" altLang="en-US" sz="6000" b="1" dirty="0">
                <a:solidFill>
                  <a:srgbClr val="FF0000"/>
                </a:solidFill>
              </a:rPr>
              <a:t>無所不包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580063" y="765175"/>
            <a:ext cx="12239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創意</a:t>
            </a:r>
            <a:r>
              <a:rPr lang="zh-TW" altLang="en-US" sz="6000" b="1" dirty="0">
                <a:solidFill>
                  <a:schemeClr val="accent2"/>
                </a:solidFill>
              </a:rPr>
              <a:t>是</a:t>
            </a:r>
            <a:r>
              <a:rPr lang="zh-TW" altLang="en-US" sz="6000" b="1" dirty="0">
                <a:solidFill>
                  <a:srgbClr val="FF0000"/>
                </a:solidFill>
              </a:rPr>
              <a:t>無奇不有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067175" y="765175"/>
            <a:ext cx="1223963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想像</a:t>
            </a:r>
            <a:r>
              <a:rPr lang="zh-TW" altLang="en-US" sz="6000" b="1" dirty="0">
                <a:solidFill>
                  <a:schemeClr val="accent2"/>
                </a:solidFill>
              </a:rPr>
              <a:t>是</a:t>
            </a:r>
            <a:r>
              <a:rPr lang="zh-TW" altLang="en-US" sz="6000" b="1" dirty="0">
                <a:solidFill>
                  <a:srgbClr val="FF0000"/>
                </a:solidFill>
              </a:rPr>
              <a:t>天馬行空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627313" y="765175"/>
            <a:ext cx="12239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生活</a:t>
            </a:r>
            <a:r>
              <a:rPr lang="zh-TW" altLang="en-US" sz="6000" b="1" dirty="0">
                <a:solidFill>
                  <a:schemeClr val="accent2"/>
                </a:solidFill>
              </a:rPr>
              <a:t>是</a:t>
            </a:r>
            <a:r>
              <a:rPr lang="zh-TW" altLang="en-US" sz="6000" b="1" dirty="0">
                <a:solidFill>
                  <a:srgbClr val="FF0000"/>
                </a:solidFill>
              </a:rPr>
              <a:t>酸甜苦辣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42988" y="836613"/>
            <a:ext cx="12239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謠言</a:t>
            </a:r>
            <a:r>
              <a:rPr lang="zh-TW" altLang="en-US" sz="6000" b="1" dirty="0">
                <a:solidFill>
                  <a:schemeClr val="accent2"/>
                </a:solidFill>
              </a:rPr>
              <a:t>是</a:t>
            </a:r>
            <a:r>
              <a:rPr lang="zh-TW" altLang="en-US" sz="6000" b="1" dirty="0">
                <a:solidFill>
                  <a:srgbClr val="FF0000"/>
                </a:solidFill>
              </a:rPr>
              <a:t>無中生有</a:t>
            </a:r>
          </a:p>
        </p:txBody>
      </p:sp>
    </p:spTree>
    <p:extLst>
      <p:ext uri="{BB962C8B-B14F-4D97-AF65-F5344CB8AC3E}">
        <p14:creationId xmlns:p14="http://schemas.microsoft.com/office/powerpoint/2010/main" val="286890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9" grpId="0"/>
      <p:bldP spid="6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638" y="620713"/>
            <a:ext cx="323850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今天的比賽非常重要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，他卻臨時缺席，放棄權利，真是令人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出乎意料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出乎意料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692696"/>
            <a:ext cx="3960118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 smtClean="0">
                <a:solidFill>
                  <a:srgbClr val="0000FF"/>
                </a:solidFill>
              </a:rPr>
              <a:t>這組藝人團體的名聲在國內正是如日中天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，卻突然宣布將解散，讓人所有粉絲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出乎意料</a:t>
            </a:r>
            <a:r>
              <a:rPr lang="zh-TW" altLang="en-US" sz="48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 dirty="0">
              <a:solidFill>
                <a:srgbClr val="0000FF"/>
              </a:solidFill>
              <a:latin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307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11638" y="620713"/>
            <a:ext cx="323850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哥哥的作文在競爭激烈的比賽中能夠</a:t>
            </a:r>
            <a:r>
              <a:rPr lang="zh-TW" altLang="en-US" sz="4800" b="1">
                <a:solidFill>
                  <a:srgbClr val="FF0000"/>
                </a:solidFill>
              </a:rPr>
              <a:t>雀屏中選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，連他自己都不敢相信。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雀屏中選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68313" y="773113"/>
            <a:ext cx="3236912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姊姊每天認真的練習舞蹈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，終於能夠</a:t>
            </a:r>
            <a:r>
              <a:rPr lang="zh-TW" altLang="en-US" sz="4800" b="1">
                <a:solidFill>
                  <a:srgbClr val="FF0000"/>
                </a:solidFill>
              </a:rPr>
              <a:t>雀屏中選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成為學校熱舞校隊的一員。</a:t>
            </a:r>
          </a:p>
        </p:txBody>
      </p:sp>
    </p:spTree>
    <p:extLst>
      <p:ext uri="{BB962C8B-B14F-4D97-AF65-F5344CB8AC3E}">
        <p14:creationId xmlns:p14="http://schemas.microsoft.com/office/powerpoint/2010/main" val="302465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419475" y="620713"/>
            <a:ext cx="4032250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今天放學時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>
                <a:solidFill>
                  <a:srgbClr val="0000FF"/>
                </a:solidFill>
              </a:rPr>
              <a:t>被老師稱讚的弟弟一臉</a:t>
            </a:r>
            <a:r>
              <a:rPr lang="zh-TW" altLang="en-US" sz="4800" b="1">
                <a:solidFill>
                  <a:srgbClr val="FF0000"/>
                </a:solidFill>
              </a:rPr>
              <a:t>沾沾自喜</a:t>
            </a:r>
            <a:r>
              <a:rPr lang="zh-TW" altLang="en-US" sz="4800" b="1">
                <a:solidFill>
                  <a:srgbClr val="0000FF"/>
                </a:solidFill>
              </a:rPr>
              <a:t>的樣子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，一點都不懂得做人要謙虛一點。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沾沾自喜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288" y="773113"/>
            <a:ext cx="259238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這次考試即使我考得不錯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，也不能</a:t>
            </a:r>
            <a:r>
              <a:rPr lang="zh-TW" altLang="en-US" sz="4800" b="1">
                <a:solidFill>
                  <a:srgbClr val="FF0000"/>
                </a:solidFill>
              </a:rPr>
              <a:t>沾沾自喜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，要繼續努力。</a:t>
            </a:r>
          </a:p>
        </p:txBody>
      </p:sp>
    </p:spTree>
    <p:extLst>
      <p:ext uri="{BB962C8B-B14F-4D97-AF65-F5344CB8AC3E}">
        <p14:creationId xmlns:p14="http://schemas.microsoft.com/office/powerpoint/2010/main" val="12940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924647" y="692696"/>
            <a:ext cx="3095625" cy="568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這家大賣場裡所陳列的商品真是</a:t>
            </a:r>
            <a:r>
              <a:rPr lang="zh-TW" altLang="en-US" sz="4800" b="1" dirty="0">
                <a:solidFill>
                  <a:srgbClr val="FF0000"/>
                </a:solidFill>
              </a:rPr>
              <a:t>無所不包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、無奇不有</a:t>
            </a:r>
            <a:r>
              <a:rPr lang="zh-TW" altLang="en-US" sz="4800" b="1" dirty="0">
                <a:solidFill>
                  <a:srgbClr val="0000FF"/>
                </a:solidFill>
              </a:rPr>
              <a:t>，想要的東西應有盡有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20272" y="755650"/>
            <a:ext cx="2017638" cy="5481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無所不包</a:t>
            </a:r>
            <a:r>
              <a:rPr lang="zh-TW" altLang="en-US" sz="6000" b="1" dirty="0" smtClean="0">
                <a:solidFill>
                  <a:srgbClr val="FF0000"/>
                </a:solidFill>
                <a:latin typeface="新細明體" panose="02020500000000000000" pitchFamily="18" charset="-120"/>
              </a:rPr>
              <a:t>、無奇不有</a:t>
            </a:r>
            <a:endParaRPr lang="zh-TW" altLang="en-US" sz="6000" b="1" dirty="0">
              <a:solidFill>
                <a:srgbClr val="FF0000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180975" y="836613"/>
            <a:ext cx="3960813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小叮噹的百寶袋裡可說是</a:t>
            </a:r>
            <a:r>
              <a:rPr lang="zh-TW" altLang="en-US" sz="4800" b="1" dirty="0">
                <a:solidFill>
                  <a:srgbClr val="FF0000"/>
                </a:solidFill>
              </a:rPr>
              <a:t>無所不包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、無奇不有</a:t>
            </a:r>
            <a:r>
              <a:rPr lang="zh-TW" altLang="en-US" sz="4800" b="1" dirty="0">
                <a:solidFill>
                  <a:srgbClr val="0000FF"/>
                </a:solidFill>
              </a:rPr>
              <a:t>，只要你想得到的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，都能如你所願。</a:t>
            </a:r>
          </a:p>
        </p:txBody>
      </p:sp>
    </p:spTree>
    <p:extLst>
      <p:ext uri="{BB962C8B-B14F-4D97-AF65-F5344CB8AC3E}">
        <p14:creationId xmlns:p14="http://schemas.microsoft.com/office/powerpoint/2010/main" val="402516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195513" y="620713"/>
            <a:ext cx="4752975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 dirty="0">
                <a:solidFill>
                  <a:srgbClr val="0000FF"/>
                </a:solidFill>
              </a:rPr>
              <a:t>今天老師向</a:t>
            </a:r>
            <a:r>
              <a:rPr lang="zh-TW" altLang="en-US" sz="4800" b="1" u="sng" dirty="0">
                <a:solidFill>
                  <a:srgbClr val="0000FF"/>
                </a:solidFill>
              </a:rPr>
              <a:t>小強</a:t>
            </a:r>
            <a:r>
              <a:rPr lang="zh-TW" altLang="en-US" sz="4800" b="1" dirty="0">
                <a:solidFill>
                  <a:srgbClr val="0000FF"/>
                </a:solidFill>
              </a:rPr>
              <a:t>說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：「全班最會搞笑、表演的就是你，這次代表班上參加才藝比賽就</a:t>
            </a:r>
            <a:r>
              <a:rPr lang="zh-TW" altLang="en-US" sz="4800" b="1" dirty="0">
                <a:solidFill>
                  <a:srgbClr val="FF0000"/>
                </a:solidFill>
                <a:latin typeface="新細明體" panose="02020500000000000000" pitchFamily="18" charset="-120"/>
              </a:rPr>
              <a:t>非你莫屬</a:t>
            </a:r>
            <a:r>
              <a:rPr lang="zh-TW" altLang="en-US" sz="4800" b="1" dirty="0">
                <a:solidFill>
                  <a:srgbClr val="0000FF"/>
                </a:solidFill>
                <a:latin typeface="新細明體" panose="02020500000000000000" pitchFamily="18" charset="-120"/>
              </a:rPr>
              <a:t>了。」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非你莫屬</a:t>
            </a:r>
          </a:p>
        </p:txBody>
      </p:sp>
    </p:spTree>
    <p:extLst>
      <p:ext uri="{BB962C8B-B14F-4D97-AF65-F5344CB8AC3E}">
        <p14:creationId xmlns:p14="http://schemas.microsoft.com/office/powerpoint/2010/main" val="29125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843213" y="620713"/>
            <a:ext cx="4176712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這學期</a:t>
            </a:r>
            <a:r>
              <a:rPr lang="zh-TW" altLang="en-US" sz="4800" b="1" u="sng">
                <a:solidFill>
                  <a:srgbClr val="0000FF"/>
                </a:solidFill>
                <a:latin typeface="新細明體" panose="02020500000000000000" pitchFamily="18" charset="-120"/>
              </a:rPr>
              <a:t>小玉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被同學推選為禮儀楷模，因為她平時和他人相處具有</a:t>
            </a:r>
            <a:r>
              <a:rPr lang="zh-TW" altLang="en-US" sz="4800" b="1">
                <a:solidFill>
                  <a:srgbClr val="FF0000"/>
                </a:solidFill>
                <a:latin typeface="新細明體" panose="02020500000000000000" pitchFamily="18" charset="-120"/>
              </a:rPr>
              <a:t>心胸氣度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，很少斤斤計較。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心胸氣度</a:t>
            </a:r>
          </a:p>
        </p:txBody>
      </p:sp>
    </p:spTree>
    <p:extLst>
      <p:ext uri="{BB962C8B-B14F-4D97-AF65-F5344CB8AC3E}">
        <p14:creationId xmlns:p14="http://schemas.microsoft.com/office/powerpoint/2010/main" val="133900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3787</TotalTime>
  <Words>460</Words>
  <Application>Microsoft Office PowerPoint</Application>
  <PresentationFormat>如螢幕大小 (4:3)</PresentationFormat>
  <Paragraphs>55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9" baseType="lpstr">
      <vt:lpstr>新細明體</vt:lpstr>
      <vt:lpstr>Calibri</vt:lpstr>
      <vt:lpstr>Times New Roman</vt:lpstr>
      <vt:lpstr>Wingdings</vt:lpstr>
      <vt:lpstr>gwall</vt:lpstr>
      <vt:lpstr>五、分享的力量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819</cp:revision>
  <cp:lastPrinted>1601-01-01T00:00:00Z</cp:lastPrinted>
  <dcterms:created xsi:type="dcterms:W3CDTF">2005-09-11T13:17:35Z</dcterms:created>
  <dcterms:modified xsi:type="dcterms:W3CDTF">2016-10-03T09:05:54Z</dcterms:modified>
</cp:coreProperties>
</file>