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6"/>
  </p:notesMasterIdLst>
  <p:sldIdLst>
    <p:sldId id="489" r:id="rId2"/>
    <p:sldId id="490" r:id="rId3"/>
    <p:sldId id="491" r:id="rId4"/>
    <p:sldId id="502" r:id="rId5"/>
    <p:sldId id="492" r:id="rId6"/>
    <p:sldId id="493" r:id="rId7"/>
    <p:sldId id="494" r:id="rId8"/>
    <p:sldId id="495" r:id="rId9"/>
    <p:sldId id="496" r:id="rId10"/>
    <p:sldId id="497" r:id="rId11"/>
    <p:sldId id="498" r:id="rId12"/>
    <p:sldId id="499" r:id="rId13"/>
    <p:sldId id="500" r:id="rId14"/>
    <p:sldId id="50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516" autoAdjust="0"/>
  </p:normalViewPr>
  <p:slideViewPr>
    <p:cSldViewPr>
      <p:cViewPr varScale="1">
        <p:scale>
          <a:sx n="74" d="100"/>
          <a:sy n="74" d="100"/>
        </p:scale>
        <p:origin x="50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25641-BE3C-46CC-B724-F8AC9360464F}" type="datetimeFigureOut">
              <a:rPr lang="zh-TW" altLang="en-US" smtClean="0"/>
              <a:pPr/>
              <a:t>2016/10/3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85C76-6DA7-448E-B8D8-E519146278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19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3D158-BCB5-4B8F-B5BF-1518055FF83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69740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0944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94231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79708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54933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0437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88356-1406-4C46-847E-9807B82AF8E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3143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6744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6512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2249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3101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5241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3748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4723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五、分享的力量</a:t>
            </a:r>
            <a:endParaRPr lang="zh-TW" altLang="en-US" sz="48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06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4967288" y="765175"/>
            <a:ext cx="90011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FF0000"/>
                </a:solidFill>
              </a:rPr>
              <a:t>並列</a:t>
            </a:r>
            <a:r>
              <a:rPr lang="zh-TW" altLang="en-US" sz="4400" b="1" dirty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6046788" y="620713"/>
            <a:ext cx="2413644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一個人的成功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不在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你贏過多少人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在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你幫過多少人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484438" y="773113"/>
            <a:ext cx="2303462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0000FF"/>
                </a:solidFill>
              </a:rPr>
              <a:t>生命的意義與價值</a:t>
            </a:r>
            <a:r>
              <a:rPr lang="zh-TW" altLang="en-US" sz="4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>
                <a:solidFill>
                  <a:srgbClr val="FF0000"/>
                </a:solidFill>
              </a:rPr>
              <a:t>不在</a:t>
            </a:r>
            <a:r>
              <a:rPr lang="zh-TW" altLang="en-US" sz="4400" b="1" dirty="0">
                <a:solidFill>
                  <a:srgbClr val="0000FF"/>
                </a:solidFill>
              </a:rPr>
              <a:t>於長短</a:t>
            </a:r>
            <a:r>
              <a:rPr lang="zh-TW" altLang="en-US" sz="4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而</a:t>
            </a:r>
            <a:r>
              <a:rPr lang="zh-TW" altLang="en-US" sz="4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在於深度與廣度</a:t>
            </a:r>
            <a:r>
              <a:rPr lang="zh-TW" altLang="en-US" sz="4400" b="1" dirty="0">
                <a:solidFill>
                  <a:srgbClr val="0000FF"/>
                </a:solidFill>
              </a:rPr>
              <a:t>。 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07950" y="692150"/>
            <a:ext cx="2195513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0000FF"/>
                </a:solidFill>
              </a:rPr>
              <a:t>幸福與快樂</a:t>
            </a:r>
            <a:r>
              <a:rPr lang="zh-TW" altLang="en-US" sz="4400" b="1" dirty="0">
                <a:solidFill>
                  <a:srgbClr val="FF0000"/>
                </a:solidFill>
              </a:rPr>
              <a:t>不在</a:t>
            </a:r>
            <a:r>
              <a:rPr lang="zh-TW" altLang="en-US" sz="4400" b="1" dirty="0">
                <a:solidFill>
                  <a:srgbClr val="0000FF"/>
                </a:solidFill>
              </a:rPr>
              <a:t>於你有什麼</a:t>
            </a:r>
            <a:r>
              <a:rPr lang="zh-TW" altLang="en-US" sz="4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而</a:t>
            </a:r>
            <a:r>
              <a:rPr lang="zh-TW" altLang="en-US" sz="4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在於你是否知足</a:t>
            </a:r>
            <a:r>
              <a:rPr lang="zh-TW" altLang="en-US" sz="4400" b="1" dirty="0">
                <a:solidFill>
                  <a:srgbClr val="0000FF"/>
                </a:solidFill>
              </a:rPr>
              <a:t>。 </a:t>
            </a:r>
          </a:p>
        </p:txBody>
      </p:sp>
    </p:spTree>
    <p:extLst>
      <p:ext uri="{BB962C8B-B14F-4D97-AF65-F5344CB8AC3E}">
        <p14:creationId xmlns:p14="http://schemas.microsoft.com/office/powerpoint/2010/main" val="328020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  <p:bldP spid="6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5940425" y="620713"/>
            <a:ext cx="2916238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0000FF"/>
                </a:solidFill>
              </a:rPr>
              <a:t>考試的意義</a:t>
            </a:r>
            <a:r>
              <a:rPr lang="zh-TW" altLang="en-US" sz="4400" b="1" dirty="0">
                <a:solidFill>
                  <a:srgbClr val="FF0000"/>
                </a:solidFill>
              </a:rPr>
              <a:t>不在</a:t>
            </a:r>
            <a:r>
              <a:rPr lang="zh-TW" altLang="en-US" sz="4400" b="1" dirty="0">
                <a:solidFill>
                  <a:srgbClr val="0000FF"/>
                </a:solidFill>
              </a:rPr>
              <a:t>於比較分數的高低</a:t>
            </a:r>
            <a:r>
              <a:rPr lang="zh-TW" altLang="en-US" sz="4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而</a:t>
            </a:r>
            <a:r>
              <a:rPr lang="zh-TW" altLang="en-US" sz="4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在於幫助自己了解學會多少</a:t>
            </a:r>
            <a:r>
              <a:rPr lang="zh-TW" altLang="en-US" sz="4400" b="1" dirty="0">
                <a:solidFill>
                  <a:srgbClr val="0000FF"/>
                </a:solidFill>
              </a:rPr>
              <a:t>。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258888" y="692150"/>
            <a:ext cx="3744912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0000FF"/>
                </a:solidFill>
              </a:rPr>
              <a:t>一個人的人緣好不好</a:t>
            </a:r>
            <a:r>
              <a:rPr lang="zh-TW" altLang="en-US" sz="4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>
                <a:solidFill>
                  <a:srgbClr val="FF0000"/>
                </a:solidFill>
              </a:rPr>
              <a:t>不在</a:t>
            </a:r>
            <a:r>
              <a:rPr lang="zh-TW" altLang="en-US" sz="4400" b="1" dirty="0">
                <a:solidFill>
                  <a:srgbClr val="0000FF"/>
                </a:solidFill>
              </a:rPr>
              <a:t>於他的外貌美醜或成績高低</a:t>
            </a:r>
            <a:r>
              <a:rPr lang="zh-TW" altLang="en-US" sz="4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而</a:t>
            </a:r>
            <a:r>
              <a:rPr lang="zh-TW" altLang="en-US" sz="4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在於他能否將心比心對待別人</a:t>
            </a:r>
            <a:r>
              <a:rPr lang="zh-TW" altLang="en-US" sz="4400" b="1" dirty="0">
                <a:solidFill>
                  <a:srgbClr val="0000FF"/>
                </a:solidFill>
              </a:rPr>
              <a:t>。 </a:t>
            </a:r>
          </a:p>
        </p:txBody>
      </p:sp>
    </p:spTree>
    <p:extLst>
      <p:ext uri="{BB962C8B-B14F-4D97-AF65-F5344CB8AC3E}">
        <p14:creationId xmlns:p14="http://schemas.microsoft.com/office/powerpoint/2010/main" val="22488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4967288" y="765175"/>
            <a:ext cx="90011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FF0000"/>
                </a:solidFill>
              </a:rPr>
              <a:t>轉折</a:t>
            </a:r>
            <a:r>
              <a:rPr lang="zh-TW" altLang="en-US" sz="4400" b="1" dirty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5940425" y="620713"/>
            <a:ext cx="2916238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FF0000"/>
                </a:solidFill>
              </a:rPr>
              <a:t>儘管</a:t>
            </a:r>
            <a:r>
              <a:rPr lang="zh-TW" altLang="en-US" sz="4400" b="1" dirty="0">
                <a:solidFill>
                  <a:srgbClr val="0000FF"/>
                </a:solidFill>
              </a:rPr>
              <a:t>擁有天文數字一般的財富</a:t>
            </a:r>
            <a:r>
              <a:rPr lang="zh-TW" altLang="en-US" sz="4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>
                <a:solidFill>
                  <a:srgbClr val="FF0000"/>
                </a:solidFill>
              </a:rPr>
              <a:t>但</a:t>
            </a:r>
            <a:r>
              <a:rPr lang="zh-TW" altLang="en-US" sz="4400" b="1" u="sng" dirty="0">
                <a:solidFill>
                  <a:srgbClr val="0000FF"/>
                </a:solidFill>
              </a:rPr>
              <a:t>諾貝爾</a:t>
            </a:r>
            <a:r>
              <a:rPr lang="zh-TW" altLang="en-US" sz="4400" b="1" dirty="0">
                <a:solidFill>
                  <a:srgbClr val="0000FF"/>
                </a:solidFill>
              </a:rPr>
              <a:t>並沒有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把錢</a:t>
            </a:r>
            <a:r>
              <a:rPr lang="zh-TW" altLang="en-US" sz="4400" b="1" dirty="0">
                <a:solidFill>
                  <a:srgbClr val="0000FF"/>
                </a:solidFill>
              </a:rPr>
              <a:t>留給家人。 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411413" y="692150"/>
            <a:ext cx="2268537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FF0000"/>
                </a:solidFill>
              </a:rPr>
              <a:t>儘管</a:t>
            </a:r>
            <a:r>
              <a:rPr lang="zh-TW" altLang="en-US" sz="4400" b="1" dirty="0">
                <a:solidFill>
                  <a:srgbClr val="0000FF"/>
                </a:solidFill>
              </a:rPr>
              <a:t>今天的作業很少</a:t>
            </a:r>
            <a:r>
              <a:rPr lang="zh-TW" altLang="en-US" sz="4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>
                <a:solidFill>
                  <a:srgbClr val="FF0000"/>
                </a:solidFill>
              </a:rPr>
              <a:t>但</a:t>
            </a:r>
            <a:r>
              <a:rPr lang="zh-TW" altLang="en-US" sz="4400" b="1" dirty="0">
                <a:solidFill>
                  <a:srgbClr val="0000FF"/>
                </a:solidFill>
              </a:rPr>
              <a:t>弟弟還是動作慢吞吞的。 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60363" y="620713"/>
            <a:ext cx="2124075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FF0000"/>
                </a:solidFill>
              </a:rPr>
              <a:t>儘管</a:t>
            </a:r>
            <a:r>
              <a:rPr lang="zh-TW" altLang="en-US" sz="4400" b="1" dirty="0">
                <a:solidFill>
                  <a:srgbClr val="0000FF"/>
                </a:solidFill>
              </a:rPr>
              <a:t>餐桌上許多妹妹愛吃的菜</a:t>
            </a:r>
            <a:r>
              <a:rPr lang="zh-TW" altLang="en-US" sz="4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>
                <a:solidFill>
                  <a:srgbClr val="FF0000"/>
                </a:solidFill>
              </a:rPr>
              <a:t>但</a:t>
            </a:r>
            <a:r>
              <a:rPr lang="zh-TW" altLang="en-US" sz="4400" b="1" dirty="0">
                <a:solidFill>
                  <a:srgbClr val="0000FF"/>
                </a:solidFill>
              </a:rPr>
              <a:t>她一點胃口都沒有。 </a:t>
            </a:r>
          </a:p>
        </p:txBody>
      </p:sp>
    </p:spTree>
    <p:extLst>
      <p:ext uri="{BB962C8B-B14F-4D97-AF65-F5344CB8AC3E}">
        <p14:creationId xmlns:p14="http://schemas.microsoft.com/office/powerpoint/2010/main" val="223970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5148263" y="908050"/>
            <a:ext cx="1692275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0000FF"/>
                </a:solidFill>
              </a:rPr>
              <a:t>書信</a:t>
            </a:r>
            <a:r>
              <a:rPr lang="zh-TW" altLang="en-US" sz="4400" b="1" dirty="0">
                <a:solidFill>
                  <a:srgbClr val="FF0000"/>
                </a:solidFill>
              </a:rPr>
              <a:t>有如雪片般</a:t>
            </a:r>
            <a:r>
              <a:rPr lang="zh-TW" altLang="en-US" sz="4400" b="1" dirty="0">
                <a:solidFill>
                  <a:srgbClr val="0000FF"/>
                </a:solidFill>
              </a:rPr>
              <a:t>地飛來</a:t>
            </a:r>
            <a:r>
              <a:rPr lang="zh-TW" altLang="en-US" sz="4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451725" y="1782763"/>
            <a:ext cx="865188" cy="12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譬喻</a:t>
            </a:r>
            <a:endParaRPr lang="zh-TW" altLang="en-US" sz="2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49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5076825" y="908050"/>
            <a:ext cx="1763713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「分享的快樂，遠勝於獨自擁有。」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451725" y="1782763"/>
            <a:ext cx="865188" cy="12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引用</a:t>
            </a:r>
            <a:endParaRPr lang="zh-TW" altLang="en-US" sz="2800" b="1">
              <a:solidFill>
                <a:srgbClr val="FF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987824" y="836613"/>
            <a:ext cx="1044426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「你好，我也好」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83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/>
      <p:bldP spid="5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812088" y="981075"/>
            <a:ext cx="1152525" cy="4968875"/>
          </a:xfrm>
        </p:spPr>
        <p:txBody>
          <a:bodyPr/>
          <a:lstStyle/>
          <a:p>
            <a:pPr eaLnBrk="1" hangingPunct="1"/>
            <a:r>
              <a:rPr lang="zh-TW" altLang="en-US" smtClean="0">
                <a:solidFill>
                  <a:srgbClr val="0000FF"/>
                </a:solidFill>
                <a:effectLst/>
              </a:rPr>
              <a:t>句型練習</a:t>
            </a:r>
          </a:p>
        </p:txBody>
      </p:sp>
      <p:sp>
        <p:nvSpPr>
          <p:cNvPr id="628739" name="Rectangle 3"/>
          <p:cNvSpPr>
            <a:spLocks noChangeArrowheads="1"/>
          </p:cNvSpPr>
          <p:nvPr/>
        </p:nvSpPr>
        <p:spPr bwMode="auto">
          <a:xfrm>
            <a:off x="5292725" y="1196975"/>
            <a:ext cx="2016125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書信</a:t>
            </a:r>
            <a:r>
              <a:rPr lang="zh-TW" altLang="en-US" sz="6000" b="1" dirty="0">
                <a:solidFill>
                  <a:schemeClr val="accent2"/>
                </a:solidFill>
              </a:rPr>
              <a:t>有如</a:t>
            </a:r>
            <a:r>
              <a:rPr lang="zh-TW" altLang="en-US" sz="6000" b="1" dirty="0">
                <a:solidFill>
                  <a:srgbClr val="FF0000"/>
                </a:solidFill>
              </a:rPr>
              <a:t>雪片</a:t>
            </a:r>
            <a:r>
              <a:rPr lang="zh-TW" altLang="en-US" sz="6000" b="1" dirty="0">
                <a:solidFill>
                  <a:srgbClr val="0000FF"/>
                </a:solidFill>
              </a:rPr>
              <a:t>般的</a:t>
            </a:r>
            <a:r>
              <a:rPr lang="zh-TW" altLang="en-US" sz="6000" b="1" dirty="0">
                <a:solidFill>
                  <a:srgbClr val="FF0000"/>
                </a:solidFill>
              </a:rPr>
              <a:t>飛來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843213" y="1125538"/>
            <a:ext cx="2016125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汗水</a:t>
            </a:r>
            <a:r>
              <a:rPr lang="zh-TW" altLang="en-US" sz="6000" b="1" dirty="0">
                <a:solidFill>
                  <a:schemeClr val="accent2"/>
                </a:solidFill>
              </a:rPr>
              <a:t>有如</a:t>
            </a:r>
            <a:r>
              <a:rPr lang="zh-TW" altLang="en-US" sz="6000" b="1" dirty="0">
                <a:solidFill>
                  <a:srgbClr val="FF0000"/>
                </a:solidFill>
              </a:rPr>
              <a:t>雨滴</a:t>
            </a:r>
            <a:r>
              <a:rPr lang="zh-TW" altLang="en-US" sz="6000" b="1" dirty="0">
                <a:solidFill>
                  <a:srgbClr val="0000FF"/>
                </a:solidFill>
              </a:rPr>
              <a:t>般的</a:t>
            </a:r>
            <a:r>
              <a:rPr lang="zh-TW" altLang="en-US" sz="6000" b="1" dirty="0">
                <a:solidFill>
                  <a:srgbClr val="FF0000"/>
                </a:solidFill>
              </a:rPr>
              <a:t>落下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39750" y="1125538"/>
            <a:ext cx="2016125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蜻蜓</a:t>
            </a:r>
            <a:r>
              <a:rPr lang="zh-TW" altLang="en-US" sz="6000" b="1" dirty="0">
                <a:solidFill>
                  <a:schemeClr val="accent2"/>
                </a:solidFill>
              </a:rPr>
              <a:t>有如</a:t>
            </a:r>
            <a:r>
              <a:rPr lang="zh-TW" altLang="en-US" sz="6000" b="1" dirty="0">
                <a:solidFill>
                  <a:srgbClr val="FF0000"/>
                </a:solidFill>
              </a:rPr>
              <a:t>飛機</a:t>
            </a:r>
            <a:r>
              <a:rPr lang="zh-TW" altLang="en-US" sz="6000" b="1" dirty="0">
                <a:solidFill>
                  <a:srgbClr val="0000FF"/>
                </a:solidFill>
              </a:rPr>
              <a:t>般的</a:t>
            </a:r>
            <a:r>
              <a:rPr lang="zh-TW" altLang="en-US" sz="6000" b="1" dirty="0">
                <a:solidFill>
                  <a:srgbClr val="FF0000"/>
                </a:solidFill>
              </a:rPr>
              <a:t>飛來</a:t>
            </a:r>
          </a:p>
        </p:txBody>
      </p:sp>
    </p:spTree>
    <p:extLst>
      <p:ext uri="{BB962C8B-B14F-4D97-AF65-F5344CB8AC3E}">
        <p14:creationId xmlns:p14="http://schemas.microsoft.com/office/powerpoint/2010/main" val="88848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8" grpId="0" autoUpdateAnimBg="0"/>
      <p:bldP spid="628739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9" name="Rectangle 3"/>
          <p:cNvSpPr>
            <a:spLocks noChangeArrowheads="1"/>
          </p:cNvSpPr>
          <p:nvPr/>
        </p:nvSpPr>
        <p:spPr bwMode="auto">
          <a:xfrm>
            <a:off x="7019925" y="765175"/>
            <a:ext cx="1223963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答案</a:t>
            </a:r>
            <a:r>
              <a:rPr lang="zh-TW" altLang="en-US" sz="6000" b="1" dirty="0">
                <a:solidFill>
                  <a:schemeClr val="accent2"/>
                </a:solidFill>
              </a:rPr>
              <a:t>是</a:t>
            </a:r>
            <a:r>
              <a:rPr lang="zh-TW" altLang="en-US" sz="6000" b="1" dirty="0">
                <a:solidFill>
                  <a:srgbClr val="FF0000"/>
                </a:solidFill>
              </a:rPr>
              <a:t>無所不包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580063" y="765175"/>
            <a:ext cx="1223962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創意</a:t>
            </a:r>
            <a:r>
              <a:rPr lang="zh-TW" altLang="en-US" sz="6000" b="1" dirty="0">
                <a:solidFill>
                  <a:schemeClr val="accent2"/>
                </a:solidFill>
              </a:rPr>
              <a:t>是</a:t>
            </a:r>
            <a:r>
              <a:rPr lang="zh-TW" altLang="en-US" sz="6000" b="1" dirty="0">
                <a:solidFill>
                  <a:srgbClr val="FF0000"/>
                </a:solidFill>
              </a:rPr>
              <a:t>無奇不有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067175" y="765175"/>
            <a:ext cx="1223963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想像</a:t>
            </a:r>
            <a:r>
              <a:rPr lang="zh-TW" altLang="en-US" sz="6000" b="1" dirty="0">
                <a:solidFill>
                  <a:schemeClr val="accent2"/>
                </a:solidFill>
              </a:rPr>
              <a:t>是</a:t>
            </a:r>
            <a:r>
              <a:rPr lang="zh-TW" altLang="en-US" sz="6000" b="1" dirty="0">
                <a:solidFill>
                  <a:srgbClr val="FF0000"/>
                </a:solidFill>
              </a:rPr>
              <a:t>天馬行空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627313" y="765175"/>
            <a:ext cx="1223962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生活</a:t>
            </a:r>
            <a:r>
              <a:rPr lang="zh-TW" altLang="en-US" sz="6000" b="1" dirty="0">
                <a:solidFill>
                  <a:schemeClr val="accent2"/>
                </a:solidFill>
              </a:rPr>
              <a:t>是</a:t>
            </a:r>
            <a:r>
              <a:rPr lang="zh-TW" altLang="en-US" sz="6000" b="1" dirty="0">
                <a:solidFill>
                  <a:srgbClr val="FF0000"/>
                </a:solidFill>
              </a:rPr>
              <a:t>酸甜苦辣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042988" y="836613"/>
            <a:ext cx="1223962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謠言</a:t>
            </a:r>
            <a:r>
              <a:rPr lang="zh-TW" altLang="en-US" sz="6000" b="1" dirty="0">
                <a:solidFill>
                  <a:schemeClr val="accent2"/>
                </a:solidFill>
              </a:rPr>
              <a:t>是</a:t>
            </a:r>
            <a:r>
              <a:rPr lang="zh-TW" altLang="en-US" sz="6000" b="1" dirty="0">
                <a:solidFill>
                  <a:srgbClr val="FF0000"/>
                </a:solidFill>
              </a:rPr>
              <a:t>無中生有</a:t>
            </a:r>
          </a:p>
        </p:txBody>
      </p:sp>
    </p:spTree>
    <p:extLst>
      <p:ext uri="{BB962C8B-B14F-4D97-AF65-F5344CB8AC3E}">
        <p14:creationId xmlns:p14="http://schemas.microsoft.com/office/powerpoint/2010/main" val="286890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/>
      <p:bldP spid="6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211638" y="620713"/>
            <a:ext cx="3238500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今天的比賽非常重要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，他卻臨時缺席，放棄權利，真是令人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出乎意料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450138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出乎意料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1520" y="692696"/>
            <a:ext cx="3960118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這組藝人團體的名聲在國內正是如日中天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，卻突然宣布將解散，讓人所有粉絲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出乎意料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307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211638" y="620713"/>
            <a:ext cx="3238500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哥哥的作文在競爭激烈的比賽中能夠</a:t>
            </a:r>
            <a:r>
              <a:rPr lang="zh-TW" altLang="en-US" sz="4800" b="1">
                <a:solidFill>
                  <a:srgbClr val="FF0000"/>
                </a:solidFill>
              </a:rPr>
              <a:t>雀屏中選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，連他自己都不敢相信。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450138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雀屏中選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8313" y="773113"/>
            <a:ext cx="3236912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姊姊每天認真的練習舞蹈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，終於能夠</a:t>
            </a:r>
            <a:r>
              <a:rPr lang="zh-TW" altLang="en-US" sz="4800" b="1">
                <a:solidFill>
                  <a:srgbClr val="FF0000"/>
                </a:solidFill>
              </a:rPr>
              <a:t>雀屏中選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成為學校熱舞校隊的一員。</a:t>
            </a:r>
          </a:p>
        </p:txBody>
      </p:sp>
    </p:spTree>
    <p:extLst>
      <p:ext uri="{BB962C8B-B14F-4D97-AF65-F5344CB8AC3E}">
        <p14:creationId xmlns:p14="http://schemas.microsoft.com/office/powerpoint/2010/main" val="302465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3419475" y="620713"/>
            <a:ext cx="4032250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今天放學時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800" b="1">
                <a:solidFill>
                  <a:srgbClr val="0000FF"/>
                </a:solidFill>
              </a:rPr>
              <a:t>被老師稱讚的弟弟一臉</a:t>
            </a:r>
            <a:r>
              <a:rPr lang="zh-TW" altLang="en-US" sz="4800" b="1">
                <a:solidFill>
                  <a:srgbClr val="FF0000"/>
                </a:solidFill>
              </a:rPr>
              <a:t>沾沾自喜</a:t>
            </a:r>
            <a:r>
              <a:rPr lang="zh-TW" altLang="en-US" sz="4800" b="1">
                <a:solidFill>
                  <a:srgbClr val="0000FF"/>
                </a:solidFill>
              </a:rPr>
              <a:t>的樣子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，一點都不懂得做人要謙虛一點。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450138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沾沾自喜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288" y="773113"/>
            <a:ext cx="2592387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這次考試即使我考得不錯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，也不能</a:t>
            </a:r>
            <a:r>
              <a:rPr lang="zh-TW" altLang="en-US" sz="4800" b="1">
                <a:solidFill>
                  <a:srgbClr val="FF0000"/>
                </a:solidFill>
              </a:rPr>
              <a:t>沾沾自喜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，要繼續努力。</a:t>
            </a:r>
          </a:p>
        </p:txBody>
      </p:sp>
    </p:spTree>
    <p:extLst>
      <p:ext uri="{BB962C8B-B14F-4D97-AF65-F5344CB8AC3E}">
        <p14:creationId xmlns:p14="http://schemas.microsoft.com/office/powerpoint/2010/main" val="129405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3924647" y="692696"/>
            <a:ext cx="3095625" cy="568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>
                <a:solidFill>
                  <a:srgbClr val="0000FF"/>
                </a:solidFill>
              </a:rPr>
              <a:t>這家大賣場裡所陳列的商品真是</a:t>
            </a:r>
            <a:r>
              <a:rPr lang="zh-TW" altLang="en-US" sz="4800" b="1" dirty="0">
                <a:solidFill>
                  <a:srgbClr val="FF0000"/>
                </a:solidFill>
              </a:rPr>
              <a:t>無所不包</a:t>
            </a:r>
            <a:r>
              <a:rPr lang="zh-TW" altLang="en-US" sz="48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、無奇不有</a:t>
            </a:r>
            <a:r>
              <a:rPr lang="zh-TW" altLang="en-US" sz="4800" b="1" dirty="0">
                <a:solidFill>
                  <a:srgbClr val="0000FF"/>
                </a:solidFill>
              </a:rPr>
              <a:t>，想要的東西應有盡有</a:t>
            </a:r>
            <a:r>
              <a:rPr lang="zh-TW" altLang="en-US" sz="48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020272" y="755650"/>
            <a:ext cx="2017638" cy="5481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無所不包</a:t>
            </a:r>
            <a:r>
              <a:rPr lang="zh-TW" altLang="en-US" sz="60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、無奇不有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-180975" y="836613"/>
            <a:ext cx="3960813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>
                <a:solidFill>
                  <a:srgbClr val="0000FF"/>
                </a:solidFill>
              </a:rPr>
              <a:t>小叮噹的百寶袋裡可說是</a:t>
            </a:r>
            <a:r>
              <a:rPr lang="zh-TW" altLang="en-US" sz="4800" b="1" dirty="0">
                <a:solidFill>
                  <a:srgbClr val="FF0000"/>
                </a:solidFill>
              </a:rPr>
              <a:t>無所不包</a:t>
            </a:r>
            <a:r>
              <a:rPr lang="zh-TW" altLang="en-US" sz="48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、無奇不有</a:t>
            </a:r>
            <a:r>
              <a:rPr lang="zh-TW" altLang="en-US" sz="4800" b="1" dirty="0">
                <a:solidFill>
                  <a:srgbClr val="0000FF"/>
                </a:solidFill>
              </a:rPr>
              <a:t>，只要你想得到的</a:t>
            </a:r>
            <a:r>
              <a:rPr lang="zh-TW" altLang="en-US" sz="48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，都能如你所願。</a:t>
            </a:r>
          </a:p>
        </p:txBody>
      </p:sp>
    </p:spTree>
    <p:extLst>
      <p:ext uri="{BB962C8B-B14F-4D97-AF65-F5344CB8AC3E}">
        <p14:creationId xmlns:p14="http://schemas.microsoft.com/office/powerpoint/2010/main" val="402516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2195513" y="620713"/>
            <a:ext cx="4752975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>
                <a:solidFill>
                  <a:srgbClr val="0000FF"/>
                </a:solidFill>
              </a:rPr>
              <a:t>今天老師向</a:t>
            </a:r>
            <a:r>
              <a:rPr lang="zh-TW" altLang="en-US" sz="4800" b="1" u="sng" dirty="0">
                <a:solidFill>
                  <a:srgbClr val="0000FF"/>
                </a:solidFill>
              </a:rPr>
              <a:t>小強</a:t>
            </a:r>
            <a:r>
              <a:rPr lang="zh-TW" altLang="en-US" sz="4800" b="1" dirty="0">
                <a:solidFill>
                  <a:srgbClr val="0000FF"/>
                </a:solidFill>
              </a:rPr>
              <a:t>說</a:t>
            </a:r>
            <a:r>
              <a:rPr lang="zh-TW" altLang="en-US" sz="48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：「全班最會搞笑、表演的就是你，這次代表班上參加才藝比賽就</a:t>
            </a:r>
            <a:r>
              <a:rPr lang="zh-TW" altLang="en-US" sz="48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非你莫屬</a:t>
            </a:r>
            <a:r>
              <a:rPr lang="zh-TW" altLang="en-US" sz="48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了。」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450138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非你莫屬</a:t>
            </a:r>
          </a:p>
        </p:txBody>
      </p:sp>
    </p:spTree>
    <p:extLst>
      <p:ext uri="{BB962C8B-B14F-4D97-AF65-F5344CB8AC3E}">
        <p14:creationId xmlns:p14="http://schemas.microsoft.com/office/powerpoint/2010/main" val="291252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2843213" y="620713"/>
            <a:ext cx="4176712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這學期</a:t>
            </a:r>
            <a:r>
              <a:rPr lang="zh-TW" altLang="en-US" sz="4800" b="1" u="sng">
                <a:solidFill>
                  <a:srgbClr val="0000FF"/>
                </a:solidFill>
                <a:latin typeface="新細明體" panose="02020500000000000000" pitchFamily="18" charset="-120"/>
              </a:rPr>
              <a:t>小玉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被同學推選為禮儀楷模，因為她平時和他人相處具有</a:t>
            </a:r>
            <a:r>
              <a:rPr lang="zh-TW" altLang="en-US" sz="4800" b="1">
                <a:solidFill>
                  <a:srgbClr val="FF0000"/>
                </a:solidFill>
                <a:latin typeface="新細明體" panose="02020500000000000000" pitchFamily="18" charset="-120"/>
              </a:rPr>
              <a:t>心胸氣度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，很少斤斤計較。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450138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心胸氣度</a:t>
            </a:r>
          </a:p>
        </p:txBody>
      </p:sp>
    </p:spTree>
    <p:extLst>
      <p:ext uri="{BB962C8B-B14F-4D97-AF65-F5344CB8AC3E}">
        <p14:creationId xmlns:p14="http://schemas.microsoft.com/office/powerpoint/2010/main" val="133900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3787</TotalTime>
  <Words>460</Words>
  <Application>Microsoft Office PowerPoint</Application>
  <PresentationFormat>如螢幕大小 (4:3)</PresentationFormat>
  <Paragraphs>55</Paragraphs>
  <Slides>14</Slides>
  <Notes>14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9" baseType="lpstr">
      <vt:lpstr>新細明體</vt:lpstr>
      <vt:lpstr>Calibri</vt:lpstr>
      <vt:lpstr>Times New Roman</vt:lpstr>
      <vt:lpstr>Wingdings</vt:lpstr>
      <vt:lpstr>gwall</vt:lpstr>
      <vt:lpstr>五、分享的力量</vt:lpstr>
      <vt:lpstr>句型練習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819</cp:revision>
  <cp:lastPrinted>1601-01-01T00:00:00Z</cp:lastPrinted>
  <dcterms:created xsi:type="dcterms:W3CDTF">2005-09-11T13:17:35Z</dcterms:created>
  <dcterms:modified xsi:type="dcterms:W3CDTF">2016-10-03T09:05:54Z</dcterms:modified>
</cp:coreProperties>
</file>