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9"/>
  </p:notesMasterIdLst>
  <p:sldIdLst>
    <p:sldId id="489" r:id="rId2"/>
    <p:sldId id="490" r:id="rId3"/>
    <p:sldId id="491" r:id="rId4"/>
    <p:sldId id="497" r:id="rId5"/>
    <p:sldId id="492" r:id="rId6"/>
    <p:sldId id="501" r:id="rId7"/>
    <p:sldId id="493" r:id="rId8"/>
    <p:sldId id="502" r:id="rId9"/>
    <p:sldId id="494" r:id="rId10"/>
    <p:sldId id="500" r:id="rId11"/>
    <p:sldId id="503" r:id="rId12"/>
    <p:sldId id="504" r:id="rId13"/>
    <p:sldId id="505" r:id="rId14"/>
    <p:sldId id="506" r:id="rId15"/>
    <p:sldId id="507" r:id="rId16"/>
    <p:sldId id="496" r:id="rId17"/>
    <p:sldId id="49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5641-BE3C-46CC-B724-F8AC9360464F}" type="datetimeFigureOut">
              <a:rPr lang="zh-TW" altLang="en-US" smtClean="0"/>
              <a:pPr/>
              <a:t>2016/10/11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5C76-6DA7-448E-B8D8-E519146278B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3D158-BCB5-4B8F-B5BF-1518055FF83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974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431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78461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0585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6550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601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62304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03311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997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D1DBD-7262-4371-A21E-3BED87C7C7B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1472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6437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1944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6506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5099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2694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1932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6297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七、失敗者的覺醒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0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788024" y="692696"/>
            <a:ext cx="3168352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這件事情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雖然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不是他做的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，大家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卻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對他指證歷歷，還好有監視影片可以還他清白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4" y="692696"/>
            <a:ext cx="3960440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小胖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雖然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體型壯碩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，動作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卻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很靈活，在班際躲避球賽中，留在場上最久，因而獲得「功夫熊貓」的稱號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64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1403648" y="751547"/>
            <a:ext cx="90011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遞進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3275856" y="764704"/>
            <a:ext cx="4680520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在這四年間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，一連串的挫敗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沒有毀掉他們的信心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，兄弟兩人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反而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秉持著無比堅定的意志力，打造出「飛行者一號」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40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771800" y="692696"/>
            <a:ext cx="4680520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每天放學回家後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沒有看電視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、打電腦，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反而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先幫忙洗米煮飯，並完成自己的功課，真是貼心又負責任的小孩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08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51920" y="692696"/>
            <a:ext cx="3600400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沒有因為家境窮困放棄學業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反而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半工半讀，更加努力學習，成績總是名列前茅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82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1403648" y="751547"/>
            <a:ext cx="90011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因果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3419872" y="764704"/>
            <a:ext cx="4536504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既然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挫折不能避免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，我們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應該像李安、萊特兄弟一樣，用正向積極的態度來面對它，學會「讓失敗產生覺醒」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68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8064" y="692696"/>
            <a:ext cx="2952328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既然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外面下豪大雨了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，我們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應該留在家裡，不要再往山上跑，以免發生危險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27584" y="692695"/>
            <a:ext cx="3600400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既然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全球暖化的問題已經愈來愈嚴重了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，我們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應該要落實節能減碳，並努力開發綠色能源才行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3707904" y="908050"/>
            <a:ext cx="3132634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拿破崙曾說：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「人生光榮，不在永不失敗，而在能夠屢敗屢戰。」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引用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23528" y="836712"/>
            <a:ext cx="3132634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「沒有礁岩，激不起美麗的浪花；沒有風浪，顯現不出水手的腕力。」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74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971600" y="908050"/>
            <a:ext cx="5868939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從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七公尺的雙翼滑翔機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到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更龐大的雙翼滑翔機；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從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研究真正的滑翔機，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到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測試縮小版的機翼模型；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從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人力的操作控制，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到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螺旋槳的動力運作。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排比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5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981075"/>
            <a:ext cx="1152525" cy="496887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句型練習</a:t>
            </a:r>
          </a:p>
        </p:txBody>
      </p:sp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5796135" y="981075"/>
            <a:ext cx="1944515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 smtClean="0">
                <a:solidFill>
                  <a:srgbClr val="FF0000"/>
                </a:solidFill>
              </a:rPr>
              <a:t>全心全意</a:t>
            </a:r>
            <a:r>
              <a:rPr lang="zh-TW" altLang="en-US" sz="5400" b="1" dirty="0" smtClean="0">
                <a:solidFill>
                  <a:schemeClr val="accent2"/>
                </a:solidFill>
              </a:rPr>
              <a:t>的</a:t>
            </a:r>
            <a:r>
              <a:rPr lang="zh-TW" altLang="en-US" sz="5400" b="1" dirty="0" smtClean="0">
                <a:solidFill>
                  <a:srgbClr val="FF0000"/>
                </a:solidFill>
              </a:rPr>
              <a:t>投入</a:t>
            </a:r>
            <a:r>
              <a:rPr lang="zh-TW" altLang="en-US" sz="5400" b="1" dirty="0" smtClean="0">
                <a:solidFill>
                  <a:schemeClr val="accent2"/>
                </a:solidFill>
              </a:rPr>
              <a:t>這</a:t>
            </a:r>
            <a:r>
              <a:rPr lang="zh-TW" altLang="en-US" sz="5400" b="1" dirty="0" smtClean="0">
                <a:solidFill>
                  <a:srgbClr val="FF0000"/>
                </a:solidFill>
              </a:rPr>
              <a:t>場飛行實驗</a:t>
            </a:r>
            <a:endParaRPr lang="zh-TW" altLang="en-US" sz="5400" b="1" dirty="0">
              <a:solidFill>
                <a:srgbClr val="FF0000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059832" y="981075"/>
            <a:ext cx="2016522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 smtClean="0">
                <a:solidFill>
                  <a:srgbClr val="FF0000"/>
                </a:solidFill>
              </a:rPr>
              <a:t>任勞任怨</a:t>
            </a:r>
            <a:r>
              <a:rPr lang="zh-TW" altLang="en-US" sz="5400" b="1" dirty="0" smtClean="0">
                <a:solidFill>
                  <a:schemeClr val="accent2"/>
                </a:solidFill>
              </a:rPr>
              <a:t>的</a:t>
            </a:r>
            <a:r>
              <a:rPr lang="zh-TW" altLang="en-US" sz="5400" b="1" dirty="0" smtClean="0">
                <a:solidFill>
                  <a:srgbClr val="FF0000"/>
                </a:solidFill>
              </a:rPr>
              <a:t>掃完</a:t>
            </a:r>
            <a:r>
              <a:rPr lang="zh-TW" altLang="en-US" sz="5400" b="1" dirty="0" smtClean="0">
                <a:solidFill>
                  <a:schemeClr val="accent2"/>
                </a:solidFill>
              </a:rPr>
              <a:t>這</a:t>
            </a:r>
            <a:r>
              <a:rPr lang="zh-TW" altLang="en-US" sz="5400" b="1" dirty="0" smtClean="0">
                <a:solidFill>
                  <a:srgbClr val="FF0000"/>
                </a:solidFill>
              </a:rPr>
              <a:t>間髒亂廁所</a:t>
            </a:r>
            <a:endParaRPr lang="zh-TW" altLang="en-US" sz="5400" b="1" dirty="0">
              <a:solidFill>
                <a:srgbClr val="FF0000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7544" y="980728"/>
            <a:ext cx="2016522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5400" b="1" dirty="0" smtClean="0">
                <a:solidFill>
                  <a:srgbClr val="FF0000"/>
                </a:solidFill>
              </a:rPr>
              <a:t>盡心盡力</a:t>
            </a:r>
            <a:r>
              <a:rPr lang="zh-TW" altLang="en-US" sz="5400" b="1" dirty="0" smtClean="0">
                <a:solidFill>
                  <a:schemeClr val="accent2"/>
                </a:solidFill>
              </a:rPr>
              <a:t>的</a:t>
            </a:r>
            <a:r>
              <a:rPr lang="zh-TW" altLang="en-US" sz="5400" b="1" dirty="0" smtClean="0">
                <a:solidFill>
                  <a:srgbClr val="FF0000"/>
                </a:solidFill>
              </a:rPr>
              <a:t>完成</a:t>
            </a:r>
            <a:r>
              <a:rPr lang="zh-TW" altLang="en-US" sz="5400" b="1" dirty="0" smtClean="0">
                <a:solidFill>
                  <a:schemeClr val="accent2"/>
                </a:solidFill>
              </a:rPr>
              <a:t>這</a:t>
            </a:r>
            <a:r>
              <a:rPr lang="zh-TW" altLang="en-US" sz="5400" b="1" dirty="0" smtClean="0">
                <a:solidFill>
                  <a:srgbClr val="FF0000"/>
                </a:solidFill>
              </a:rPr>
              <a:t>件科展作品</a:t>
            </a:r>
            <a:endParaRPr lang="zh-TW" alt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17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utoUpdateAnimBg="0"/>
      <p:bldP spid="628739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6084888" y="765175"/>
            <a:ext cx="21590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秉持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著無比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堅定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意志力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491880" y="764704"/>
            <a:ext cx="21590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守護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著無比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溫馨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大家庭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99592" y="692696"/>
            <a:ext cx="21590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展現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著無比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旺盛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企圖心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51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923928" y="620713"/>
            <a:ext cx="3816424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哥哥連續參加五年的公費留學考試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，每次都因一點點分數而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名落孫山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，真是可惜。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73893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名落孫山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-252536" y="764704"/>
            <a:ext cx="4032449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姐姐自從參加公務人員考試不幸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名落孫山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後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，整天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就像洩了氣的氣球般，無精打采。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69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1835696" y="620688"/>
            <a:ext cx="4969049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他沒考上大學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，只好到夜市去賣碳烤雞排，結果三年後就賺大錢買了一間豪宅，真是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塞翁失馬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，焉知非福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塞翁失馬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29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1835696" y="693316"/>
            <a:ext cx="4969049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姐姐雖然沒有考上理想中的大學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，但是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塞翁失馬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，她在新學校更能展現才華，為自己開創另一番天地。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867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2987824" y="620688"/>
            <a:ext cx="4032175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爸爸因為做任何事情都能夠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全心全意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的付出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，因而獲得客戶的信賴，拿到一份上億元的訂單。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67625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全心全意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08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1979712" y="620688"/>
            <a:ext cx="5040287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這次的科展報告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，我們這組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因為彼此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全心全意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的信任與合作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，因而榮獲特優的成績，可說是跌破所有人的眼鏡。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5728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4067944" y="620688"/>
            <a:ext cx="90011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轉折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228184" y="764704"/>
            <a:ext cx="1728192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雖然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擁有高學歷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卻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找不到合適的工作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26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3855</TotalTime>
  <Words>567</Words>
  <Application>Microsoft Office PowerPoint</Application>
  <PresentationFormat>如螢幕大小 (4:3)</PresentationFormat>
  <Paragraphs>51</Paragraphs>
  <Slides>17</Slides>
  <Notes>17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2" baseType="lpstr">
      <vt:lpstr>新細明體</vt:lpstr>
      <vt:lpstr>Calibri</vt:lpstr>
      <vt:lpstr>Times New Roman</vt:lpstr>
      <vt:lpstr>Wingdings</vt:lpstr>
      <vt:lpstr>gwall</vt:lpstr>
      <vt:lpstr>七、失敗者的覺醒</vt:lpstr>
      <vt:lpstr>句型練習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837</cp:revision>
  <cp:lastPrinted>1601-01-01T00:00:00Z</cp:lastPrinted>
  <dcterms:created xsi:type="dcterms:W3CDTF">2005-09-11T13:17:35Z</dcterms:created>
  <dcterms:modified xsi:type="dcterms:W3CDTF">2016-10-11T09:33:48Z</dcterms:modified>
</cp:coreProperties>
</file>