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538" r:id="rId3"/>
    <p:sldId id="539" r:id="rId4"/>
    <p:sldId id="551" r:id="rId5"/>
    <p:sldId id="550" r:id="rId6"/>
    <p:sldId id="553" r:id="rId7"/>
    <p:sldId id="552" r:id="rId8"/>
    <p:sldId id="554" r:id="rId9"/>
    <p:sldId id="556" r:id="rId10"/>
    <p:sldId id="555" r:id="rId11"/>
    <p:sldId id="50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18ADA"/>
    <a:srgbClr val="E60000"/>
    <a:srgbClr val="26B71F"/>
    <a:srgbClr val="E36B6B"/>
    <a:srgbClr val="0E72B6"/>
    <a:srgbClr val="663300"/>
    <a:srgbClr val="4D0B15"/>
    <a:srgbClr val="E4DA9C"/>
    <a:srgbClr val="D3C3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95" autoAdjust="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1790-F92F-4035-9169-4202168956C4}" type="datetimeFigureOut">
              <a:rPr lang="zh-TW" altLang="en-US" smtClean="0"/>
              <a:t>2017/3/20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FEB2-1A37-4159-85AC-11AAB19C6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9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831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13630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5427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CBB2787-F9CA-40FB-B936-1FF44181DF48}" type="slidenum">
              <a:rPr lang="en-US" altLang="zh-TW" smtClean="0"/>
              <a:pPr/>
              <a:t>11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1106290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631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2894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80418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356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18099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09276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23885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8731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gif"/><Relationship Id="rId5" Type="http://schemas.openxmlformats.org/officeDocument/2006/relationships/image" Target="../media/image10.emf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772816"/>
            <a:ext cx="8458200" cy="1814524"/>
          </a:xfrm>
        </p:spPr>
        <p:txBody>
          <a:bodyPr/>
          <a:lstStyle/>
          <a:p>
            <a:r>
              <a:rPr lang="en-US" altLang="zh-TW" dirty="0" smtClean="0"/>
              <a:t>4-1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認識容積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5542" y="1700808"/>
            <a:ext cx="9000953" cy="1584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/>
              <a:t>有</a:t>
            </a:r>
            <a:r>
              <a:rPr lang="zh-TW" altLang="en-US" dirty="0" smtClean="0"/>
              <a:t>一個有蓋的木箱</a:t>
            </a:r>
            <a:r>
              <a:rPr lang="en-US" altLang="zh-TW" dirty="0" smtClean="0"/>
              <a:t>(</a:t>
            </a:r>
            <a:r>
              <a:rPr lang="zh-TW" altLang="en-US" dirty="0" smtClean="0"/>
              <a:t>如下圖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，木板的厚度都是</a:t>
            </a:r>
            <a:r>
              <a:rPr lang="en-US" altLang="zh-TW" dirty="0" smtClean="0"/>
              <a:t>0.5</a:t>
            </a:r>
            <a:r>
              <a:rPr lang="zh-TW" altLang="en-US" dirty="0" smtClean="0"/>
              <a:t>公分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，則木箱的木板所占的體積是多少立方公分？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4580437"/>
              </p:ext>
            </p:extLst>
          </p:nvPr>
        </p:nvGraphicFramePr>
        <p:xfrm>
          <a:off x="3419872" y="3645024"/>
          <a:ext cx="5492611" cy="2880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Picture" r:id="rId4" imgW="2185445" imgH="1142359" progId="Word.Picture.8">
                  <p:embed/>
                </p:oleObj>
              </mc:Choice>
              <mc:Fallback>
                <p:oleObj name="Picture" r:id="rId4" imgW="2185445" imgH="1142359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3645024"/>
                        <a:ext cx="5492611" cy="28803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2" descr="「複習」的圖片搜尋結果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29200"/>
            <a:ext cx="1296144" cy="139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153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288" y="15875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b="1" dirty="0" smtClean="0"/>
              <a:t>思考歸納</a:t>
            </a:r>
            <a:endParaRPr lang="zh-TW" altLang="en-US" b="1" dirty="0"/>
          </a:p>
        </p:txBody>
      </p:sp>
      <p:pic>
        <p:nvPicPr>
          <p:cNvPr id="53252" name="Picture 6" descr="http://img.taopic.com/uploads/allimg/130617/318765-13061GA92146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852936"/>
            <a:ext cx="2217737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3" name="Picture 4" descr="「彩虹」的圖片搜尋結果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221088"/>
            <a:ext cx="4054475" cy="206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80361" y="1628800"/>
            <a:ext cx="8186766" cy="106758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3600" smtClean="0">
                <a:latin typeface="標楷體" pitchFamily="65" charset="-120"/>
                <a:ea typeface="標楷體" pitchFamily="65" charset="-120"/>
              </a:rPr>
              <a:t>說說看，你在這一單元中學到了什麼？</a:t>
            </a: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6184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163" y="2821796"/>
            <a:ext cx="5626968" cy="3340968"/>
          </a:xfrm>
        </p:spPr>
        <p:txBody>
          <a:bodyPr>
            <a:normAutofit/>
          </a:bodyPr>
          <a:lstStyle/>
          <a:p>
            <a:r>
              <a:rPr lang="zh-TW" altLang="en-US" sz="4000" dirty="0" smtClean="0"/>
              <a:t>下面哪些</a:t>
            </a:r>
            <a:r>
              <a:rPr lang="zh-TW" altLang="en-US" sz="4000" dirty="0" smtClean="0"/>
              <a:t>東西</a:t>
            </a:r>
            <a:r>
              <a:rPr lang="zh-TW" altLang="en-US" sz="4000" dirty="0" smtClean="0"/>
              <a:t>有容積</a:t>
            </a:r>
            <a:r>
              <a:rPr lang="zh-TW" altLang="en-US" sz="4000" dirty="0" smtClean="0"/>
              <a:t>？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 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積木</a:t>
            </a:r>
            <a: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/>
            </a:r>
            <a:b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</a:br>
            <a: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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麻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糬</a:t>
            </a:r>
            <a: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/>
            </a:r>
            <a:b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</a:br>
            <a: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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杯子</a:t>
            </a:r>
            <a: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/>
            </a:r>
            <a:b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</a:br>
            <a: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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寶特瓶</a:t>
            </a:r>
            <a:endParaRPr lang="en-US" sz="4000" dirty="0"/>
          </a:p>
        </p:txBody>
      </p:sp>
      <p:pic>
        <p:nvPicPr>
          <p:cNvPr id="1026" name="Picture 2" descr="「麻糬」的圖片搜尋結果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084168" y="2821283"/>
            <a:ext cx="2157635" cy="1615829"/>
          </a:xfrm>
          <a:prstGeom prst="rect">
            <a:avLst/>
          </a:prstGeom>
          <a:noFill/>
        </p:spPr>
      </p:pic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395288" y="15875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何謂容積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zh-TW" altLang="en-US" b="1" dirty="0"/>
          </a:p>
        </p:txBody>
      </p:sp>
      <p:pic>
        <p:nvPicPr>
          <p:cNvPr id="5" name="Picture 2" descr="「汽水」的圖片搜尋結果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802758"/>
            <a:ext cx="1142874" cy="1965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相關圖片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006" y="414908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95536" y="1421904"/>
            <a:ext cx="83164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b="1" kern="1200">
                <a:ln w="19050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00B0F0"/>
                </a:solidFill>
                <a:effectLst/>
                <a:latin typeface="Microsoft New Tai Lue" panose="020B0502040204020203" pitchFamily="34" charset="0"/>
                <a:ea typeface="+mj-ea"/>
                <a:cs typeface="Microsoft New Tai Lue" panose="020B0502040204020203" pitchFamily="34" charset="0"/>
              </a:defRPr>
            </a:lvl1pPr>
          </a:lstStyle>
          <a:p>
            <a:pPr algn="l"/>
            <a:r>
              <a:rPr lang="zh-TW" altLang="en-US" smtClean="0">
                <a:solidFill>
                  <a:srgbClr val="FF0000"/>
                </a:solidFill>
              </a:rPr>
              <a:t>容積</a:t>
            </a:r>
            <a:r>
              <a:rPr lang="en-US" altLang="zh-TW" smtClean="0">
                <a:solidFill>
                  <a:srgbClr val="FF0000"/>
                </a:solidFill>
              </a:rPr>
              <a:t>=</a:t>
            </a:r>
            <a:r>
              <a:rPr lang="zh-TW" altLang="en-US" smtClean="0">
                <a:solidFill>
                  <a:srgbClr val="FF0000"/>
                </a:solidFill>
              </a:rPr>
              <a:t>容器內部空間的大小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929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86644" y="1736812"/>
            <a:ext cx="8846888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有一個紙箱裝入</a:t>
            </a:r>
            <a:r>
              <a:rPr lang="en-US" altLang="zh-TW" dirty="0" smtClean="0"/>
              <a:t>12</a:t>
            </a:r>
            <a:r>
              <a:rPr lang="zh-TW" altLang="en-US" dirty="0" smtClean="0"/>
              <a:t>個面紙盒剛好裝滿</a:t>
            </a:r>
            <a:r>
              <a:rPr lang="zh-TW" altLang="en-US" dirty="0" smtClean="0"/>
              <a:t>，每個面紙盒的體積是</a:t>
            </a:r>
            <a:r>
              <a:rPr lang="en-US" altLang="zh-TW" dirty="0" smtClean="0"/>
              <a:t>2000</a:t>
            </a:r>
            <a:r>
              <a:rPr lang="zh-TW" altLang="en-US" dirty="0" smtClean="0"/>
              <a:t>立方公分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dirty="0" smtClean="0"/>
              <a:t>這個紙箱的容積是多少立方公分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10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573016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圓角矩形 10"/>
          <p:cNvSpPr/>
          <p:nvPr/>
        </p:nvSpPr>
        <p:spPr>
          <a:xfrm>
            <a:off x="7553194" y="5949280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627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86644" y="1700881"/>
            <a:ext cx="8846888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有一個容積是</a:t>
            </a:r>
            <a:r>
              <a:rPr lang="en-US" altLang="zh-TW" dirty="0" smtClean="0"/>
              <a:t>36000</a:t>
            </a:r>
            <a:r>
              <a:rPr lang="zh-TW" altLang="en-US" dirty="0" smtClean="0"/>
              <a:t>立方公分的紙箱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，剛好可以</a:t>
            </a:r>
            <a:r>
              <a:rPr lang="zh-TW" altLang="en-US" dirty="0" smtClean="0"/>
              <a:t>裝滿</a:t>
            </a:r>
            <a:r>
              <a:rPr lang="en-US" altLang="zh-TW" dirty="0" smtClean="0"/>
              <a:t>48</a:t>
            </a:r>
            <a:r>
              <a:rPr lang="zh-TW" altLang="en-US" dirty="0" smtClean="0"/>
              <a:t>個同樣體積的鐵盒</a:t>
            </a:r>
            <a:r>
              <a:rPr lang="zh-TW" altLang="en-US" dirty="0" smtClean="0"/>
              <a:t>，每個鐵盒的體積是多少立方公分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10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573016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圓角矩形 10"/>
          <p:cNvSpPr/>
          <p:nvPr/>
        </p:nvSpPr>
        <p:spPr>
          <a:xfrm>
            <a:off x="7553194" y="5949280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78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5542" y="1700808"/>
            <a:ext cx="9000953" cy="2160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弟弟收拾玩具時</a:t>
            </a:r>
            <a:r>
              <a:rPr lang="zh-TW" altLang="en-US" dirty="0" smtClean="0"/>
              <a:t>，要將邊長為</a:t>
            </a:r>
            <a:r>
              <a:rPr lang="en-US" altLang="zh-TW" dirty="0" smtClean="0"/>
              <a:t>3</a:t>
            </a:r>
            <a:r>
              <a:rPr lang="zh-TW" altLang="en-US" dirty="0" smtClean="0"/>
              <a:t>公分的正方體積木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，放入一個內部長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30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公分、寬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20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公分、高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20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公分的長方體收納盒內，最多可以放入多少個積木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7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717032"/>
            <a:ext cx="2525270" cy="2718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352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5542" y="1700808"/>
            <a:ext cx="9000953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/>
              <a:t>有</a:t>
            </a:r>
            <a:r>
              <a:rPr lang="zh-TW" altLang="en-US" dirty="0" smtClean="0"/>
              <a:t>一個無</a:t>
            </a:r>
            <a:r>
              <a:rPr lang="zh-TW" altLang="en-US" dirty="0"/>
              <a:t>蓋</a:t>
            </a:r>
            <a:r>
              <a:rPr lang="zh-TW" altLang="en-US" dirty="0" smtClean="0"/>
              <a:t>的正方體容器</a:t>
            </a:r>
            <a:r>
              <a:rPr lang="en-US" altLang="zh-TW" dirty="0" smtClean="0"/>
              <a:t>(</a:t>
            </a:r>
            <a:r>
              <a:rPr lang="zh-TW" altLang="en-US" dirty="0" smtClean="0"/>
              <a:t>如下圖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此容器的容積是多少立方公分？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2713810"/>
              </p:ext>
            </p:extLst>
          </p:nvPr>
        </p:nvGraphicFramePr>
        <p:xfrm>
          <a:off x="5508104" y="3212976"/>
          <a:ext cx="2880320" cy="2949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Picture" r:id="rId4" imgW="1259752" imgH="1285244" progId="Word.Picture.8">
                  <p:embed/>
                </p:oleObj>
              </mc:Choice>
              <mc:Fallback>
                <p:oleObj name="Picture" r:id="rId4" imgW="1259752" imgH="1285244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3212976"/>
                        <a:ext cx="2880320" cy="29494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168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5542" y="1700808"/>
            <a:ext cx="9000953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/>
              <a:t>有</a:t>
            </a:r>
            <a:r>
              <a:rPr lang="zh-TW" altLang="en-US" dirty="0" smtClean="0"/>
              <a:t>一個無</a:t>
            </a:r>
            <a:r>
              <a:rPr lang="zh-TW" altLang="en-US" dirty="0"/>
              <a:t>蓋</a:t>
            </a:r>
            <a:r>
              <a:rPr lang="zh-TW" altLang="en-US" dirty="0" smtClean="0"/>
              <a:t>的容器</a:t>
            </a:r>
            <a:r>
              <a:rPr lang="en-US" altLang="zh-TW" dirty="0" smtClean="0"/>
              <a:t>(</a:t>
            </a:r>
            <a:r>
              <a:rPr lang="zh-TW" altLang="en-US" dirty="0" smtClean="0"/>
              <a:t>如下圖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，厚度為</a:t>
            </a:r>
            <a:r>
              <a:rPr lang="en-US" altLang="zh-TW" dirty="0" smtClean="0"/>
              <a:t>2</a:t>
            </a:r>
            <a:r>
              <a:rPr lang="zh-TW" altLang="en-US" dirty="0" smtClean="0"/>
              <a:t>公分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，此容器的容積是多少立方公分？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4890417"/>
              </p:ext>
            </p:extLst>
          </p:nvPr>
        </p:nvGraphicFramePr>
        <p:xfrm>
          <a:off x="4644008" y="3573016"/>
          <a:ext cx="4056965" cy="280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Picture" r:id="rId4" imgW="1393230" imgH="961323" progId="Word.Picture.8">
                  <p:embed/>
                </p:oleObj>
              </mc:Choice>
              <mc:Fallback>
                <p:oleObj name="Picture" r:id="rId4" imgW="1393230" imgH="961323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3573016"/>
                        <a:ext cx="4056965" cy="28083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4654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5542" y="1700808"/>
            <a:ext cx="9000953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/>
              <a:t>有</a:t>
            </a:r>
            <a:r>
              <a:rPr lang="zh-TW" altLang="en-US" dirty="0" smtClean="0"/>
              <a:t>一個容器</a:t>
            </a:r>
            <a:r>
              <a:rPr lang="en-US" altLang="zh-TW" dirty="0" smtClean="0"/>
              <a:t>(</a:t>
            </a:r>
            <a:r>
              <a:rPr lang="zh-TW" altLang="en-US" dirty="0" smtClean="0"/>
              <a:t>如下圖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，厚度為</a:t>
            </a:r>
            <a:r>
              <a:rPr lang="en-US" altLang="zh-TW" dirty="0" smtClean="0"/>
              <a:t>2</a:t>
            </a:r>
            <a:r>
              <a:rPr lang="zh-TW" altLang="en-US" dirty="0" smtClean="0"/>
              <a:t>公分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，此容器的容積是多少立方公分？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6408798"/>
              </p:ext>
            </p:extLst>
          </p:nvPr>
        </p:nvGraphicFramePr>
        <p:xfrm>
          <a:off x="3635896" y="3356992"/>
          <a:ext cx="5142573" cy="2902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Picture" r:id="rId4" imgW="1421730" imgH="799723" progId="Word.Picture.8">
                  <p:embed/>
                </p:oleObj>
              </mc:Choice>
              <mc:Fallback>
                <p:oleObj name="Picture" r:id="rId4" imgW="1421730" imgH="799723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3356992"/>
                        <a:ext cx="5142573" cy="29024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6861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5542" y="1700808"/>
            <a:ext cx="9000953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/>
              <a:t>有</a:t>
            </a:r>
            <a:r>
              <a:rPr lang="zh-TW" altLang="en-US" dirty="0" smtClean="0"/>
              <a:t>一個有蓋的紙箱</a:t>
            </a:r>
            <a:r>
              <a:rPr lang="en-US" altLang="zh-TW" dirty="0" smtClean="0"/>
              <a:t>(</a:t>
            </a:r>
            <a:r>
              <a:rPr lang="zh-TW" altLang="en-US" dirty="0" smtClean="0"/>
              <a:t>如下圖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，紙箱的厚度都是</a:t>
            </a:r>
            <a:r>
              <a:rPr lang="en-US" altLang="zh-TW" dirty="0" smtClean="0"/>
              <a:t>0.5</a:t>
            </a:r>
            <a:r>
              <a:rPr lang="zh-TW" altLang="en-US" dirty="0" smtClean="0"/>
              <a:t>公分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，則紙箱的容積是多少立方公分？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406657"/>
              </p:ext>
            </p:extLst>
          </p:nvPr>
        </p:nvGraphicFramePr>
        <p:xfrm>
          <a:off x="3923928" y="3429000"/>
          <a:ext cx="4745219" cy="2664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Picture" r:id="rId4" imgW="2118706" imgH="1189867" progId="Word.Picture.8">
                  <p:embed/>
                </p:oleObj>
              </mc:Choice>
              <mc:Fallback>
                <p:oleObj name="Picture" r:id="rId4" imgW="2118706" imgH="1189867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3429000"/>
                        <a:ext cx="4745219" cy="26642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6642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1946</TotalTime>
  <Words>309</Words>
  <Application>Microsoft Office PowerPoint</Application>
  <PresentationFormat>如螢幕大小 (4:3)</PresentationFormat>
  <Paragraphs>35</Paragraphs>
  <Slides>11</Slides>
  <Notes>11</Notes>
  <HiddenSlides>0</HiddenSlides>
  <MMClips>0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20" baseType="lpstr">
      <vt:lpstr>微軟正黑體</vt:lpstr>
      <vt:lpstr>新細明體</vt:lpstr>
      <vt:lpstr>標楷體</vt:lpstr>
      <vt:lpstr>Arial</vt:lpstr>
      <vt:lpstr>Calibri</vt:lpstr>
      <vt:lpstr>Microsoft New Tai Lue</vt:lpstr>
      <vt:lpstr>Wingdings</vt:lpstr>
      <vt:lpstr>Engineering-PowerPoint-Template</vt:lpstr>
      <vt:lpstr>Microsoft Word Picture</vt:lpstr>
      <vt:lpstr>4-1 認識容積</vt:lpstr>
      <vt:lpstr>何謂容積？</vt:lpstr>
      <vt:lpstr>動動腦</vt:lpstr>
      <vt:lpstr>動動腦</vt:lpstr>
      <vt:lpstr>動動腦</vt:lpstr>
      <vt:lpstr>動動腦</vt:lpstr>
      <vt:lpstr>動動腦</vt:lpstr>
      <vt:lpstr>動動腦</vt:lpstr>
      <vt:lpstr>動動腦</vt:lpstr>
      <vt:lpstr>動動腦</vt:lpstr>
      <vt:lpstr>思考歸納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324</cp:revision>
  <dcterms:created xsi:type="dcterms:W3CDTF">2015-02-23T02:08:32Z</dcterms:created>
  <dcterms:modified xsi:type="dcterms:W3CDTF">2017-03-20T09:30:57Z</dcterms:modified>
</cp:coreProperties>
</file>