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74" r:id="rId5"/>
    <p:sldId id="258" r:id="rId6"/>
    <p:sldId id="260" r:id="rId7"/>
    <p:sldId id="259" r:id="rId8"/>
    <p:sldId id="278" r:id="rId9"/>
    <p:sldId id="263" r:id="rId10"/>
    <p:sldId id="277" r:id="rId11"/>
    <p:sldId id="276" r:id="rId12"/>
    <p:sldId id="264" r:id="rId13"/>
    <p:sldId id="271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0C19F-32CB-4E38-B711-A1F93504C92C}" type="doc">
      <dgm:prSet loTypeId="urn:microsoft.com/office/officeart/2005/8/layout/vList6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C877C210-EBBD-462F-8F0F-1C47B6F7E78F}">
      <dgm:prSet phldrT="[文字]" custT="1"/>
      <dgm:spPr/>
      <dgm:t>
        <a:bodyPr/>
        <a:lstStyle/>
        <a:p>
          <a:pPr algn="l"/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   國語文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含母語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、數學、健康與體育、</a:t>
          </a:r>
        </a:p>
      </dgm:t>
    </dgm:pt>
    <dgm:pt modelId="{F1C8330B-653D-46BE-952E-94DE69975C1C}" type="parTrans" cxnId="{A4E2C40F-2CFD-4179-ACC0-37D93151C923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A8EC1E-055D-4420-8CBC-D94B15A597D6}" type="sibTrans" cxnId="{A4E2C40F-2CFD-4179-ACC0-37D93151C923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5A6228-AF3F-4A62-BAB2-AFC93B8F4C07}">
      <dgm:prSet phldrT="[文字]" custT="1"/>
      <dgm:spPr>
        <a:solidFill>
          <a:srgbClr val="00B0F0"/>
        </a:solidFill>
      </dgm:spPr>
      <dgm:t>
        <a:bodyPr/>
        <a:lstStyle/>
        <a:p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校訂課程</a:t>
          </a:r>
        </a:p>
      </dgm:t>
    </dgm:pt>
    <dgm:pt modelId="{C893CB12-9908-4ED4-A9B7-70A5A89ADE54}" type="sibTrans" cxnId="{F18DB1A0-EC9F-4448-98AE-C587D88DA84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9A8F805-FF1E-4497-88F1-8CE2C181E277}" type="parTrans" cxnId="{F18DB1A0-EC9F-4448-98AE-C587D88DA84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64016A-BEBB-4A3D-97CB-EC4B5633B3E6}">
      <dgm:prSet phldrT="[文字]" custT="1"/>
      <dgm:spPr/>
      <dgm:t>
        <a:bodyPr/>
        <a:lstStyle/>
        <a:p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部定課程</a:t>
          </a:r>
        </a:p>
      </dgm:t>
    </dgm:pt>
    <dgm:pt modelId="{345ECC91-2E3A-41F4-97E5-DE5FA955FC4A}" type="sibTrans" cxnId="{C3FC11EF-30F2-4597-A1D7-D5D9F1A7751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7E1D03-D879-4199-97D7-80DC9FB1AF61}" type="parTrans" cxnId="{C3FC11EF-30F2-4597-A1D7-D5D9F1A7751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275A99-29AA-419E-BBAB-E6A586B690FC}">
      <dgm:prSet phldrT="[文字]" custT="1"/>
      <dgm:spPr/>
      <dgm:t>
        <a:bodyPr/>
        <a:lstStyle/>
        <a:p>
          <a:pPr algn="l"/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   生活課程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有教科書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D7DBB43-D537-43D7-86E1-0AB3BCE0778F}" type="parTrans" cxnId="{583C3828-8E0E-476D-9F4A-7881ABDB38F3}">
      <dgm:prSet/>
      <dgm:spPr/>
      <dgm:t>
        <a:bodyPr/>
        <a:lstStyle/>
        <a:p>
          <a:endParaRPr lang="zh-TW" altLang="en-US"/>
        </a:p>
      </dgm:t>
    </dgm:pt>
    <dgm:pt modelId="{B912EE2E-F222-4AB4-94BB-2ACB9BB4237D}" type="sibTrans" cxnId="{583C3828-8E0E-476D-9F4A-7881ABDB38F3}">
      <dgm:prSet/>
      <dgm:spPr/>
      <dgm:t>
        <a:bodyPr/>
        <a:lstStyle/>
        <a:p>
          <a:endParaRPr lang="zh-TW" altLang="en-US"/>
        </a:p>
      </dgm:t>
    </dgm:pt>
    <dgm:pt modelId="{51B777A8-C761-468D-A158-5EA73A412052}">
      <dgm:prSet phldrT="[文字]" custT="1"/>
      <dgm:spPr/>
      <dgm:t>
        <a:bodyPr/>
        <a:lstStyle/>
        <a:p>
          <a:pPr>
            <a:buNone/>
          </a:pP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 復興我的家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~</a:t>
          </a: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學習新樂園、復興英閱繪</a:t>
          </a:r>
        </a:p>
      </dgm:t>
    </dgm:pt>
    <dgm:pt modelId="{B81849BE-55C1-4EC7-95FA-5B823ADDF13E}" type="parTrans" cxnId="{2B7D1263-A519-4A4E-A2EB-750494CEEF71}">
      <dgm:prSet/>
      <dgm:spPr/>
      <dgm:t>
        <a:bodyPr/>
        <a:lstStyle/>
        <a:p>
          <a:endParaRPr lang="zh-TW" altLang="en-US"/>
        </a:p>
      </dgm:t>
    </dgm:pt>
    <dgm:pt modelId="{84E77575-C9C5-46BC-AF0D-4570627C3702}" type="sibTrans" cxnId="{2B7D1263-A519-4A4E-A2EB-750494CEEF71}">
      <dgm:prSet/>
      <dgm:spPr/>
      <dgm:t>
        <a:bodyPr/>
        <a:lstStyle/>
        <a:p>
          <a:endParaRPr lang="zh-TW" altLang="en-US"/>
        </a:p>
      </dgm:t>
    </dgm:pt>
    <dgm:pt modelId="{EA980F4D-CDBD-44CF-8727-13410D8D6972}">
      <dgm:prSet phldrT="[文字]" custT="1"/>
      <dgm:spPr/>
      <dgm:t>
        <a:bodyPr/>
        <a:lstStyle/>
        <a:p>
          <a:pPr>
            <a:buNone/>
          </a:pP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 閱讀心</a:t>
          </a:r>
          <a:r>
            <a: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&amp;</a:t>
          </a: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新世界</a:t>
          </a:r>
        </a:p>
      </dgm:t>
    </dgm:pt>
    <dgm:pt modelId="{BF2E2461-8F48-49D0-AA63-EB10EB281042}" type="parTrans" cxnId="{462D088B-E032-4D2D-A95B-F6586F42CF5D}">
      <dgm:prSet/>
      <dgm:spPr/>
    </dgm:pt>
    <dgm:pt modelId="{2958A5A4-4A88-4296-8C3A-67D1155AC669}" type="sibTrans" cxnId="{462D088B-E032-4D2D-A95B-F6586F42CF5D}">
      <dgm:prSet/>
      <dgm:spPr/>
    </dgm:pt>
    <dgm:pt modelId="{133B2715-7B2D-42A4-BD91-23F1EF222EAD}">
      <dgm:prSet phldrT="[文字]" custT="1"/>
      <dgm:spPr/>
      <dgm:t>
        <a:bodyPr/>
        <a:lstStyle/>
        <a:p>
          <a:pPr>
            <a:buNone/>
          </a:pPr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 文宇宙、魔數樂園</a:t>
          </a:r>
        </a:p>
      </dgm:t>
    </dgm:pt>
    <dgm:pt modelId="{A6983188-6A6C-4DB2-8B6A-8E13F4D4FD75}" type="parTrans" cxnId="{3CB2A96D-87D2-415E-AE9B-BA7F6BC82DF8}">
      <dgm:prSet/>
      <dgm:spPr/>
    </dgm:pt>
    <dgm:pt modelId="{2459027F-72E7-4E38-B73A-A5AAF408A65D}" type="sibTrans" cxnId="{3CB2A96D-87D2-415E-AE9B-BA7F6BC82DF8}">
      <dgm:prSet/>
      <dgm:spPr/>
    </dgm:pt>
    <dgm:pt modelId="{2C8411FB-486D-464D-804A-C0C9898AA05F}" type="pres">
      <dgm:prSet presAssocID="{9290C19F-32CB-4E38-B711-A1F93504C92C}" presName="Name0" presStyleCnt="0">
        <dgm:presLayoutVars>
          <dgm:dir/>
          <dgm:animLvl val="lvl"/>
          <dgm:resizeHandles/>
        </dgm:presLayoutVars>
      </dgm:prSet>
      <dgm:spPr/>
    </dgm:pt>
    <dgm:pt modelId="{18BB405C-8672-4BF3-A29F-8A02F37A866E}" type="pres">
      <dgm:prSet presAssocID="{CA64016A-BEBB-4A3D-97CB-EC4B5633B3E6}" presName="linNode" presStyleCnt="0"/>
      <dgm:spPr/>
    </dgm:pt>
    <dgm:pt modelId="{969DA1EA-E1D1-434E-8005-5561415D50B0}" type="pres">
      <dgm:prSet presAssocID="{CA64016A-BEBB-4A3D-97CB-EC4B5633B3E6}" presName="parentShp" presStyleLbl="node1" presStyleIdx="0" presStyleCnt="2" custScaleX="51374" custScaleY="47571" custLinFactNeighborX="-12967" custLinFactNeighborY="1403">
        <dgm:presLayoutVars>
          <dgm:bulletEnabled val="1"/>
        </dgm:presLayoutVars>
      </dgm:prSet>
      <dgm:spPr/>
    </dgm:pt>
    <dgm:pt modelId="{C2389E4D-54E6-452C-8998-940DAEC56B62}" type="pres">
      <dgm:prSet presAssocID="{CA64016A-BEBB-4A3D-97CB-EC4B5633B3E6}" presName="childShp" presStyleLbl="bgAccFollowNode1" presStyleIdx="0" presStyleCnt="2" custScaleX="134210" custScaleY="49629" custLinFactNeighborX="-19451" custLinFactNeighborY="-419">
        <dgm:presLayoutVars>
          <dgm:bulletEnabled val="1"/>
        </dgm:presLayoutVars>
      </dgm:prSet>
      <dgm:spPr/>
    </dgm:pt>
    <dgm:pt modelId="{B32A6C26-B00D-4A7A-A4FD-0844804EC501}" type="pres">
      <dgm:prSet presAssocID="{345ECC91-2E3A-41F4-97E5-DE5FA955FC4A}" presName="spacing" presStyleCnt="0"/>
      <dgm:spPr/>
    </dgm:pt>
    <dgm:pt modelId="{EC8047BB-1B3E-48D6-BF35-2BE4CB47663A}" type="pres">
      <dgm:prSet presAssocID="{895A6228-AF3F-4A62-BAB2-AFC93B8F4C07}" presName="linNode" presStyleCnt="0"/>
      <dgm:spPr/>
    </dgm:pt>
    <dgm:pt modelId="{6CF86B82-03D7-4B88-886F-AAE9B531D8AB}" type="pres">
      <dgm:prSet presAssocID="{895A6228-AF3F-4A62-BAB2-AFC93B8F4C07}" presName="parentShp" presStyleLbl="node1" presStyleIdx="1" presStyleCnt="2" custScaleX="49283" custScaleY="42412" custLinFactNeighborX="-18980" custLinFactNeighborY="-10022">
        <dgm:presLayoutVars>
          <dgm:bulletEnabled val="1"/>
        </dgm:presLayoutVars>
      </dgm:prSet>
      <dgm:spPr/>
    </dgm:pt>
    <dgm:pt modelId="{BAA4AC89-3520-48CA-BAEC-9DE11B77326A}" type="pres">
      <dgm:prSet presAssocID="{895A6228-AF3F-4A62-BAB2-AFC93B8F4C07}" presName="childShp" presStyleLbl="bgAccFollowNode1" presStyleIdx="1" presStyleCnt="2" custScaleX="132374" custScaleY="75055" custLinFactNeighborX="-1078" custLinFactNeighborY="-10005">
        <dgm:presLayoutVars>
          <dgm:bulletEnabled val="1"/>
        </dgm:presLayoutVars>
      </dgm:prSet>
      <dgm:spPr/>
    </dgm:pt>
  </dgm:ptLst>
  <dgm:cxnLst>
    <dgm:cxn modelId="{CE567F00-2766-46C0-9366-43AEE2EC4836}" type="presOf" srcId="{51B777A8-C761-468D-A158-5EA73A412052}" destId="{BAA4AC89-3520-48CA-BAEC-9DE11B77326A}" srcOrd="0" destOrd="0" presId="urn:microsoft.com/office/officeart/2005/8/layout/vList6"/>
    <dgm:cxn modelId="{AE8DA805-4844-431E-9A27-E74489DAB671}" type="presOf" srcId="{895A6228-AF3F-4A62-BAB2-AFC93B8F4C07}" destId="{6CF86B82-03D7-4B88-886F-AAE9B531D8AB}" srcOrd="0" destOrd="0" presId="urn:microsoft.com/office/officeart/2005/8/layout/vList6"/>
    <dgm:cxn modelId="{A4E2C40F-2CFD-4179-ACC0-37D93151C923}" srcId="{CA64016A-BEBB-4A3D-97CB-EC4B5633B3E6}" destId="{C877C210-EBBD-462F-8F0F-1C47B6F7E78F}" srcOrd="0" destOrd="0" parTransId="{F1C8330B-653D-46BE-952E-94DE69975C1C}" sibTransId="{80A8EC1E-055D-4420-8CBC-D94B15A597D6}"/>
    <dgm:cxn modelId="{583C3828-8E0E-476D-9F4A-7881ABDB38F3}" srcId="{CA64016A-BEBB-4A3D-97CB-EC4B5633B3E6}" destId="{62275A99-29AA-419E-BBAB-E6A586B690FC}" srcOrd="1" destOrd="0" parTransId="{BD7DBB43-D537-43D7-86E1-0AB3BCE0778F}" sibTransId="{B912EE2E-F222-4AB4-94BB-2ACB9BB4237D}"/>
    <dgm:cxn modelId="{4E4E5F42-8755-4D10-9743-288A9FB45AAD}" type="presOf" srcId="{62275A99-29AA-419E-BBAB-E6A586B690FC}" destId="{C2389E4D-54E6-452C-8998-940DAEC56B62}" srcOrd="0" destOrd="1" presId="urn:microsoft.com/office/officeart/2005/8/layout/vList6"/>
    <dgm:cxn modelId="{2B7D1263-A519-4A4E-A2EB-750494CEEF71}" srcId="{895A6228-AF3F-4A62-BAB2-AFC93B8F4C07}" destId="{51B777A8-C761-468D-A158-5EA73A412052}" srcOrd="0" destOrd="0" parTransId="{B81849BE-55C1-4EC7-95FA-5B823ADDF13E}" sibTransId="{84E77575-C9C5-46BC-AF0D-4570627C3702}"/>
    <dgm:cxn modelId="{3CB2A96D-87D2-415E-AE9B-BA7F6BC82DF8}" srcId="{895A6228-AF3F-4A62-BAB2-AFC93B8F4C07}" destId="{133B2715-7B2D-42A4-BD91-23F1EF222EAD}" srcOrd="2" destOrd="0" parTransId="{A6983188-6A6C-4DB2-8B6A-8E13F4D4FD75}" sibTransId="{2459027F-72E7-4E38-B73A-A5AAF408A65D}"/>
    <dgm:cxn modelId="{002CEB78-43E0-4566-B598-383320F918A8}" type="presOf" srcId="{C877C210-EBBD-462F-8F0F-1C47B6F7E78F}" destId="{C2389E4D-54E6-452C-8998-940DAEC56B62}" srcOrd="0" destOrd="0" presId="urn:microsoft.com/office/officeart/2005/8/layout/vList6"/>
    <dgm:cxn modelId="{462D088B-E032-4D2D-A95B-F6586F42CF5D}" srcId="{895A6228-AF3F-4A62-BAB2-AFC93B8F4C07}" destId="{EA980F4D-CDBD-44CF-8727-13410D8D6972}" srcOrd="1" destOrd="0" parTransId="{BF2E2461-8F48-49D0-AA63-EB10EB281042}" sibTransId="{2958A5A4-4A88-4296-8C3A-67D1155AC669}"/>
    <dgm:cxn modelId="{34F7D08D-EBC8-44CB-AB93-2D39F95423DC}" type="presOf" srcId="{133B2715-7B2D-42A4-BD91-23F1EF222EAD}" destId="{BAA4AC89-3520-48CA-BAEC-9DE11B77326A}" srcOrd="0" destOrd="2" presId="urn:microsoft.com/office/officeart/2005/8/layout/vList6"/>
    <dgm:cxn modelId="{F18DB1A0-EC9F-4448-98AE-C587D88DA840}" srcId="{9290C19F-32CB-4E38-B711-A1F93504C92C}" destId="{895A6228-AF3F-4A62-BAB2-AFC93B8F4C07}" srcOrd="1" destOrd="0" parTransId="{B9A8F805-FF1E-4497-88F1-8CE2C181E277}" sibTransId="{C893CB12-9908-4ED4-A9B7-70A5A89ADE54}"/>
    <dgm:cxn modelId="{4EEC03A2-9DD8-4DCC-87A9-776374511D96}" type="presOf" srcId="{EA980F4D-CDBD-44CF-8727-13410D8D6972}" destId="{BAA4AC89-3520-48CA-BAEC-9DE11B77326A}" srcOrd="0" destOrd="1" presId="urn:microsoft.com/office/officeart/2005/8/layout/vList6"/>
    <dgm:cxn modelId="{31F546AE-0967-41CF-9ACC-6B04A909DC75}" type="presOf" srcId="{CA64016A-BEBB-4A3D-97CB-EC4B5633B3E6}" destId="{969DA1EA-E1D1-434E-8005-5561415D50B0}" srcOrd="0" destOrd="0" presId="urn:microsoft.com/office/officeart/2005/8/layout/vList6"/>
    <dgm:cxn modelId="{115B0BE9-DBC6-4DF1-8E34-32B40E06F1F2}" type="presOf" srcId="{9290C19F-32CB-4E38-B711-A1F93504C92C}" destId="{2C8411FB-486D-464D-804A-C0C9898AA05F}" srcOrd="0" destOrd="0" presId="urn:microsoft.com/office/officeart/2005/8/layout/vList6"/>
    <dgm:cxn modelId="{C3FC11EF-30F2-4597-A1D7-D5D9F1A77510}" srcId="{9290C19F-32CB-4E38-B711-A1F93504C92C}" destId="{CA64016A-BEBB-4A3D-97CB-EC4B5633B3E6}" srcOrd="0" destOrd="0" parTransId="{217E1D03-D879-4199-97D7-80DC9FB1AF61}" sibTransId="{345ECC91-2E3A-41F4-97E5-DE5FA955FC4A}"/>
    <dgm:cxn modelId="{03B89C04-0254-42EF-BF33-26EF9A6AAADB}" type="presParOf" srcId="{2C8411FB-486D-464D-804A-C0C9898AA05F}" destId="{18BB405C-8672-4BF3-A29F-8A02F37A866E}" srcOrd="0" destOrd="0" presId="urn:microsoft.com/office/officeart/2005/8/layout/vList6"/>
    <dgm:cxn modelId="{CEBB212C-C2FB-49F6-ACDA-21C03B559C2E}" type="presParOf" srcId="{18BB405C-8672-4BF3-A29F-8A02F37A866E}" destId="{969DA1EA-E1D1-434E-8005-5561415D50B0}" srcOrd="0" destOrd="0" presId="urn:microsoft.com/office/officeart/2005/8/layout/vList6"/>
    <dgm:cxn modelId="{1B61F84B-5387-4532-A41D-5200A54E6DA9}" type="presParOf" srcId="{18BB405C-8672-4BF3-A29F-8A02F37A866E}" destId="{C2389E4D-54E6-452C-8998-940DAEC56B62}" srcOrd="1" destOrd="0" presId="urn:microsoft.com/office/officeart/2005/8/layout/vList6"/>
    <dgm:cxn modelId="{89E5B5AB-7236-4E17-8BFB-569C5C390EC1}" type="presParOf" srcId="{2C8411FB-486D-464D-804A-C0C9898AA05F}" destId="{B32A6C26-B00D-4A7A-A4FD-0844804EC501}" srcOrd="1" destOrd="0" presId="urn:microsoft.com/office/officeart/2005/8/layout/vList6"/>
    <dgm:cxn modelId="{25C2D833-6646-4FCB-BF65-B58EA309E45C}" type="presParOf" srcId="{2C8411FB-486D-464D-804A-C0C9898AA05F}" destId="{EC8047BB-1B3E-48D6-BF35-2BE4CB47663A}" srcOrd="2" destOrd="0" presId="urn:microsoft.com/office/officeart/2005/8/layout/vList6"/>
    <dgm:cxn modelId="{656D22EC-C611-47DD-AE83-F7BF928EDC2B}" type="presParOf" srcId="{EC8047BB-1B3E-48D6-BF35-2BE4CB47663A}" destId="{6CF86B82-03D7-4B88-886F-AAE9B531D8AB}" srcOrd="0" destOrd="0" presId="urn:microsoft.com/office/officeart/2005/8/layout/vList6"/>
    <dgm:cxn modelId="{CF04683B-DF03-455E-9A38-EDBD01DB861A}" type="presParOf" srcId="{EC8047BB-1B3E-48D6-BF35-2BE4CB47663A}" destId="{BAA4AC89-3520-48CA-BAEC-9DE11B77326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89E4D-54E6-452C-8998-940DAEC56B62}">
      <dsp:nvSpPr>
        <dsp:cNvPr id="0" name=""/>
        <dsp:cNvSpPr/>
      </dsp:nvSpPr>
      <dsp:spPr>
        <a:xfrm>
          <a:off x="1328868" y="0"/>
          <a:ext cx="8376829" cy="16075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   國語文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含母語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、數學、健康與體育、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   生活課程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有教科書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28868" y="200939"/>
        <a:ext cx="7774012" cy="1205634"/>
      </dsp:txXfrm>
    </dsp:sp>
    <dsp:sp modelId="{969DA1EA-E1D1-434E-8005-5561415D50B0}">
      <dsp:nvSpPr>
        <dsp:cNvPr id="0" name=""/>
        <dsp:cNvSpPr/>
      </dsp:nvSpPr>
      <dsp:spPr>
        <a:xfrm>
          <a:off x="0" y="79629"/>
          <a:ext cx="2137700" cy="154085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部定課程</a:t>
          </a:r>
        </a:p>
      </dsp:txBody>
      <dsp:txXfrm>
        <a:off x="75218" y="154847"/>
        <a:ext cx="1987264" cy="1390416"/>
      </dsp:txXfrm>
    </dsp:sp>
    <dsp:sp modelId="{BAA4AC89-3520-48CA-BAEC-9DE11B77326A}">
      <dsp:nvSpPr>
        <dsp:cNvPr id="0" name=""/>
        <dsp:cNvSpPr/>
      </dsp:nvSpPr>
      <dsp:spPr>
        <a:xfrm>
          <a:off x="2072961" y="1608206"/>
          <a:ext cx="8351952" cy="24310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 復興我的家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~</a:t>
          </a: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學習新樂園、復興英閱繪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 閱讀心</a:t>
          </a:r>
          <a:r>
            <a:rPr lang="en-US" altLang="zh-TW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&amp;</a:t>
          </a: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新世界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 文宇宙、魔數樂園</a:t>
          </a:r>
        </a:p>
      </dsp:txBody>
      <dsp:txXfrm>
        <a:off x="2072961" y="1912090"/>
        <a:ext cx="7440299" cy="1823307"/>
      </dsp:txXfrm>
    </dsp:sp>
    <dsp:sp modelId="{6CF86B82-03D7-4B88-886F-AAE9B531D8AB}">
      <dsp:nvSpPr>
        <dsp:cNvPr id="0" name=""/>
        <dsp:cNvSpPr/>
      </dsp:nvSpPr>
      <dsp:spPr>
        <a:xfrm>
          <a:off x="0" y="2136318"/>
          <a:ext cx="2072961" cy="1373749"/>
        </a:xfrm>
        <a:prstGeom prst="round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校訂課程</a:t>
          </a:r>
        </a:p>
      </dsp:txBody>
      <dsp:txXfrm>
        <a:off x="67061" y="2203379"/>
        <a:ext cx="1938839" cy="1239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F13162-29CC-47B2-BE87-9C7B9303A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6367DF-4606-432C-8BF3-53B0331E5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DD7730-80AF-4CD6-90B2-76CA10FD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BCB464-B294-4471-BCA9-F72757F2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2129B7-45F7-49AC-A61F-65CE118C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3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61FB8-A7EA-4D00-86B0-FA4881B8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4D1743-E139-4941-89F8-FB15B91C3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E7CD08-1B09-4C09-B2B4-2A020F53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C9A4AA-761E-48E1-B6D1-B0A755F3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8B1B6C-0ED8-4EDD-BD12-39BB909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72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FDDC48-26CD-46D3-93F8-1A532D35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7C2464-FCAB-4186-8EBC-703BC3899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C5E007-1EAA-4977-8830-FE6E059A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72A6A3-64C0-4B88-B0F1-46A1B25D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9A4A57-5E1C-49AD-9558-BEF91433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07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69062-8A53-445E-9517-FA920EE3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6BCAE3-848B-489A-8AC2-CBEA75E46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8E3C13-CD7F-47B9-A26B-C213C1ED9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69E2A23-E558-4E22-B39F-6446E160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A7AA88-E7DC-4E6C-B9A6-1DAE6EA9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6E848A4-5E53-483E-80BD-BB5F4835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45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FBD9454-4F02-4946-A168-0A2B4207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2283ACB-CE03-4692-A4E3-EB50D308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BA5E6F-BB38-4AD9-9E4A-09CC48261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34F1A-EC9C-4F07-B3D0-16F1110D696C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1994C1-D522-4F14-BE0B-F90DBA9E4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F88373-FC15-47A2-BE31-C66BE023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977D-302D-4F4D-9519-77408F567C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07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F6B1837-E17B-4EDB-BE2D-0B2834E38E8C}"/>
              </a:ext>
            </a:extLst>
          </p:cNvPr>
          <p:cNvSpPr txBox="1"/>
          <p:nvPr/>
        </p:nvSpPr>
        <p:spPr>
          <a:xfrm>
            <a:off x="1091954" y="1030288"/>
            <a:ext cx="5770485" cy="1446550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文鼎超顏楷" panose="03000A09000000000000" pitchFamily="65" charset="-120"/>
                <a:ea typeface="文鼎超顏楷" panose="03000A09000000000000" pitchFamily="65" charset="-120"/>
              </a:rPr>
              <a:t>教務處報告 </a:t>
            </a:r>
            <a:endParaRPr lang="en-US" altLang="zh-TW" sz="6000" dirty="0">
              <a:latin typeface="文鼎超顏楷" panose="03000A09000000000000" pitchFamily="65" charset="-120"/>
              <a:ea typeface="文鼎超顏楷" panose="03000A09000000000000" pitchFamily="65" charset="-120"/>
            </a:endParaRPr>
          </a:p>
          <a:p>
            <a:pPr algn="ctr"/>
            <a:r>
              <a:rPr lang="zh-TW" altLang="en-US" sz="2800" dirty="0">
                <a:latin typeface="文鼎超顏楷" panose="03000A09000000000000" pitchFamily="65" charset="-120"/>
                <a:ea typeface="文鼎超顏楷" panose="03000A09000000000000" pitchFamily="65" charset="-120"/>
              </a:rPr>
              <a:t>教務主任</a:t>
            </a:r>
            <a:r>
              <a:rPr lang="en-US" altLang="zh-TW" sz="2800" dirty="0">
                <a:latin typeface="文鼎超顏楷" panose="03000A09000000000000" pitchFamily="65" charset="-120"/>
                <a:ea typeface="文鼎超顏楷" panose="03000A09000000000000" pitchFamily="65" charset="-120"/>
              </a:rPr>
              <a:t>/</a:t>
            </a:r>
            <a:r>
              <a:rPr lang="zh-TW" altLang="en-US" sz="2800" dirty="0">
                <a:latin typeface="文鼎超顏楷" panose="03000A09000000000000" pitchFamily="65" charset="-120"/>
                <a:ea typeface="文鼎超顏楷" panose="03000A09000000000000" pitchFamily="65" charset="-120"/>
              </a:rPr>
              <a:t>王志源</a:t>
            </a:r>
            <a:endParaRPr lang="zh-TW" altLang="en-US" sz="2800" dirty="0">
              <a:solidFill>
                <a:srgbClr val="FFFFFF"/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889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AC1A307-A70B-4C12-84CC-40CB38FAAEEB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新北校園通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EDBD27-18A9-4966-BD76-627162D3E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>
          <a:xfrm>
            <a:off x="786263" y="885424"/>
            <a:ext cx="10044496" cy="59725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35749F7-573B-4C4C-91CC-6BCA496C6D1A}"/>
              </a:ext>
            </a:extLst>
          </p:cNvPr>
          <p:cNvSpPr/>
          <p:nvPr/>
        </p:nvSpPr>
        <p:spPr>
          <a:xfrm>
            <a:off x="1056443" y="2219417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E01814-F20A-4B44-B89C-7F4027A4DE17}"/>
              </a:ext>
            </a:extLst>
          </p:cNvPr>
          <p:cNvSpPr/>
          <p:nvPr/>
        </p:nvSpPr>
        <p:spPr>
          <a:xfrm>
            <a:off x="1065321" y="3429000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7A9AD5D-DDA0-4C73-B8BF-0C90F29B01DA}"/>
              </a:ext>
            </a:extLst>
          </p:cNvPr>
          <p:cNvSpPr/>
          <p:nvPr/>
        </p:nvSpPr>
        <p:spPr>
          <a:xfrm>
            <a:off x="2851212" y="3429000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2AEFA46-8B16-4A13-8998-F83FC0D9C1A2}"/>
              </a:ext>
            </a:extLst>
          </p:cNvPr>
          <p:cNvSpPr/>
          <p:nvPr/>
        </p:nvSpPr>
        <p:spPr>
          <a:xfrm>
            <a:off x="2950346" y="5712780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1CBDDA0-C1C7-44F8-807C-E1DD1B595BED}"/>
              </a:ext>
            </a:extLst>
          </p:cNvPr>
          <p:cNvSpPr/>
          <p:nvPr/>
        </p:nvSpPr>
        <p:spPr>
          <a:xfrm>
            <a:off x="1065321" y="5709820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3B09D4-E836-4596-9D20-934174B66695}"/>
              </a:ext>
            </a:extLst>
          </p:cNvPr>
          <p:cNvSpPr/>
          <p:nvPr/>
        </p:nvSpPr>
        <p:spPr>
          <a:xfrm>
            <a:off x="4439831" y="2089951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0E40FBD-E75A-4A7A-90AA-5419C9FFD0CF}"/>
              </a:ext>
            </a:extLst>
          </p:cNvPr>
          <p:cNvSpPr/>
          <p:nvPr/>
        </p:nvSpPr>
        <p:spPr>
          <a:xfrm>
            <a:off x="9545971" y="3299102"/>
            <a:ext cx="1038687" cy="1145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9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3DDBE27-09E5-4B7A-BAA2-D9B316BCD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9798" r="1221" b="3872"/>
          <a:stretch/>
        </p:blipFill>
        <p:spPr>
          <a:xfrm>
            <a:off x="608707" y="1056444"/>
            <a:ext cx="10835535" cy="538874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AC1A307-A70B-4C12-84CC-40CB38FAAEEB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新北校園通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FADEB86-C204-41D8-9990-C2B50BD6CC12}"/>
              </a:ext>
            </a:extLst>
          </p:cNvPr>
          <p:cNvSpPr/>
          <p:nvPr/>
        </p:nvSpPr>
        <p:spPr>
          <a:xfrm>
            <a:off x="9765437" y="1988598"/>
            <a:ext cx="1571347" cy="4252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7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ADDA34D-621D-4C87-A088-5766FAE99F70}"/>
              </a:ext>
            </a:extLst>
          </p:cNvPr>
          <p:cNvSpPr txBox="1"/>
          <p:nvPr/>
        </p:nvSpPr>
        <p:spPr>
          <a:xfrm>
            <a:off x="346229" y="110949"/>
            <a:ext cx="3266984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重要行事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9D19D3F-173D-4E49-819E-EA1F383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/>
          <a:stretch/>
        </p:blipFill>
        <p:spPr>
          <a:xfrm>
            <a:off x="3457969" y="3952"/>
            <a:ext cx="5276062" cy="68540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F83230F-457E-421A-B169-68BB5895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20" y="1447061"/>
            <a:ext cx="3667854" cy="489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176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FD15408-9CE2-4922-AA8F-46EC2FDDCB5A}"/>
              </a:ext>
            </a:extLst>
          </p:cNvPr>
          <p:cNvSpPr/>
          <p:nvPr/>
        </p:nvSpPr>
        <p:spPr>
          <a:xfrm>
            <a:off x="1012311" y="1196542"/>
            <a:ext cx="97829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66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Times New Roman" panose="02020603050405020304" pitchFamily="18" charset="0"/>
              </a:rPr>
              <a:t>一起</a:t>
            </a:r>
            <a:r>
              <a:rPr lang="zh-TW" altLang="zh-TW" sz="4400" dirty="0">
                <a:solidFill>
                  <a:srgbClr val="0070C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Times New Roman" panose="02020603050405020304" pitchFamily="18" charset="0"/>
              </a:rPr>
              <a:t>當孩子學習路上的</a:t>
            </a:r>
            <a:r>
              <a:rPr lang="zh-TW" altLang="zh-TW" sz="4400" dirty="0">
                <a:solidFill>
                  <a:srgbClr val="FF0066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Times New Roman" panose="02020603050405020304" pitchFamily="18" charset="0"/>
              </a:rPr>
              <a:t>教育合夥人</a:t>
            </a:r>
            <a:endParaRPr lang="en-US" altLang="zh-TW" sz="4400" dirty="0">
              <a:solidFill>
                <a:srgbClr val="FF0066"/>
              </a:solidFill>
              <a:latin typeface="文鼎俏黑體P" panose="040B0900000000000000" pitchFamily="82" charset="-120"/>
              <a:ea typeface="文鼎俏黑體P" panose="040B0900000000000000" pitchFamily="82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zh-TW" sz="4400" dirty="0">
                <a:solidFill>
                  <a:srgbClr val="0070C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幫助孩子</a:t>
            </a:r>
            <a:r>
              <a:rPr lang="zh-TW" altLang="zh-TW" sz="4400" dirty="0">
                <a:solidFill>
                  <a:srgbClr val="FF0066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穩健</a:t>
            </a:r>
            <a:r>
              <a:rPr lang="zh-TW" altLang="en-US" sz="4400" dirty="0">
                <a:solidFill>
                  <a:srgbClr val="FF0066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自信</a:t>
            </a:r>
            <a:r>
              <a:rPr lang="zh-TW" altLang="en-US" sz="4400" dirty="0">
                <a:solidFill>
                  <a:srgbClr val="0070C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地往前邁進！！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46301E-0A57-4EFE-ACB3-9CC37581A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24" y="2643092"/>
            <a:ext cx="6040509" cy="402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53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C8BEB37-06CB-400E-A73A-251681CA4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045343"/>
              </p:ext>
            </p:extLst>
          </p:nvPr>
        </p:nvGraphicFramePr>
        <p:xfrm>
          <a:off x="436002" y="1127463"/>
          <a:ext cx="6825932" cy="54065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99820">
                  <a:extLst>
                    <a:ext uri="{9D8B030D-6E8A-4147-A177-3AD203B41FA5}">
                      <a16:colId xmlns:a16="http://schemas.microsoft.com/office/drawing/2014/main" val="3104138486"/>
                    </a:ext>
                  </a:extLst>
                </a:gridCol>
                <a:gridCol w="3764132">
                  <a:extLst>
                    <a:ext uri="{9D8B030D-6E8A-4147-A177-3AD203B41FA5}">
                      <a16:colId xmlns:a16="http://schemas.microsoft.com/office/drawing/2014/main" val="777908533"/>
                    </a:ext>
                  </a:extLst>
                </a:gridCol>
                <a:gridCol w="1161980">
                  <a:extLst>
                    <a:ext uri="{9D8B030D-6E8A-4147-A177-3AD203B41FA5}">
                      <a16:colId xmlns:a16="http://schemas.microsoft.com/office/drawing/2014/main" val="3602839143"/>
                    </a:ext>
                  </a:extLst>
                </a:gridCol>
              </a:tblGrid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處室</a:t>
                      </a: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成員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主</a:t>
                      </a:r>
                      <a:r>
                        <a:rPr lang="zh-TW" alt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責</a:t>
                      </a: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業務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分機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462057"/>
                  </a:ext>
                </a:extLst>
              </a:tr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教務主任 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處務統整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211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8416887"/>
                  </a:ext>
                </a:extLst>
              </a:tr>
              <a:tr h="1351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教學組長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排課、代課、公開授課、競賽活動、課後班</a:t>
                      </a: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……</a:t>
                      </a: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等。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212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2656390"/>
                  </a:ext>
                </a:extLst>
              </a:tr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課研組長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課程、研習</a:t>
                      </a: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…</a:t>
                      </a: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等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213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8838024"/>
                  </a:ext>
                </a:extLst>
              </a:tr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註冊組長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學籍管理、成績評量</a:t>
                      </a: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…</a:t>
                      </a: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等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214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222778"/>
                  </a:ext>
                </a:extLst>
              </a:tr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資訊組長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資訊設備及相關業務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215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2769189"/>
                  </a:ext>
                </a:extLst>
              </a:tr>
              <a:tr h="675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圖書館長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圖書館、閱讀推動業務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文鼎俏黑體P" panose="040B0900000000000000" pitchFamily="82" charset="-120"/>
                          <a:ea typeface="文鼎俏黑體P" panose="040B0900000000000000" pitchFamily="82" charset="-120"/>
                        </a:rPr>
                        <a:t>216</a:t>
                      </a:r>
                      <a:endParaRPr lang="zh-TW" sz="2400" kern="100" dirty="0">
                        <a:effectLst/>
                        <a:latin typeface="文鼎俏黑體P" panose="040B0900000000000000" pitchFamily="82" charset="-120"/>
                        <a:ea typeface="文鼎俏黑體P" panose="040B0900000000000000" pitchFamily="8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1992203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ECBB53CB-EFDA-4853-9560-EE774EEAA3FE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教務處成員介紹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04FADA-F006-497E-9310-BB8941960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/>
          <a:stretch/>
        </p:blipFill>
        <p:spPr>
          <a:xfrm>
            <a:off x="7335773" y="561381"/>
            <a:ext cx="4773367" cy="334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3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A7AF2B0-B166-457B-964B-CE6CF6E3EACF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科普</a:t>
            </a:r>
            <a:r>
              <a:rPr lang="en-US" altLang="zh-TW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108</a:t>
            </a:r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課綱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C774DF-4CA9-4396-B104-D3494F6D5C9A}"/>
              </a:ext>
            </a:extLst>
          </p:cNvPr>
          <p:cNvSpPr/>
          <p:nvPr/>
        </p:nvSpPr>
        <p:spPr>
          <a:xfrm>
            <a:off x="4119239" y="6346941"/>
            <a:ext cx="4953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Wingdings 2" panose="05020102010507070707" pitchFamily="18" charset="2"/>
              </a:rPr>
              <a:t>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資料來源：教育部國教署</a:t>
            </a:r>
            <a:r>
              <a:rPr lang="en-US" altLang="zh-TW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108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課綱資訊網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C85519E-1EA0-478A-8D94-4F346C570D53}"/>
              </a:ext>
            </a:extLst>
          </p:cNvPr>
          <p:cNvGrpSpPr/>
          <p:nvPr/>
        </p:nvGrpSpPr>
        <p:grpSpPr>
          <a:xfrm>
            <a:off x="239696" y="1910045"/>
            <a:ext cx="5770486" cy="3342289"/>
            <a:chOff x="497149" y="1673594"/>
            <a:chExt cx="4625266" cy="286342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6419DDF-BBF3-4C86-85AC-AA7418A25F12}"/>
                </a:ext>
              </a:extLst>
            </p:cNvPr>
            <p:cNvSpPr/>
            <p:nvPr/>
          </p:nvSpPr>
          <p:spPr>
            <a:xfrm>
              <a:off x="1137472" y="4013794"/>
              <a:ext cx="35410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zh-TW" altLang="en-US" sz="2800" b="1" kern="0" dirty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"/>
                  <a:sym typeface="Arial"/>
                </a:rPr>
                <a:t>分數不是唯一！！！  </a:t>
              </a:r>
              <a:endParaRPr lang="en-US" altLang="zh-TW" sz="2800" b="1" kern="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C76699-FE2A-46A3-BAC3-D6458E9E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8" r="17979"/>
            <a:stretch/>
          </p:blipFill>
          <p:spPr>
            <a:xfrm>
              <a:off x="497149" y="1673594"/>
              <a:ext cx="4625266" cy="2097439"/>
            </a:xfrm>
            <a:prstGeom prst="rect">
              <a:avLst/>
            </a:prstGeom>
            <a:ln w="28575" cap="sq" cmpd="thickThin">
              <a:solidFill>
                <a:srgbClr val="00B05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45A6280-2AA4-45E0-B99A-1682665953FC}"/>
              </a:ext>
            </a:extLst>
          </p:cNvPr>
          <p:cNvSpPr/>
          <p:nvPr/>
        </p:nvSpPr>
        <p:spPr>
          <a:xfrm>
            <a:off x="6010182" y="169969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簡單來說，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十二年國教課綱，在</a:t>
            </a:r>
            <a:r>
              <a:rPr lang="en-US" altLang="zh-TW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學年度上路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，也就是</a:t>
            </a:r>
            <a:r>
              <a:rPr lang="en-US" altLang="zh-TW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課綱</a:t>
            </a:r>
            <a:endParaRPr lang="en-US" altLang="zh-TW" sz="28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/>
            <a:endParaRPr lang="zh-TW" altLang="en-US" sz="2800" dirty="0">
              <a:solidFill>
                <a:srgbClr val="60ADA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從過去強調學生學習「知識」與「能力」，加上「態度」，轉變成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培養「素養」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2564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A90E1FB-80E6-45D9-9BB2-400BEC93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702" y="2147726"/>
            <a:ext cx="6150335" cy="4152887"/>
          </a:xfrm>
          <a:prstGeom prst="rect">
            <a:avLst/>
          </a:prstGeom>
          <a:ln w="2857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A7AF2B0-B166-457B-964B-CE6CF6E3EACF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科普</a:t>
            </a:r>
            <a:r>
              <a:rPr lang="en-US" altLang="zh-TW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108</a:t>
            </a:r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課綱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73885FA-6067-4CBC-AB33-4EBEDA194180}"/>
              </a:ext>
            </a:extLst>
          </p:cNvPr>
          <p:cNvSpPr/>
          <p:nvPr/>
        </p:nvSpPr>
        <p:spPr>
          <a:xfrm>
            <a:off x="608708" y="762731"/>
            <a:ext cx="85082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「素養」到底是什麼？</a:t>
            </a:r>
          </a:p>
          <a:p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素養代表「一個人為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適應現在生活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面對未來挑戰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，應該具備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0B8978-BCD2-4CA8-8C10-3C936E2976DB}"/>
              </a:ext>
            </a:extLst>
          </p:cNvPr>
          <p:cNvSpPr/>
          <p:nvPr/>
        </p:nvSpPr>
        <p:spPr>
          <a:xfrm>
            <a:off x="4119239" y="6346941"/>
            <a:ext cx="4997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Wingdings 2" panose="05020102010507070707" pitchFamily="18" charset="2"/>
              </a:rPr>
              <a:t>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資料來源：教育部國教署</a:t>
            </a:r>
            <a:r>
              <a:rPr lang="en-US" altLang="zh-TW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108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課綱資訊網</a:t>
            </a:r>
          </a:p>
        </p:txBody>
      </p:sp>
    </p:spTree>
    <p:extLst>
      <p:ext uri="{BB962C8B-B14F-4D97-AF65-F5344CB8AC3E}">
        <p14:creationId xmlns:p14="http://schemas.microsoft.com/office/powerpoint/2010/main" val="9105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5402A1C-C834-4238-A9EA-D7E576F7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3" y="1413911"/>
            <a:ext cx="4936958" cy="50032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AC81E37-A2F3-4C1B-9C8B-7B773856428F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科普</a:t>
            </a:r>
            <a:r>
              <a:rPr lang="en-US" altLang="zh-TW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108</a:t>
            </a:r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課綱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F21CB51-B3D0-4937-902B-A9AF50AB28AF}"/>
              </a:ext>
            </a:extLst>
          </p:cNvPr>
          <p:cNvSpPr/>
          <p:nvPr/>
        </p:nvSpPr>
        <p:spPr>
          <a:xfrm>
            <a:off x="5224462" y="1550387"/>
            <a:ext cx="6967538" cy="2531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具備素養的目標是培養學生成為「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終身學習者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」，可從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核心素養的三面九項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落實：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自主行動</a:t>
            </a: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：個人為學習的主體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溝通互動</a:t>
            </a: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：廣泛運用各種工具有效與他人及環境互動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社會參與</a:t>
            </a: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：學習處理社會的多元性與合作及人際關係</a:t>
            </a:r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3E9EE9A9-389A-4E0C-8FED-32AB7EDE4A7F}"/>
              </a:ext>
            </a:extLst>
          </p:cNvPr>
          <p:cNvSpPr/>
          <p:nvPr/>
        </p:nvSpPr>
        <p:spPr>
          <a:xfrm>
            <a:off x="5674645" y="4662691"/>
            <a:ext cx="6067172" cy="1754326"/>
          </a:xfrm>
          <a:prstGeom prst="wedgeRoundRectCallout">
            <a:avLst>
              <a:gd name="adj1" fmla="val -38055"/>
              <a:gd name="adj2" fmla="val -8340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kern="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關注</a:t>
            </a:r>
            <a:r>
              <a:rPr lang="zh-TW" altLang="en-US" sz="3200" kern="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學習</a:t>
            </a:r>
            <a:r>
              <a:rPr lang="zh-TW" altLang="en-US" sz="3200" kern="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與</a:t>
            </a:r>
            <a:r>
              <a:rPr lang="zh-TW" altLang="en-US" sz="3200" kern="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生活</a:t>
            </a:r>
            <a:r>
              <a:rPr lang="zh-TW" altLang="en-US" sz="3200" kern="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的結合，強調培養</a:t>
            </a:r>
            <a:r>
              <a:rPr lang="zh-TW" altLang="en-US" sz="3200" kern="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以人為本，成就每一個孩子</a:t>
            </a:r>
            <a:endParaRPr lang="zh-TW" altLang="en-US" sz="3200" dirty="0">
              <a:solidFill>
                <a:srgbClr val="FF0066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1A878E-3290-457C-842C-65B622CA4510}"/>
              </a:ext>
            </a:extLst>
          </p:cNvPr>
          <p:cNvSpPr/>
          <p:nvPr/>
        </p:nvSpPr>
        <p:spPr>
          <a:xfrm>
            <a:off x="4119238" y="6417017"/>
            <a:ext cx="4936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Wingdings 2" panose="05020102010507070707" pitchFamily="18" charset="2"/>
              </a:rPr>
              <a:t>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資料來源：教育部國教署</a:t>
            </a:r>
            <a:r>
              <a:rPr lang="en-US" altLang="zh-TW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108</a:t>
            </a:r>
            <a:r>
              <a:rPr lang="zh-TW" altLang="en-US" sz="2000" b="1" kern="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課綱資訊網</a:t>
            </a:r>
          </a:p>
        </p:txBody>
      </p:sp>
    </p:spTree>
    <p:extLst>
      <p:ext uri="{BB962C8B-B14F-4D97-AF65-F5344CB8AC3E}">
        <p14:creationId xmlns:p14="http://schemas.microsoft.com/office/powerpoint/2010/main" val="35971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C8D236E9-DB07-47D4-BA66-F5A40347CC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352735"/>
              </p:ext>
            </p:extLst>
          </p:nvPr>
        </p:nvGraphicFramePr>
        <p:xfrm>
          <a:off x="1802166" y="416174"/>
          <a:ext cx="8430361" cy="6330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Document" r:id="rId3" imgW="9954805" imgH="6729205" progId="Word.Document.8">
                  <p:embed/>
                </p:oleObj>
              </mc:Choice>
              <mc:Fallback>
                <p:oleObj name="Document" r:id="rId3" imgW="9954805" imgH="6729205" progId="Word.Document.8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2166" y="416174"/>
                        <a:ext cx="8430361" cy="6330877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8212FBB5-FB71-4675-A678-DEB848308ABA}"/>
              </a:ext>
            </a:extLst>
          </p:cNvPr>
          <p:cNvSpPr txBox="1"/>
          <p:nvPr/>
        </p:nvSpPr>
        <p:spPr>
          <a:xfrm>
            <a:off x="346229" y="110949"/>
            <a:ext cx="3266984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淺談校訂課程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57EA1C3-A086-49A4-9E2E-CA9BEA968C41}"/>
              </a:ext>
            </a:extLst>
          </p:cNvPr>
          <p:cNvSpPr/>
          <p:nvPr/>
        </p:nvSpPr>
        <p:spPr>
          <a:xfrm>
            <a:off x="3036163" y="1154097"/>
            <a:ext cx="6764785" cy="1180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3539E3-B23C-4008-9545-60D338B2B808}"/>
              </a:ext>
            </a:extLst>
          </p:cNvPr>
          <p:cNvSpPr/>
          <p:nvPr/>
        </p:nvSpPr>
        <p:spPr>
          <a:xfrm>
            <a:off x="3222594" y="4236128"/>
            <a:ext cx="6578354" cy="6821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5191747E-5689-4303-A5A4-311F3B9C93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51956"/>
              </p:ext>
            </p:extLst>
          </p:nvPr>
        </p:nvGraphicFramePr>
        <p:xfrm>
          <a:off x="838200" y="1379621"/>
          <a:ext cx="10515600" cy="436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717D62B5-59E0-41B9-B2E6-0C367AD0B2F1}"/>
              </a:ext>
            </a:extLst>
          </p:cNvPr>
          <p:cNvSpPr txBox="1"/>
          <p:nvPr/>
        </p:nvSpPr>
        <p:spPr>
          <a:xfrm>
            <a:off x="346229" y="110949"/>
            <a:ext cx="3266984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淺談校訂課程</a:t>
            </a:r>
          </a:p>
        </p:txBody>
      </p:sp>
    </p:spTree>
    <p:extLst>
      <p:ext uri="{BB962C8B-B14F-4D97-AF65-F5344CB8AC3E}">
        <p14:creationId xmlns:p14="http://schemas.microsoft.com/office/powerpoint/2010/main" val="144634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EF69482-235B-4A3D-A7A8-076D5719DD4B}"/>
              </a:ext>
            </a:extLst>
          </p:cNvPr>
          <p:cNvSpPr txBox="1"/>
          <p:nvPr/>
        </p:nvSpPr>
        <p:spPr>
          <a:xfrm>
            <a:off x="346229" y="110949"/>
            <a:ext cx="4527612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校訂課程亮點學校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EBF840-AF9C-4E2C-9242-D7DE47F24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40" y="899851"/>
            <a:ext cx="8937224" cy="595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51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A982F9-5F9A-47C5-A38A-A90C09235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66" y="3302493"/>
            <a:ext cx="6939605" cy="205074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lvl="0" indent="0">
              <a:lnSpc>
                <a:spcPct val="120000"/>
              </a:lnSpc>
              <a:spcBef>
                <a:spcPts val="560"/>
              </a:spcBef>
              <a:buClr>
                <a:srgbClr val="703DFF"/>
              </a:buClr>
              <a:buSzPts val="2800"/>
              <a:buNone/>
            </a:pPr>
            <a:r>
              <a:rPr lang="zh-TW" altLang="en-US" sz="3200" b="1" kern="0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Wingdings" panose="05000000000000000000" pitchFamily="2" charset="2"/>
              </a:rPr>
              <a:t></a:t>
            </a:r>
            <a:r>
              <a:rPr lang="zh-TW" altLang="en-US" sz="3200" b="1" kern="0" dirty="0">
                <a:solidFill>
                  <a:srgbClr val="0070C0"/>
                </a:solidFill>
                <a:latin typeface="BiauKai"/>
                <a:ea typeface="BiauKai"/>
                <a:cs typeface="BiauKai"/>
                <a:sym typeface="BiauKai"/>
              </a:rPr>
              <a:t>每星期三、五</a:t>
            </a:r>
            <a:r>
              <a:rPr lang="zh-TW" altLang="en-US" sz="3200" b="1" kern="0" dirty="0">
                <a:solidFill>
                  <a:srgbClr val="FF0066"/>
                </a:solidFill>
                <a:latin typeface="BiauKai"/>
                <a:ea typeface="BiauKai"/>
                <a:cs typeface="BiauKai"/>
                <a:sym typeface="BiauKai"/>
              </a:rPr>
              <a:t>晨讀</a:t>
            </a:r>
            <a:r>
              <a:rPr lang="en-US" altLang="zh-TW" sz="3200" b="1" kern="0" dirty="0">
                <a:solidFill>
                  <a:srgbClr val="FF0066"/>
                </a:solidFill>
                <a:latin typeface="BiauKai"/>
                <a:ea typeface="BiauKai"/>
                <a:cs typeface="BiauKai"/>
                <a:sym typeface="BiauKai"/>
              </a:rPr>
              <a:t>10</a:t>
            </a:r>
            <a:r>
              <a:rPr lang="zh-TW" altLang="en-US" sz="3200" b="1" kern="0" dirty="0">
                <a:solidFill>
                  <a:srgbClr val="FF0066"/>
                </a:solidFill>
                <a:latin typeface="BiauKai"/>
                <a:ea typeface="BiauKai"/>
                <a:cs typeface="BiauKai"/>
                <a:sym typeface="BiauKai"/>
              </a:rPr>
              <a:t>分鐘</a:t>
            </a:r>
          </a:p>
          <a:p>
            <a:pPr marL="0" lvl="0" indent="0">
              <a:lnSpc>
                <a:spcPct val="120000"/>
              </a:lnSpc>
              <a:spcBef>
                <a:spcPts val="560"/>
              </a:spcBef>
              <a:buClr>
                <a:srgbClr val="703DFF"/>
              </a:buClr>
              <a:buSzPts val="2800"/>
              <a:buNone/>
            </a:pPr>
            <a:r>
              <a:rPr lang="zh-TW" altLang="en-US" sz="3200" b="1" kern="0" dirty="0">
                <a:solidFill>
                  <a:srgbClr val="0070C0"/>
                </a:solidFill>
                <a:latin typeface="BiauKai"/>
                <a:ea typeface="BiauKai"/>
                <a:cs typeface="BiauKai"/>
                <a:sym typeface="BiauKai"/>
              </a:rPr>
              <a:t>    </a:t>
            </a:r>
            <a:r>
              <a:rPr lang="zh-TW" altLang="en-US" sz="3200" b="1" kern="0" dirty="0">
                <a:solidFill>
                  <a:srgbClr val="7030A0"/>
                </a:solidFill>
                <a:latin typeface="BiauKai"/>
                <a:ea typeface="BiauKai"/>
                <a:cs typeface="BiauKai"/>
                <a:sym typeface="BiauKai"/>
              </a:rPr>
              <a:t>每班藏書</a:t>
            </a:r>
            <a:r>
              <a:rPr lang="en-US" altLang="zh-TW" sz="3200" b="1" kern="0" dirty="0">
                <a:solidFill>
                  <a:srgbClr val="7030A0"/>
                </a:solidFill>
                <a:latin typeface="BiauKai"/>
                <a:ea typeface="BiauKai"/>
                <a:cs typeface="BiauKai"/>
                <a:sym typeface="BiauKai"/>
              </a:rPr>
              <a:t>140</a:t>
            </a:r>
            <a:r>
              <a:rPr lang="zh-TW" altLang="en-US" sz="3200" b="1" kern="0" dirty="0">
                <a:solidFill>
                  <a:srgbClr val="7030A0"/>
                </a:solidFill>
                <a:latin typeface="BiauKai"/>
                <a:ea typeface="BiauKai"/>
                <a:cs typeface="BiauKai"/>
                <a:sym typeface="BiauKai"/>
              </a:rPr>
              <a:t>本</a:t>
            </a:r>
          </a:p>
          <a:p>
            <a:pPr marL="0" lvl="0" indent="0">
              <a:lnSpc>
                <a:spcPct val="120000"/>
              </a:lnSpc>
              <a:spcBef>
                <a:spcPts val="560"/>
              </a:spcBef>
              <a:buClr>
                <a:srgbClr val="703DFF"/>
              </a:buClr>
              <a:buSzPts val="2800"/>
              <a:buNone/>
            </a:pPr>
            <a:r>
              <a:rPr lang="zh-TW" altLang="en-US" sz="3200" b="1" kern="0" dirty="0">
                <a:solidFill>
                  <a:srgbClr val="7030A0"/>
                </a:solidFill>
                <a:latin typeface="BiauKai"/>
                <a:ea typeface="BiauKai"/>
                <a:cs typeface="BiauKai"/>
                <a:sym typeface="BiauKai"/>
              </a:rPr>
              <a:t>    每週輪一套書箱，全班共讀</a:t>
            </a:r>
            <a:endParaRPr lang="zh-TW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2C26031-75AB-4B74-BF1B-E55CC7709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66" y="1186541"/>
            <a:ext cx="8388330" cy="1829603"/>
          </a:xfrm>
          <a:prstGeom prst="rect">
            <a:avLst/>
          </a:prstGeom>
          <a:solidFill>
            <a:srgbClr val="E9F6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文鼎粗圓" panose="020F0809000000000000" pitchFamily="49" charset="-120"/>
                <a:ea typeface="文鼎粗圓" panose="020F0809000000000000" pitchFamily="49" charset="-120"/>
              </a:rPr>
              <a:t>吸收不同領域的文本與知識，學習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文鼎粗圓" panose="020F0809000000000000" pitchFamily="49" charset="-120"/>
                <a:ea typeface="文鼎粗圓" panose="020F0809000000000000" pitchFamily="49" charset="-120"/>
              </a:rPr>
              <a:t>更廣更深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文鼎粗圓" panose="020F0809000000000000" pitchFamily="49" charset="-120"/>
                <a:ea typeface="文鼎粗圓" panose="020F0809000000000000" pitchFamily="49" charset="-120"/>
              </a:rPr>
              <a:t>的內容</a:t>
            </a:r>
            <a:endParaRPr lang="en-US" altLang="zh-TW" sz="2800" dirty="0">
              <a:solidFill>
                <a:srgbClr val="333333"/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文鼎粗圓" panose="020F0809000000000000" pitchFamily="49" charset="-120"/>
                <a:ea typeface="文鼎粗圓" panose="020F0809000000000000" pitchFamily="49" charset="-120"/>
              </a:rPr>
              <a:t>自主學習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文鼎粗圓" panose="020F0809000000000000" pitchFamily="49" charset="-120"/>
                <a:ea typeface="文鼎粗圓" panose="020F0809000000000000" pitchFamily="49" charset="-120"/>
              </a:rPr>
              <a:t>的重要能力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333333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生活情境的</a:t>
            </a:r>
            <a:r>
              <a:rPr lang="zh-TW" altLang="en-US" sz="2800" dirty="0">
                <a:solidFill>
                  <a:srgbClr val="FF0066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描述性題目</a:t>
            </a:r>
            <a:r>
              <a:rPr lang="zh-TW" altLang="en-US" sz="2800" dirty="0">
                <a:solidFill>
                  <a:srgbClr val="333333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需閱讀理解和批判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  <p:pic>
        <p:nvPicPr>
          <p:cNvPr id="2050" name="Picture 2" descr="https://shs.k12ea.gov.tw/public/12basic/assets/img/icon/edui4.png">
            <a:extLst>
              <a:ext uri="{FF2B5EF4-FFF2-40B4-BE49-F238E27FC236}">
                <a16:creationId xmlns:a16="http://schemas.microsoft.com/office/drawing/2014/main" id="{1D43050A-4FF4-449A-9FEB-627ABC41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06" y="1998979"/>
            <a:ext cx="5619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E0C2B74-5F52-4BCC-8C77-7F0C68E43231}"/>
              </a:ext>
            </a:extLst>
          </p:cNvPr>
          <p:cNvSpPr txBox="1"/>
          <p:nvPr/>
        </p:nvSpPr>
        <p:spPr>
          <a:xfrm>
            <a:off x="608708" y="110949"/>
            <a:ext cx="3831123" cy="70788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強調閱讀素養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76A928-4478-4087-ADB3-4AC38F7ECE63}"/>
              </a:ext>
            </a:extLst>
          </p:cNvPr>
          <p:cNvSpPr/>
          <p:nvPr/>
        </p:nvSpPr>
        <p:spPr>
          <a:xfrm>
            <a:off x="4439831" y="69492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800" dirty="0">
                <a:solidFill>
                  <a:srgbClr val="FF0000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108</a:t>
            </a:r>
            <a:r>
              <a:rPr lang="zh-TW" altLang="en-US" sz="2800" dirty="0">
                <a:solidFill>
                  <a:srgbClr val="FF0000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課綱重要素養：閱讀素養</a:t>
            </a:r>
            <a:endParaRPr lang="en-US" altLang="zh-TW" sz="2800" dirty="0">
              <a:solidFill>
                <a:srgbClr val="FF0000"/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FE60CD-CEDD-4384-9446-FFD544225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43" y="1774350"/>
            <a:ext cx="3558004" cy="266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150C321-2BEA-4C68-9387-828A9072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32" y="4335718"/>
            <a:ext cx="3197773" cy="239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8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432</Words>
  <Application>Microsoft Office PowerPoint</Application>
  <PresentationFormat>寬螢幕</PresentationFormat>
  <Paragraphs>64</Paragraphs>
  <Slides>13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7" baseType="lpstr">
      <vt:lpstr>BiauKai</vt:lpstr>
      <vt:lpstr>文鼎俏黑體P</vt:lpstr>
      <vt:lpstr>文鼎粗圓</vt:lpstr>
      <vt:lpstr>文鼎超顏楷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CSM</dc:creator>
  <cp:lastModifiedBy>CSM</cp:lastModifiedBy>
  <cp:revision>74</cp:revision>
  <dcterms:created xsi:type="dcterms:W3CDTF">2021-08-05T08:26:05Z</dcterms:created>
  <dcterms:modified xsi:type="dcterms:W3CDTF">2023-09-08T05:46:38Z</dcterms:modified>
</cp:coreProperties>
</file>