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8" r:id="rId2"/>
    <p:sldId id="280" r:id="rId3"/>
    <p:sldId id="270" r:id="rId4"/>
    <p:sldId id="272" r:id="rId5"/>
    <p:sldId id="278" r:id="rId6"/>
    <p:sldId id="274" r:id="rId7"/>
    <p:sldId id="267" r:id="rId8"/>
    <p:sldId id="277" r:id="rId9"/>
    <p:sldId id="257" r:id="rId10"/>
    <p:sldId id="258" r:id="rId11"/>
    <p:sldId id="259" r:id="rId12"/>
    <p:sldId id="260" r:id="rId13"/>
    <p:sldId id="261" r:id="rId14"/>
    <p:sldId id="262" r:id="rId15"/>
    <p:sldId id="265" r:id="rId16"/>
    <p:sldId id="263" r:id="rId17"/>
    <p:sldId id="266" r:id="rId18"/>
    <p:sldId id="275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FB1CD-A183-41DA-A520-99E6928B7768}" type="doc">
      <dgm:prSet loTypeId="urn:microsoft.com/office/officeart/2005/8/layout/equation2" loCatId="process" qsTypeId="urn:microsoft.com/office/officeart/2005/8/quickstyle/simple1" qsCatId="simple" csTypeId="urn:microsoft.com/office/officeart/2005/8/colors/accent1_4" csCatId="accent1" phldr="1"/>
      <dgm:spPr/>
    </dgm:pt>
    <dgm:pt modelId="{9F564420-01F8-449E-B149-5D3E59372AB6}">
      <dgm:prSet phldrT="[文字]" custT="1"/>
      <dgm:spPr/>
      <dgm:t>
        <a:bodyPr/>
        <a:lstStyle/>
        <a:p>
          <a:r>
            <a:rPr lang="zh-TW" altLang="en-US" sz="3200" dirty="0" smtClean="0"/>
            <a:t>品德</a:t>
          </a:r>
          <a:endParaRPr lang="en-US" altLang="zh-TW" sz="3200" dirty="0" smtClean="0"/>
        </a:p>
        <a:p>
          <a:r>
            <a:rPr lang="zh-TW" altLang="en-US" sz="3200" dirty="0" smtClean="0"/>
            <a:t>教育</a:t>
          </a:r>
          <a:endParaRPr lang="zh-TW" altLang="en-US" sz="3200" dirty="0"/>
        </a:p>
      </dgm:t>
    </dgm:pt>
    <dgm:pt modelId="{2114C309-5A9A-4707-8F01-440290137E64}" type="parTrans" cxnId="{BA05A92C-97A7-465D-8771-CF84FA86C80A}">
      <dgm:prSet/>
      <dgm:spPr/>
      <dgm:t>
        <a:bodyPr/>
        <a:lstStyle/>
        <a:p>
          <a:endParaRPr lang="zh-TW" altLang="en-US"/>
        </a:p>
      </dgm:t>
    </dgm:pt>
    <dgm:pt modelId="{66015889-9EE1-443A-BD58-76A8DC37A9ED}" type="sibTrans" cxnId="{BA05A92C-97A7-465D-8771-CF84FA86C80A}">
      <dgm:prSet/>
      <dgm:spPr/>
      <dgm:t>
        <a:bodyPr/>
        <a:lstStyle/>
        <a:p>
          <a:endParaRPr lang="zh-TW" altLang="en-US"/>
        </a:p>
      </dgm:t>
    </dgm:pt>
    <dgm:pt modelId="{38CC4503-D3E2-490D-B7BB-4C6A55DA46BA}">
      <dgm:prSet phldrT="[文字]" custT="1"/>
      <dgm:spPr/>
      <dgm:t>
        <a:bodyPr/>
        <a:lstStyle/>
        <a:p>
          <a:r>
            <a:rPr lang="zh-TW" altLang="en-US" sz="3200" dirty="0" smtClean="0"/>
            <a:t>國際</a:t>
          </a:r>
          <a:endParaRPr lang="en-US" altLang="zh-TW" sz="3200" dirty="0" smtClean="0"/>
        </a:p>
        <a:p>
          <a:r>
            <a:rPr lang="zh-TW" altLang="en-US" sz="3200" dirty="0" smtClean="0"/>
            <a:t>教育</a:t>
          </a:r>
          <a:endParaRPr lang="zh-TW" altLang="en-US" sz="3200" dirty="0"/>
        </a:p>
      </dgm:t>
    </dgm:pt>
    <dgm:pt modelId="{21B42E3C-0A09-46B4-95E6-810B7F469610}" type="parTrans" cxnId="{1868DE4C-0CB5-4DA3-B385-08A16F47BB76}">
      <dgm:prSet/>
      <dgm:spPr/>
      <dgm:t>
        <a:bodyPr/>
        <a:lstStyle/>
        <a:p>
          <a:endParaRPr lang="zh-TW" altLang="en-US"/>
        </a:p>
      </dgm:t>
    </dgm:pt>
    <dgm:pt modelId="{53376C52-CD61-47AD-AD7A-D3BE05569387}" type="sibTrans" cxnId="{1868DE4C-0CB5-4DA3-B385-08A16F47BB76}">
      <dgm:prSet/>
      <dgm:spPr/>
      <dgm:t>
        <a:bodyPr/>
        <a:lstStyle/>
        <a:p>
          <a:endParaRPr lang="zh-TW" altLang="en-US"/>
        </a:p>
      </dgm:t>
    </dgm:pt>
    <dgm:pt modelId="{35D66ED6-3844-4146-9B24-7629E3FB18C5}">
      <dgm:prSet phldrT="[文字]" custT="1"/>
      <dgm:spPr/>
      <dgm:t>
        <a:bodyPr/>
        <a:lstStyle/>
        <a:p>
          <a:r>
            <a:rPr lang="zh-TW" altLang="en-US" sz="6000" b="1" dirty="0" smtClean="0"/>
            <a:t>國際</a:t>
          </a:r>
          <a:endParaRPr lang="en-US" altLang="zh-TW" sz="6000" b="1" dirty="0" smtClean="0"/>
        </a:p>
        <a:p>
          <a:r>
            <a:rPr lang="zh-TW" altLang="en-US" sz="6000" b="1" dirty="0" smtClean="0"/>
            <a:t>好公民</a:t>
          </a:r>
          <a:endParaRPr lang="zh-TW" altLang="en-US" sz="6000" b="1" dirty="0"/>
        </a:p>
      </dgm:t>
    </dgm:pt>
    <dgm:pt modelId="{0ACEE629-51E3-4224-B988-609FC9FB5BB9}" type="parTrans" cxnId="{94226ED5-B7C7-461A-A5A6-BFAAC1EE67ED}">
      <dgm:prSet/>
      <dgm:spPr/>
      <dgm:t>
        <a:bodyPr/>
        <a:lstStyle/>
        <a:p>
          <a:endParaRPr lang="zh-TW" altLang="en-US"/>
        </a:p>
      </dgm:t>
    </dgm:pt>
    <dgm:pt modelId="{9E5420A5-6D6D-4840-A119-7F72879EAA77}" type="sibTrans" cxnId="{94226ED5-B7C7-461A-A5A6-BFAAC1EE67ED}">
      <dgm:prSet/>
      <dgm:spPr/>
      <dgm:t>
        <a:bodyPr/>
        <a:lstStyle/>
        <a:p>
          <a:endParaRPr lang="zh-TW" altLang="en-US"/>
        </a:p>
      </dgm:t>
    </dgm:pt>
    <dgm:pt modelId="{FEB84393-0822-4EBD-B603-A5D8789E0C06}" type="pres">
      <dgm:prSet presAssocID="{A10FB1CD-A183-41DA-A520-99E6928B7768}" presName="Name0" presStyleCnt="0">
        <dgm:presLayoutVars>
          <dgm:dir/>
          <dgm:resizeHandles val="exact"/>
        </dgm:presLayoutVars>
      </dgm:prSet>
      <dgm:spPr/>
    </dgm:pt>
    <dgm:pt modelId="{8D676DEA-FAF1-402E-A948-57B1DA08BFBF}" type="pres">
      <dgm:prSet presAssocID="{A10FB1CD-A183-41DA-A520-99E6928B7768}" presName="vNodes" presStyleCnt="0"/>
      <dgm:spPr/>
    </dgm:pt>
    <dgm:pt modelId="{1EB02D05-F23E-4403-BAD3-A0C7EEAB961E}" type="pres">
      <dgm:prSet presAssocID="{9F564420-01F8-449E-B149-5D3E59372AB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C8D21C-34FF-4666-B93A-4670B9AFCCFE}" type="pres">
      <dgm:prSet presAssocID="{66015889-9EE1-443A-BD58-76A8DC37A9ED}" presName="spacerT" presStyleCnt="0"/>
      <dgm:spPr/>
    </dgm:pt>
    <dgm:pt modelId="{D9ECD266-53BB-4B24-B535-7842FB22F612}" type="pres">
      <dgm:prSet presAssocID="{66015889-9EE1-443A-BD58-76A8DC37A9ED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539C8AAC-0F2C-45F8-9497-64E73467C35C}" type="pres">
      <dgm:prSet presAssocID="{66015889-9EE1-443A-BD58-76A8DC37A9ED}" presName="spacerB" presStyleCnt="0"/>
      <dgm:spPr/>
    </dgm:pt>
    <dgm:pt modelId="{39B92A78-772B-4151-A841-4AE51B2B7A3B}" type="pres">
      <dgm:prSet presAssocID="{38CC4503-D3E2-490D-B7BB-4C6A55DA46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89E923-083E-46CB-BF28-02559F30C94A}" type="pres">
      <dgm:prSet presAssocID="{A10FB1CD-A183-41DA-A520-99E6928B7768}" presName="sibTransLast" presStyleLbl="sibTrans2D1" presStyleIdx="1" presStyleCnt="2"/>
      <dgm:spPr/>
      <dgm:t>
        <a:bodyPr/>
        <a:lstStyle/>
        <a:p>
          <a:endParaRPr lang="zh-TW" altLang="en-US"/>
        </a:p>
      </dgm:t>
    </dgm:pt>
    <dgm:pt modelId="{A36DE68B-5582-4B93-A023-3D14A1EFD25D}" type="pres">
      <dgm:prSet presAssocID="{A10FB1CD-A183-41DA-A520-99E6928B7768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FF90297A-F8A6-4E41-B727-90910A42BDA0}" type="pres">
      <dgm:prSet presAssocID="{A10FB1CD-A183-41DA-A520-99E6928B776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CF0451-B055-4C5D-BA6B-04554AD729F0}" type="presOf" srcId="{66015889-9EE1-443A-BD58-76A8DC37A9ED}" destId="{D9ECD266-53BB-4B24-B535-7842FB22F612}" srcOrd="0" destOrd="0" presId="urn:microsoft.com/office/officeart/2005/8/layout/equation2"/>
    <dgm:cxn modelId="{2CFFEE99-0FE9-4C92-B1ED-2666C239949B}" type="presOf" srcId="{38CC4503-D3E2-490D-B7BB-4C6A55DA46BA}" destId="{39B92A78-772B-4151-A841-4AE51B2B7A3B}" srcOrd="0" destOrd="0" presId="urn:microsoft.com/office/officeart/2005/8/layout/equation2"/>
    <dgm:cxn modelId="{65A48302-19DE-48B0-A93D-61462CB2150F}" type="presOf" srcId="{35D66ED6-3844-4146-9B24-7629E3FB18C5}" destId="{FF90297A-F8A6-4E41-B727-90910A42BDA0}" srcOrd="0" destOrd="0" presId="urn:microsoft.com/office/officeart/2005/8/layout/equation2"/>
    <dgm:cxn modelId="{3126BBD2-579E-48DC-8D2D-4F27255B0F40}" type="presOf" srcId="{9F564420-01F8-449E-B149-5D3E59372AB6}" destId="{1EB02D05-F23E-4403-BAD3-A0C7EEAB961E}" srcOrd="0" destOrd="0" presId="urn:microsoft.com/office/officeart/2005/8/layout/equation2"/>
    <dgm:cxn modelId="{1868DE4C-0CB5-4DA3-B385-08A16F47BB76}" srcId="{A10FB1CD-A183-41DA-A520-99E6928B7768}" destId="{38CC4503-D3E2-490D-B7BB-4C6A55DA46BA}" srcOrd="1" destOrd="0" parTransId="{21B42E3C-0A09-46B4-95E6-810B7F469610}" sibTransId="{53376C52-CD61-47AD-AD7A-D3BE05569387}"/>
    <dgm:cxn modelId="{F1BE8089-385B-4850-BFB7-AE420C0B70FC}" type="presOf" srcId="{A10FB1CD-A183-41DA-A520-99E6928B7768}" destId="{FEB84393-0822-4EBD-B603-A5D8789E0C06}" srcOrd="0" destOrd="0" presId="urn:microsoft.com/office/officeart/2005/8/layout/equation2"/>
    <dgm:cxn modelId="{94226ED5-B7C7-461A-A5A6-BFAAC1EE67ED}" srcId="{A10FB1CD-A183-41DA-A520-99E6928B7768}" destId="{35D66ED6-3844-4146-9B24-7629E3FB18C5}" srcOrd="2" destOrd="0" parTransId="{0ACEE629-51E3-4224-B988-609FC9FB5BB9}" sibTransId="{9E5420A5-6D6D-4840-A119-7F72879EAA77}"/>
    <dgm:cxn modelId="{4500EB8B-3FEB-4589-BB04-1B1C5C450F49}" type="presOf" srcId="{53376C52-CD61-47AD-AD7A-D3BE05569387}" destId="{FA89E923-083E-46CB-BF28-02559F30C94A}" srcOrd="0" destOrd="0" presId="urn:microsoft.com/office/officeart/2005/8/layout/equation2"/>
    <dgm:cxn modelId="{57264F8A-331E-4B79-A5B1-848F90D95756}" type="presOf" srcId="{53376C52-CD61-47AD-AD7A-D3BE05569387}" destId="{A36DE68B-5582-4B93-A023-3D14A1EFD25D}" srcOrd="1" destOrd="0" presId="urn:microsoft.com/office/officeart/2005/8/layout/equation2"/>
    <dgm:cxn modelId="{BA05A92C-97A7-465D-8771-CF84FA86C80A}" srcId="{A10FB1CD-A183-41DA-A520-99E6928B7768}" destId="{9F564420-01F8-449E-B149-5D3E59372AB6}" srcOrd="0" destOrd="0" parTransId="{2114C309-5A9A-4707-8F01-440290137E64}" sibTransId="{66015889-9EE1-443A-BD58-76A8DC37A9ED}"/>
    <dgm:cxn modelId="{AE8D053A-98C8-428E-B23C-2CE4FCD43C44}" type="presParOf" srcId="{FEB84393-0822-4EBD-B603-A5D8789E0C06}" destId="{8D676DEA-FAF1-402E-A948-57B1DA08BFBF}" srcOrd="0" destOrd="0" presId="urn:microsoft.com/office/officeart/2005/8/layout/equation2"/>
    <dgm:cxn modelId="{FBF1F47D-0D06-4EFC-935C-54685FC5DF60}" type="presParOf" srcId="{8D676DEA-FAF1-402E-A948-57B1DA08BFBF}" destId="{1EB02D05-F23E-4403-BAD3-A0C7EEAB961E}" srcOrd="0" destOrd="0" presId="urn:microsoft.com/office/officeart/2005/8/layout/equation2"/>
    <dgm:cxn modelId="{C756F66A-6C23-409B-9A20-D05716AB2533}" type="presParOf" srcId="{8D676DEA-FAF1-402E-A948-57B1DA08BFBF}" destId="{51C8D21C-34FF-4666-B93A-4670B9AFCCFE}" srcOrd="1" destOrd="0" presId="urn:microsoft.com/office/officeart/2005/8/layout/equation2"/>
    <dgm:cxn modelId="{8F5AB06B-A881-4D0B-83A1-7033C98E04B3}" type="presParOf" srcId="{8D676DEA-FAF1-402E-A948-57B1DA08BFBF}" destId="{D9ECD266-53BB-4B24-B535-7842FB22F612}" srcOrd="2" destOrd="0" presId="urn:microsoft.com/office/officeart/2005/8/layout/equation2"/>
    <dgm:cxn modelId="{0919667C-7A89-40DC-AE3A-260B11D9EF3E}" type="presParOf" srcId="{8D676DEA-FAF1-402E-A948-57B1DA08BFBF}" destId="{539C8AAC-0F2C-45F8-9497-64E73467C35C}" srcOrd="3" destOrd="0" presId="urn:microsoft.com/office/officeart/2005/8/layout/equation2"/>
    <dgm:cxn modelId="{DED71004-2400-4A7F-B103-95960A590C2D}" type="presParOf" srcId="{8D676DEA-FAF1-402E-A948-57B1DA08BFBF}" destId="{39B92A78-772B-4151-A841-4AE51B2B7A3B}" srcOrd="4" destOrd="0" presId="urn:microsoft.com/office/officeart/2005/8/layout/equation2"/>
    <dgm:cxn modelId="{6C16F794-8A3C-480E-B03F-EBD77AA871E4}" type="presParOf" srcId="{FEB84393-0822-4EBD-B603-A5D8789E0C06}" destId="{FA89E923-083E-46CB-BF28-02559F30C94A}" srcOrd="1" destOrd="0" presId="urn:microsoft.com/office/officeart/2005/8/layout/equation2"/>
    <dgm:cxn modelId="{A13CD1BB-E238-46C3-A1E5-09FE8C375A25}" type="presParOf" srcId="{FA89E923-083E-46CB-BF28-02559F30C94A}" destId="{A36DE68B-5582-4B93-A023-3D14A1EFD25D}" srcOrd="0" destOrd="0" presId="urn:microsoft.com/office/officeart/2005/8/layout/equation2"/>
    <dgm:cxn modelId="{8227FBB7-56ED-4696-A05E-83A83D59CC18}" type="presParOf" srcId="{FEB84393-0822-4EBD-B603-A5D8789E0C06}" destId="{FF90297A-F8A6-4E41-B727-90910A42BDA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02D05-F23E-4403-BAD3-A0C7EEAB961E}">
      <dsp:nvSpPr>
        <dsp:cNvPr id="0" name=""/>
        <dsp:cNvSpPr/>
      </dsp:nvSpPr>
      <dsp:spPr>
        <a:xfrm>
          <a:off x="590704" y="885"/>
          <a:ext cx="1725895" cy="1725895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品德</a:t>
          </a:r>
          <a:endParaRPr lang="en-US" altLang="zh-TW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教育</a:t>
          </a:r>
          <a:endParaRPr lang="zh-TW" altLang="en-US" sz="3200" kern="1200" dirty="0"/>
        </a:p>
      </dsp:txBody>
      <dsp:txXfrm>
        <a:off x="843455" y="253636"/>
        <a:ext cx="1220393" cy="1220393"/>
      </dsp:txXfrm>
    </dsp:sp>
    <dsp:sp modelId="{D9ECD266-53BB-4B24-B535-7842FB22F612}">
      <dsp:nvSpPr>
        <dsp:cNvPr id="0" name=""/>
        <dsp:cNvSpPr/>
      </dsp:nvSpPr>
      <dsp:spPr>
        <a:xfrm>
          <a:off x="953142" y="1866924"/>
          <a:ext cx="1001019" cy="1001019"/>
        </a:xfrm>
        <a:prstGeom prst="mathPlus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085827" y="2249714"/>
        <a:ext cx="735649" cy="235439"/>
      </dsp:txXfrm>
    </dsp:sp>
    <dsp:sp modelId="{39B92A78-772B-4151-A841-4AE51B2B7A3B}">
      <dsp:nvSpPr>
        <dsp:cNvPr id="0" name=""/>
        <dsp:cNvSpPr/>
      </dsp:nvSpPr>
      <dsp:spPr>
        <a:xfrm>
          <a:off x="590704" y="3008086"/>
          <a:ext cx="1725895" cy="1725895"/>
        </a:xfrm>
        <a:prstGeom prst="ellipse">
          <a:avLst/>
        </a:prstGeom>
        <a:solidFill>
          <a:schemeClr val="accent1">
            <a:shade val="50000"/>
            <a:hueOff val="222839"/>
            <a:satOff val="5970"/>
            <a:lumOff val="263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國際</a:t>
          </a:r>
          <a:endParaRPr lang="en-US" altLang="zh-TW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教育</a:t>
          </a:r>
          <a:endParaRPr lang="zh-TW" altLang="en-US" sz="3200" kern="1200" dirty="0"/>
        </a:p>
      </dsp:txBody>
      <dsp:txXfrm>
        <a:off x="843455" y="3260837"/>
        <a:ext cx="1220393" cy="1220393"/>
      </dsp:txXfrm>
    </dsp:sp>
    <dsp:sp modelId="{FA89E923-083E-46CB-BF28-02559F30C94A}">
      <dsp:nvSpPr>
        <dsp:cNvPr id="0" name=""/>
        <dsp:cNvSpPr/>
      </dsp:nvSpPr>
      <dsp:spPr>
        <a:xfrm>
          <a:off x="2575484" y="2046417"/>
          <a:ext cx="548834" cy="6420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>
        <a:off x="2575484" y="2174824"/>
        <a:ext cx="384184" cy="385219"/>
      </dsp:txXfrm>
    </dsp:sp>
    <dsp:sp modelId="{FF90297A-F8A6-4E41-B727-90910A42BDA0}">
      <dsp:nvSpPr>
        <dsp:cNvPr id="0" name=""/>
        <dsp:cNvSpPr/>
      </dsp:nvSpPr>
      <dsp:spPr>
        <a:xfrm>
          <a:off x="3352137" y="641538"/>
          <a:ext cx="3451791" cy="3451791"/>
        </a:xfrm>
        <a:prstGeom prst="ellipse">
          <a:avLst/>
        </a:prstGeom>
        <a:solidFill>
          <a:schemeClr val="accent1">
            <a:shade val="50000"/>
            <a:hueOff val="222839"/>
            <a:satOff val="5970"/>
            <a:lumOff val="263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/>
            <a:t>國際</a:t>
          </a:r>
          <a:endParaRPr lang="en-US" altLang="zh-TW" sz="6000" b="1" kern="1200" dirty="0" smtClean="0"/>
        </a:p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/>
            <a:t>好公民</a:t>
          </a:r>
          <a:endParaRPr lang="zh-TW" altLang="en-US" sz="6000" b="1" kern="1200" dirty="0"/>
        </a:p>
      </dsp:txBody>
      <dsp:txXfrm>
        <a:off x="3857640" y="1147041"/>
        <a:ext cx="2440785" cy="2440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54D3A-C615-4106-BDBE-EAA695012827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6767A-63E6-4DEB-8158-5D8BE72205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765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3" name="Shape 783"/>
          <p:cNvSpPr>
            <a:spLocks noGrp="1" noRot="1" noChangeAspec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</p:spPr>
      </p:sp>
      <p:sp>
        <p:nvSpPr>
          <p:cNvPr id="305154" name="Shape 784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525" tIns="45750" rIns="91525" bIns="45750"/>
          <a:lstStyle/>
          <a:p>
            <a:pPr>
              <a:spcBef>
                <a:spcPct val="0"/>
              </a:spcBef>
              <a:buSzPct val="25000"/>
            </a:pPr>
            <a:endParaRPr lang="zh-TW" altLang="en-US" dirty="0" smtClean="0">
              <a:solidFill>
                <a:srgbClr val="000000"/>
              </a:solidFill>
              <a:sym typeface="Calibri" pitchFamily="34" charset="0"/>
            </a:endParaRPr>
          </a:p>
        </p:txBody>
      </p:sp>
      <p:sp>
        <p:nvSpPr>
          <p:cNvPr id="305155" name="Shape 785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 lIns="91525" tIns="45750" rIns="91525" bIns="45750"/>
          <a:lstStyle/>
          <a:p>
            <a:pPr defTabSz="914400">
              <a:buSzPct val="25000"/>
            </a:pPr>
            <a:fld id="{AC75B1CE-5783-48E3-B28F-4B8CC1A7D5BA}" type="slidenum">
              <a:rPr lang="en-US" altLang="zh-TW" smtClean="0">
                <a:solidFill>
                  <a:srgbClr val="000000"/>
                </a:solidFill>
                <a:ea typeface="新細明體" charset="-120"/>
                <a:sym typeface="Calibri" pitchFamily="34" charset="0"/>
              </a:rPr>
              <a:pPr defTabSz="914400">
                <a:buSzPct val="25000"/>
              </a:pPr>
              <a:t>11</a:t>
            </a:fld>
            <a:endParaRPr lang="en-US" altLang="zh-TW" smtClean="0">
              <a:solidFill>
                <a:srgbClr val="000000"/>
              </a:solidFill>
              <a:ea typeface="新細明體" charset="-12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696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5" name="Shape 60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488" y="746125"/>
            <a:ext cx="6626225" cy="372745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</p:spPr>
      </p:sp>
      <p:sp>
        <p:nvSpPr>
          <p:cNvPr id="272386" name="Shape 610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525" tIns="91525" rIns="91525" bIns="91525"/>
          <a:lstStyle/>
          <a:p>
            <a:pPr>
              <a:spcBef>
                <a:spcPct val="0"/>
              </a:spcBef>
              <a:buSzPct val="25000"/>
            </a:pPr>
            <a:r>
              <a:rPr lang="zh-TW" altLang="en-US" b="1" i="0" u="none" dirty="0" smtClean="0">
                <a:solidFill>
                  <a:srgbClr val="000000"/>
                </a:solidFill>
                <a:sym typeface="Calibri" pitchFamily="34" charset="0"/>
              </a:rPr>
              <a:t>校訂（彈性學習）課程的預期成效</a:t>
            </a:r>
            <a:r>
              <a:rPr lang="zh-TW" altLang="en-US" dirty="0" smtClean="0">
                <a:latin typeface="新細明體" charset="-120"/>
              </a:rPr>
              <a:t>。</a:t>
            </a:r>
            <a:endParaRPr lang="zh-TW" altLang="en-US" b="1" i="0" u="none" dirty="0" smtClean="0">
              <a:solidFill>
                <a:srgbClr val="000000"/>
              </a:solidFill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068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82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10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680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15602" y="593366"/>
            <a:ext cx="11360799" cy="7635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15602" y="1536634"/>
            <a:ext cx="11360799" cy="4555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>
            <a:lvl1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51"/>
          <p:cNvSpPr txBox="1">
            <a:spLocks noGrp="1"/>
          </p:cNvSpPr>
          <p:nvPr>
            <p:ph type="sldNum" idx="10"/>
          </p:nvPr>
        </p:nvSpPr>
        <p:spPr>
          <a:xfrm>
            <a:off x="11296651" y="6218239"/>
            <a:ext cx="732367" cy="523875"/>
          </a:xfrm>
        </p:spPr>
        <p:txBody>
          <a:bodyPr wrap="square" lIns="91425" tIns="91425" rIns="91425" bIns="91425" numCol="1" anchorCtr="0" compatLnSpc="1">
            <a:prstTxWarp prst="textNoShape">
              <a:avLst/>
            </a:prstTxWarp>
            <a:noAutofit/>
          </a:bodyPr>
          <a:lstStyle>
            <a:lvl1pPr algn="r">
              <a:buClr>
                <a:srgbClr val="888888"/>
              </a:buClr>
              <a:buSzPct val="25000"/>
              <a:buFont typeface="Calibri" pitchFamily="34" charset="0"/>
              <a:buNone/>
              <a:defRPr sz="1200">
                <a:solidFill>
                  <a:srgbClr val="888888"/>
                </a:solidFill>
                <a:latin typeface="Calibri" pitchFamily="34" charset="0"/>
                <a:ea typeface="新細明體" charset="-120"/>
                <a:sym typeface="Calibri" pitchFamily="34" charset="0"/>
              </a:defRPr>
            </a:lvl1pPr>
          </a:lstStyle>
          <a:p>
            <a:pPr>
              <a:defRPr/>
            </a:pPr>
            <a:fld id="{22923ABD-0FF2-4CF6-BE60-02DA157BD2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983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24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10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96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22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90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752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15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13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312DA-A4EE-49A3-B39C-246581D90D1E}" type="datetimeFigureOut">
              <a:rPr lang="zh-TW" altLang="en-US" smtClean="0"/>
              <a:t>2019/9/5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A9B59-5802-4779-9596-BAD81EBF5B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46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../../../&#28436;&#35611;/&#20449;&#36066;&#30340;&#36817;&#26399;&#28436;&#35611;/&#24555;&#27138;&#26032;&#39854;&#20154;.pp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736" y="-374904"/>
            <a:ext cx="12454128" cy="843076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81328" y="1662645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TW" sz="7200" dirty="0" smtClean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12</a:t>
            </a:r>
            <a:r>
              <a:rPr lang="zh-TW" altLang="en-US" sz="7200" dirty="0" smtClean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年國教課程在民權</a:t>
            </a:r>
            <a:endParaRPr lang="zh-TW" altLang="en-US" sz="7200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2456" y="5806440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ea typeface="Adobe 繁黑體 Std B" panose="020B0700000000000000"/>
              </a:rPr>
              <a:t> </a:t>
            </a:r>
            <a:r>
              <a:rPr lang="en-US" altLang="zh-TW" sz="3600" dirty="0" smtClean="0">
                <a:ea typeface="Adobe 繁黑體 Std B" panose="020B0700000000000000"/>
              </a:rPr>
              <a:t>108.09.07</a:t>
            </a:r>
          </a:p>
        </p:txBody>
      </p:sp>
    </p:spTree>
    <p:extLst>
      <p:ext uri="{BB962C8B-B14F-4D97-AF65-F5344CB8AC3E}">
        <p14:creationId xmlns:p14="http://schemas.microsoft.com/office/powerpoint/2010/main" val="230829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-24337"/>
            <a:ext cx="6858499" cy="22891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校訂課程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彈性學習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由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itchFamily="34" charset="-120"/>
              </a:rPr>
              <a:t>學校安排</a:t>
            </a:r>
            <a:endParaRPr kumimoji="1" lang="en-US" altLang="zh-TW" sz="4400" b="1" dirty="0">
              <a:solidFill>
                <a:srgbClr val="FF0000"/>
              </a:solidFill>
              <a:latin typeface="微軟正黑體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提供跨領域、多元、生活化課程</a:t>
            </a:r>
            <a:endParaRPr kumimoji="1" lang="en-US" altLang="zh-TW" sz="4400" b="1" dirty="0">
              <a:solidFill>
                <a:prstClr val="black"/>
              </a:solidFill>
              <a:latin typeface="微軟正黑體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功能：</a:t>
            </a:r>
            <a:endParaRPr kumimoji="1" lang="en-US" altLang="zh-TW" sz="4400" b="1" dirty="0">
              <a:solidFill>
                <a:prstClr val="black"/>
              </a:solidFill>
              <a:latin typeface="微軟正黑體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形塑學校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itchFamily="34" charset="-120"/>
              </a:rPr>
              <a:t>願景</a:t>
            </a:r>
            <a:endParaRPr kumimoji="1" lang="en-US" altLang="zh-TW" sz="4400" b="1" dirty="0">
              <a:solidFill>
                <a:srgbClr val="FF0000"/>
              </a:solidFill>
              <a:latin typeface="微軟正黑體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提供學生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itchFamily="34" charset="-120"/>
              </a:rPr>
              <a:t>適性發展</a:t>
            </a:r>
            <a:r>
              <a:rPr kumimoji="1" lang="zh-TW" altLang="en-US" sz="4400" b="1" dirty="0">
                <a:solidFill>
                  <a:prstClr val="black"/>
                </a:solidFill>
                <a:latin typeface="微軟正黑體" pitchFamily="34" charset="-120"/>
              </a:rPr>
              <a:t>機會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1398420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38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-24337"/>
            <a:ext cx="8460333" cy="2289175"/>
          </a:xfrm>
          <a:prstGeom prst="rect">
            <a:avLst/>
          </a:prstGeom>
        </p:spPr>
      </p:pic>
      <p:sp>
        <p:nvSpPr>
          <p:cNvPr id="304129" name="Shape 787"/>
          <p:cNvSpPr>
            <a:spLocks noGrp="1"/>
          </p:cNvSpPr>
          <p:nvPr>
            <p:ph sz="quarter" idx="1"/>
          </p:nvPr>
        </p:nvSpPr>
        <p:spPr>
          <a:xfrm>
            <a:off x="2103437" y="1565056"/>
            <a:ext cx="7500937" cy="1214437"/>
          </a:xfrm>
        </p:spPr>
        <p:txBody>
          <a:bodyPr vert="horz" lIns="91425" tIns="45700" rIns="91425" bIns="45700" rtlCol="0">
            <a:normAutofit/>
          </a:bodyPr>
          <a:lstStyle/>
          <a:p>
            <a:pPr marL="342900" indent="-342900" algn="ctr">
              <a:spcBef>
                <a:spcPct val="0"/>
              </a:spcBef>
              <a:buClr>
                <a:srgbClr val="000000"/>
              </a:buClr>
              <a:buSzPct val="25000"/>
              <a:buNone/>
            </a:pPr>
            <a:r>
              <a:rPr lang="en-US" sz="4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--</a:t>
            </a:r>
            <a:r>
              <a:rPr lang="en-US" sz="4400" b="1" dirty="0" err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朝向素養</a:t>
            </a:r>
            <a:r>
              <a:rPr lang="en-US" sz="4400" b="1" u="sng" dirty="0" err="1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  <a:hlinkClick r:id="rId4"/>
              </a:rPr>
              <a:t>導向</a:t>
            </a:r>
            <a:r>
              <a:rPr lang="en-US" sz="4400" b="1" dirty="0" err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的教學</a:t>
            </a:r>
            <a:endParaRPr lang="en-US" sz="44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charset="0"/>
              <a:sym typeface="Arial" charset="0"/>
            </a:endParaRPr>
          </a:p>
        </p:txBody>
      </p:sp>
      <p:sp>
        <p:nvSpPr>
          <p:cNvPr id="304130" name="投影片編號版面配置區 1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5E49DB21-C576-47A9-8095-993238CD4FDF}" type="slidenum">
              <a:rPr lang="zh-TW" altLang="en-US" smtClean="0">
                <a:latin typeface="標楷體" pitchFamily="65" charset="-120"/>
                <a:ea typeface="標楷體" pitchFamily="65" charset="-120"/>
              </a:rPr>
              <a:pPr/>
              <a:t>11</a:t>
            </a:fld>
            <a:endParaRPr lang="en-US" altLang="zh-TW" smtClean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304131" name="Shape 789"/>
          <p:cNvGrpSpPr>
            <a:grpSpLocks/>
          </p:cNvGrpSpPr>
          <p:nvPr/>
        </p:nvGrpSpPr>
        <p:grpSpPr bwMode="auto">
          <a:xfrm>
            <a:off x="1795549" y="2979766"/>
            <a:ext cx="8686800" cy="2683321"/>
            <a:chOff x="2405" y="757110"/>
            <a:chExt cx="8210555" cy="2414868"/>
          </a:xfrm>
        </p:grpSpPr>
        <p:sp>
          <p:nvSpPr>
            <p:cNvPr id="304132" name="Shape 790"/>
            <p:cNvSpPr>
              <a:spLocks noChangeArrowheads="1"/>
            </p:cNvSpPr>
            <p:nvPr/>
          </p:nvSpPr>
          <p:spPr bwMode="auto">
            <a:xfrm>
              <a:off x="2405" y="757110"/>
              <a:ext cx="2414868" cy="2414868"/>
            </a:xfrm>
            <a:prstGeom prst="ellipse">
              <a:avLst/>
            </a:prstGeom>
            <a:solidFill>
              <a:srgbClr val="BF504D">
                <a:alpha val="49803"/>
              </a:srgbClr>
            </a:solidFill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endParaRPr lang="zh-TW" altLang="en-US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04133" name="Shape 791"/>
            <p:cNvSpPr txBox="1">
              <a:spLocks noChangeArrowheads="1"/>
            </p:cNvSpPr>
            <p:nvPr/>
          </p:nvSpPr>
          <p:spPr bwMode="auto">
            <a:xfrm>
              <a:off x="356055" y="1110758"/>
              <a:ext cx="1707570" cy="17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32875" tIns="35550" rIns="132875" bIns="35550" anchor="ctr"/>
            <a:lstStyle/>
            <a:p>
              <a:pPr algn="ctr">
                <a:lnSpc>
                  <a:spcPct val="90000"/>
                </a:lnSpc>
                <a:buSzPct val="25000"/>
              </a:pPr>
              <a:r>
                <a:rPr lang="en-US" sz="28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Arial" charset="0"/>
                  <a:sym typeface="Arial" charset="0"/>
                </a:rPr>
                <a:t>整合知識、技能與態度</a:t>
              </a:r>
            </a:p>
          </p:txBody>
        </p:sp>
        <p:sp>
          <p:nvSpPr>
            <p:cNvPr id="792" name="Shape 792"/>
            <p:cNvSpPr/>
            <p:nvPr/>
          </p:nvSpPr>
          <p:spPr>
            <a:xfrm>
              <a:off x="1934021" y="757110"/>
              <a:ext cx="2415709" cy="2414868"/>
            </a:xfrm>
            <a:prstGeom prst="ellipse">
              <a:avLst/>
            </a:prstGeom>
            <a:solidFill>
              <a:schemeClr val="accent3">
                <a:alpha val="49803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b="1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04135" name="Shape 793"/>
            <p:cNvSpPr txBox="1">
              <a:spLocks noChangeArrowheads="1"/>
            </p:cNvSpPr>
            <p:nvPr/>
          </p:nvSpPr>
          <p:spPr bwMode="auto">
            <a:xfrm>
              <a:off x="2287950" y="1110758"/>
              <a:ext cx="1707570" cy="17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32875" tIns="35550" rIns="132875" bIns="35550" anchor="ctr"/>
            <a:lstStyle/>
            <a:p>
              <a:pPr algn="ctr">
                <a:lnSpc>
                  <a:spcPct val="90000"/>
                </a:lnSpc>
                <a:buSzPct val="25000"/>
              </a:pPr>
              <a:r>
                <a:rPr lang="en-US" sz="2800" b="1" dirty="0" err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Arial" charset="0"/>
                  <a:sym typeface="Arial" charset="0"/>
                </a:rPr>
                <a:t>情境化、脈絡化的學習</a:t>
              </a:r>
              <a:endParaRPr 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Arial" charset="0"/>
                <a:sym typeface="Arial" charset="0"/>
              </a:endParaRPr>
            </a:p>
          </p:txBody>
        </p:sp>
        <p:sp>
          <p:nvSpPr>
            <p:cNvPr id="794" name="Shape 794"/>
            <p:cNvSpPr/>
            <p:nvPr/>
          </p:nvSpPr>
          <p:spPr>
            <a:xfrm>
              <a:off x="3865635" y="757110"/>
              <a:ext cx="2415709" cy="2414868"/>
            </a:xfrm>
            <a:prstGeom prst="ellipse">
              <a:avLst/>
            </a:prstGeom>
            <a:solidFill>
              <a:schemeClr val="accent4">
                <a:alpha val="49803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b="1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04137" name="Shape 795"/>
            <p:cNvSpPr txBox="1">
              <a:spLocks noChangeArrowheads="1"/>
            </p:cNvSpPr>
            <p:nvPr/>
          </p:nvSpPr>
          <p:spPr bwMode="auto">
            <a:xfrm>
              <a:off x="4219846" y="1110758"/>
              <a:ext cx="1707570" cy="17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32875" tIns="35550" rIns="132875" bIns="35550" anchor="ctr"/>
            <a:lstStyle/>
            <a:p>
              <a:pPr algn="ctr">
                <a:lnSpc>
                  <a:spcPct val="90000"/>
                </a:lnSpc>
                <a:buSzPct val="25000"/>
              </a:pPr>
              <a:r>
                <a:rPr lang="en-US" sz="28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Arial" charset="0"/>
                  <a:sym typeface="Arial" charset="0"/>
                </a:rPr>
                <a:t>學習歷程、方法及策略</a:t>
              </a:r>
            </a:p>
          </p:txBody>
        </p:sp>
        <p:sp>
          <p:nvSpPr>
            <p:cNvPr id="304138" name="Shape 796"/>
            <p:cNvSpPr>
              <a:spLocks noChangeArrowheads="1"/>
            </p:cNvSpPr>
            <p:nvPr/>
          </p:nvSpPr>
          <p:spPr bwMode="auto">
            <a:xfrm>
              <a:off x="5798092" y="757110"/>
              <a:ext cx="2414868" cy="2414868"/>
            </a:xfrm>
            <a:prstGeom prst="ellipse">
              <a:avLst/>
            </a:prstGeom>
            <a:solidFill>
              <a:srgbClr val="49ACC5">
                <a:alpha val="49803"/>
              </a:srgbClr>
            </a:solidFill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lIns="91425" tIns="91425" rIns="91425" bIns="91425" anchor="ctr"/>
            <a:lstStyle/>
            <a:p>
              <a:endParaRPr lang="zh-TW" altLang="en-US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04139" name="Shape 797"/>
            <p:cNvSpPr txBox="1">
              <a:spLocks noChangeArrowheads="1"/>
            </p:cNvSpPr>
            <p:nvPr/>
          </p:nvSpPr>
          <p:spPr bwMode="auto">
            <a:xfrm>
              <a:off x="6151742" y="1110758"/>
              <a:ext cx="1707570" cy="17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32875" tIns="35550" rIns="132875" bIns="35550" anchor="ctr"/>
            <a:lstStyle/>
            <a:p>
              <a:pPr algn="ctr">
                <a:lnSpc>
                  <a:spcPct val="90000"/>
                </a:lnSpc>
                <a:buSzPct val="25000"/>
              </a:pPr>
              <a:r>
                <a:rPr lang="en-US" sz="2800" b="1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Arial" charset="0"/>
                  <a:sym typeface="Arial" charset="0"/>
                </a:rPr>
                <a:t>實踐力行的表現</a:t>
              </a:r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764930" y="665680"/>
            <a:ext cx="76737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課程的改變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教師教學端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1398420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75746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597"/>
          <p:cNvPicPr preferRelativeResize="0">
            <a:picLocks noChangeAspect="1" noChangeArrowheads="1"/>
          </p:cNvPicPr>
          <p:nvPr/>
        </p:nvPicPr>
        <p:blipFill>
          <a:blip r:embed="rId3" cstate="print"/>
          <a:srcRect l="2641" t="25642" r="2309" b="26724"/>
          <a:stretch>
            <a:fillRect/>
          </a:stretch>
        </p:blipFill>
        <p:spPr bwMode="auto">
          <a:xfrm>
            <a:off x="2180491" y="349135"/>
            <a:ext cx="9116159" cy="586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0" y="-24337"/>
            <a:ext cx="5548446" cy="2289175"/>
          </a:xfrm>
          <a:prstGeom prst="rect">
            <a:avLst/>
          </a:prstGeom>
        </p:spPr>
      </p:pic>
      <p:sp>
        <p:nvSpPr>
          <p:cNvPr id="271361" name="Shape 612"/>
          <p:cNvSpPr>
            <a:spLocks noGrp="1"/>
          </p:cNvSpPr>
          <p:nvPr>
            <p:ph type="title"/>
          </p:nvPr>
        </p:nvSpPr>
        <p:spPr bwMode="auto">
          <a:xfrm>
            <a:off x="685800" y="709613"/>
            <a:ext cx="8185150" cy="885825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</a:pP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校訂</a:t>
            </a:r>
            <a:r>
              <a:rPr lang="en-US" dirty="0" err="1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課程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分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4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charset="0"/>
                <a:sym typeface="Arial" charset="0"/>
              </a:rPr>
              <a:t>類</a:t>
            </a:r>
            <a:endParaRPr 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charset="0"/>
              <a:sym typeface="Arial" charset="0"/>
            </a:endParaRPr>
          </a:p>
        </p:txBody>
      </p:sp>
      <p:sp>
        <p:nvSpPr>
          <p:cNvPr id="271362" name="投影片編號版面配置區 7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B098DE-F628-4F85-B7AD-D5D89A42596C}" type="slidenum">
              <a:rPr lang="en-US" altLang="zh-TW" smtClean="0">
                <a:latin typeface="標楷體" pitchFamily="65" charset="-120"/>
                <a:ea typeface="標楷體" pitchFamily="65" charset="-120"/>
                <a:cs typeface="Calibri" pitchFamily="34" charset="0"/>
              </a:rPr>
              <a:pPr/>
              <a:t>12</a:t>
            </a:fld>
            <a:endParaRPr lang="en-US" altLang="zh-TW" smtClean="0">
              <a:latin typeface="標楷體" pitchFamily="65" charset="-120"/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71364" name="Shape 614"/>
          <p:cNvSpPr txBox="1">
            <a:spLocks noChangeArrowheads="1"/>
          </p:cNvSpPr>
          <p:nvPr/>
        </p:nvSpPr>
        <p:spPr bwMode="auto">
          <a:xfrm>
            <a:off x="4838701" y="1152526"/>
            <a:ext cx="55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zh-TW" altLang="en-US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Arial" charset="0"/>
              <a:sym typeface="Arial" charset="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1398420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88316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0" y="-211015"/>
            <a:ext cx="3649306" cy="217170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5602" y="448408"/>
            <a:ext cx="11360799" cy="908556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/>
              <a:t>課程安排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1863172" y="1286282"/>
          <a:ext cx="9559635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700">
                  <a:extLst>
                    <a:ext uri="{9D8B030D-6E8A-4147-A177-3AD203B41FA5}">
                      <a16:colId xmlns:a16="http://schemas.microsoft.com/office/drawing/2014/main" val="1707412224"/>
                    </a:ext>
                  </a:extLst>
                </a:gridCol>
                <a:gridCol w="2313988">
                  <a:extLst>
                    <a:ext uri="{9D8B030D-6E8A-4147-A177-3AD203B41FA5}">
                      <a16:colId xmlns:a16="http://schemas.microsoft.com/office/drawing/2014/main" val="2771484637"/>
                    </a:ext>
                  </a:extLst>
                </a:gridCol>
                <a:gridCol w="2288468">
                  <a:extLst>
                    <a:ext uri="{9D8B030D-6E8A-4147-A177-3AD203B41FA5}">
                      <a16:colId xmlns:a16="http://schemas.microsoft.com/office/drawing/2014/main" val="774209856"/>
                    </a:ext>
                  </a:extLst>
                </a:gridCol>
                <a:gridCol w="2396479">
                  <a:extLst>
                    <a:ext uri="{9D8B030D-6E8A-4147-A177-3AD203B41FA5}">
                      <a16:colId xmlns:a16="http://schemas.microsoft.com/office/drawing/2014/main" val="3450677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第一階段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第二階段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第三階段</a:t>
                      </a:r>
                      <a:endParaRPr lang="zh-TW" alt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754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部定課程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20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25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26</a:t>
                      </a:r>
                      <a:endParaRPr lang="zh-TW" alt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19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校訂課程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2-4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3-6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4-7</a:t>
                      </a:r>
                      <a:endParaRPr lang="zh-TW" alt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781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民權課程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3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4</a:t>
                      </a:r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4000" dirty="0" smtClean="0"/>
                        <a:t>6</a:t>
                      </a:r>
                      <a:endParaRPr lang="zh-TW" alt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33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英語</a:t>
                      </a:r>
                      <a:r>
                        <a:rPr lang="en-US" altLang="zh-TW" sz="4000" dirty="0" smtClean="0"/>
                        <a:t>2</a:t>
                      </a:r>
                    </a:p>
                    <a:p>
                      <a:r>
                        <a:rPr lang="zh-TW" altLang="en-US" sz="4000" dirty="0" smtClean="0">
                          <a:solidFill>
                            <a:srgbClr val="FF0000"/>
                          </a:solidFill>
                        </a:rPr>
                        <a:t>彈性</a:t>
                      </a:r>
                      <a:r>
                        <a:rPr lang="en-US" altLang="zh-TW" sz="4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英語</a:t>
                      </a:r>
                      <a:r>
                        <a:rPr lang="en-US" altLang="zh-TW" sz="4000" dirty="0" smtClean="0"/>
                        <a:t>2</a:t>
                      </a:r>
                    </a:p>
                    <a:p>
                      <a:r>
                        <a:rPr lang="zh-TW" altLang="en-US" sz="4000" dirty="0" smtClean="0"/>
                        <a:t>資訊</a:t>
                      </a:r>
                      <a:r>
                        <a:rPr lang="en-US" altLang="zh-TW" sz="4000" dirty="0" smtClean="0"/>
                        <a:t>1</a:t>
                      </a:r>
                    </a:p>
                    <a:p>
                      <a:r>
                        <a:rPr lang="zh-TW" altLang="en-US" sz="4000" dirty="0" smtClean="0">
                          <a:solidFill>
                            <a:srgbClr val="FF0000"/>
                          </a:solidFill>
                        </a:rPr>
                        <a:t>彈性</a:t>
                      </a:r>
                      <a:r>
                        <a:rPr lang="en-US" altLang="zh-TW" sz="4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000" dirty="0" smtClean="0"/>
                        <a:t>英語</a:t>
                      </a:r>
                      <a:r>
                        <a:rPr lang="en-US" altLang="zh-TW" sz="4000" dirty="0" smtClean="0"/>
                        <a:t>1</a:t>
                      </a:r>
                    </a:p>
                    <a:p>
                      <a:r>
                        <a:rPr lang="zh-TW" altLang="en-US" sz="4000" dirty="0" smtClean="0"/>
                        <a:t>資訊</a:t>
                      </a:r>
                      <a:r>
                        <a:rPr lang="en-US" altLang="zh-TW" sz="4000" dirty="0" smtClean="0"/>
                        <a:t>1</a:t>
                      </a:r>
                    </a:p>
                    <a:p>
                      <a:r>
                        <a:rPr lang="zh-TW" altLang="en-US" sz="4000" dirty="0" smtClean="0">
                          <a:solidFill>
                            <a:srgbClr val="FF0000"/>
                          </a:solidFill>
                        </a:rPr>
                        <a:t>彈性</a:t>
                      </a:r>
                      <a:r>
                        <a:rPr lang="en-US" altLang="zh-TW" sz="40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507786"/>
                  </a:ext>
                </a:extLst>
              </a:tr>
            </a:tbl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495621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0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750598"/>
            <a:ext cx="12503426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75" y="-140676"/>
            <a:ext cx="3833944" cy="236155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zh-TW" altLang="en-US" sz="4800" dirty="0" smtClean="0"/>
              <a:t>課程安排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993532" y="1570928"/>
          <a:ext cx="10559560" cy="2834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3853">
                  <a:extLst>
                    <a:ext uri="{9D8B030D-6E8A-4147-A177-3AD203B41FA5}">
                      <a16:colId xmlns:a16="http://schemas.microsoft.com/office/drawing/2014/main" val="1558486308"/>
                    </a:ext>
                  </a:extLst>
                </a:gridCol>
                <a:gridCol w="4394675">
                  <a:extLst>
                    <a:ext uri="{9D8B030D-6E8A-4147-A177-3AD203B41FA5}">
                      <a16:colId xmlns:a16="http://schemas.microsoft.com/office/drawing/2014/main" val="1464277356"/>
                    </a:ext>
                  </a:extLst>
                </a:gridCol>
                <a:gridCol w="2311032">
                  <a:extLst>
                    <a:ext uri="{9D8B030D-6E8A-4147-A177-3AD203B41FA5}">
                      <a16:colId xmlns:a16="http://schemas.microsoft.com/office/drawing/2014/main" val="14885780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配合領域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上課節數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教材來源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041702"/>
                  </a:ext>
                </a:extLst>
              </a:tr>
              <a:tr h="588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0070C0"/>
                          </a:solidFill>
                        </a:rPr>
                        <a:t>國際好公民</a:t>
                      </a:r>
                      <a:endParaRPr lang="en-US" altLang="zh-TW" sz="280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0070C0"/>
                          </a:solidFill>
                        </a:rPr>
                        <a:t>綜合課程</a:t>
                      </a:r>
                      <a:r>
                        <a:rPr lang="en-US" altLang="zh-TW" sz="28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zh-TW" altLang="en-US" sz="2800" dirty="0" smtClean="0">
                          <a:solidFill>
                            <a:srgbClr val="0070C0"/>
                          </a:solidFill>
                        </a:rPr>
                        <a:t>縱的聯結</a:t>
                      </a:r>
                      <a:r>
                        <a:rPr lang="en-US" altLang="zh-TW" sz="2800" dirty="0" smtClean="0">
                          <a:solidFill>
                            <a:srgbClr val="0070C0"/>
                          </a:solidFill>
                        </a:rPr>
                        <a:t>)</a:t>
                      </a:r>
                      <a:endParaRPr lang="zh-TW" altLang="en-US" sz="28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低年級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)(</a:t>
                      </a:r>
                      <a:r>
                        <a:rPr lang="zh-TW" altLang="en-US" sz="2800" dirty="0" smtClean="0"/>
                        <a:t>彈</a:t>
                      </a:r>
                      <a:r>
                        <a:rPr lang="en-US" altLang="zh-TW" sz="2800" dirty="0" smtClean="0"/>
                        <a:t>)</a:t>
                      </a:r>
                    </a:p>
                    <a:p>
                      <a:pPr algn="ctr"/>
                      <a:r>
                        <a:rPr lang="zh-TW" altLang="en-US" sz="2800" dirty="0" smtClean="0"/>
                        <a:t>中、高年級</a:t>
                      </a:r>
                      <a:endParaRPr lang="en-US" altLang="zh-TW" sz="2800" dirty="0" smtClean="0"/>
                    </a:p>
                    <a:p>
                      <a:pPr algn="ctr"/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2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綜</a:t>
                      </a:r>
                      <a:r>
                        <a:rPr lang="en-US" altLang="zh-TW" sz="2800" dirty="0" smtClean="0"/>
                        <a:t>+</a:t>
                      </a:r>
                      <a:r>
                        <a:rPr lang="zh-TW" altLang="en-US" sz="2800" dirty="0" smtClean="0"/>
                        <a:t>彈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自編課程</a:t>
                      </a:r>
                      <a:endParaRPr lang="en-US" altLang="zh-TW" sz="2800" dirty="0" smtClean="0"/>
                    </a:p>
                    <a:p>
                      <a:pPr algn="ctr"/>
                      <a:r>
                        <a:rPr lang="zh-TW" altLang="en-US" sz="2800" dirty="0" smtClean="0"/>
                        <a:t>領域、議題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46811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0070C0"/>
                          </a:solidFill>
                        </a:rPr>
                        <a:t>社團課程</a:t>
                      </a:r>
                      <a:r>
                        <a:rPr lang="en-US" altLang="zh-TW" sz="28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zh-TW" altLang="en-US" sz="2800" dirty="0" smtClean="0">
                          <a:solidFill>
                            <a:srgbClr val="0070C0"/>
                          </a:solidFill>
                        </a:rPr>
                        <a:t>區塊分配</a:t>
                      </a:r>
                      <a:r>
                        <a:rPr lang="en-US" altLang="zh-TW" sz="2800" dirty="0">
                          <a:solidFill>
                            <a:srgbClr val="0070C0"/>
                          </a:solidFill>
                        </a:rPr>
                        <a:t>)</a:t>
                      </a:r>
                      <a:endParaRPr lang="zh-TW" altLang="en-US" sz="28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三</a:t>
                      </a:r>
                      <a:r>
                        <a:rPr lang="en-US" altLang="zh-TW" sz="2800" dirty="0" smtClean="0"/>
                        <a:t>~</a:t>
                      </a:r>
                      <a:r>
                        <a:rPr lang="zh-TW" altLang="en-US" sz="2800" dirty="0" smtClean="0"/>
                        <a:t>六年級</a:t>
                      </a:r>
                      <a:endParaRPr lang="en-US" altLang="zh-TW" sz="2800" dirty="0" smtClean="0"/>
                    </a:p>
                    <a:p>
                      <a:pPr algn="ctr"/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2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綜</a:t>
                      </a:r>
                      <a:r>
                        <a:rPr lang="en-US" altLang="zh-TW" sz="2800" dirty="0" smtClean="0"/>
                        <a:t>+</a:t>
                      </a:r>
                      <a:r>
                        <a:rPr lang="zh-TW" altLang="en-US" sz="2800" dirty="0" smtClean="0"/>
                        <a:t>彈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自編課程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559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495621"/>
            <a:ext cx="12503426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0" y="-96714"/>
            <a:ext cx="9144498" cy="23563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0438" y="593366"/>
            <a:ext cx="10905963" cy="763598"/>
          </a:xfrm>
        </p:spPr>
        <p:txBody>
          <a:bodyPr>
            <a:noAutofit/>
          </a:bodyPr>
          <a:lstStyle/>
          <a:p>
            <a:pPr algn="l"/>
            <a:r>
              <a:rPr lang="zh-TW" altLang="en-US" sz="4800" dirty="0" smtClean="0"/>
              <a:t>統</a:t>
            </a:r>
            <a:r>
              <a:rPr lang="zh-TW" altLang="en-US" sz="4800" dirty="0" smtClean="0"/>
              <a:t>整性探究</a:t>
            </a:r>
            <a:r>
              <a:rPr lang="zh-TW" altLang="en-US" sz="4800" dirty="0" smtClean="0"/>
              <a:t>課程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資料庫圖表 3"/>
          <p:cNvGraphicFramePr/>
          <p:nvPr>
            <p:extLst/>
          </p:nvPr>
        </p:nvGraphicFramePr>
        <p:xfrm>
          <a:off x="2286497" y="1446799"/>
          <a:ext cx="7394633" cy="4734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橢圓 6"/>
          <p:cNvSpPr/>
          <p:nvPr/>
        </p:nvSpPr>
        <p:spPr>
          <a:xfrm>
            <a:off x="984738" y="2949299"/>
            <a:ext cx="1705708" cy="16842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綜合領域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3354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75" y="-140676"/>
            <a:ext cx="3833944" cy="236155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zh-TW" altLang="en-US" sz="4800" dirty="0" smtClean="0"/>
              <a:t>課程安排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495621"/>
            <a:ext cx="12503426" cy="6858000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>
            <p:extLst/>
          </p:nvPr>
        </p:nvGraphicFramePr>
        <p:xfrm>
          <a:off x="870439" y="1492435"/>
          <a:ext cx="10735407" cy="4876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8469">
                  <a:extLst>
                    <a:ext uri="{9D8B030D-6E8A-4147-A177-3AD203B41FA5}">
                      <a16:colId xmlns:a16="http://schemas.microsoft.com/office/drawing/2014/main" val="3223628509"/>
                    </a:ext>
                  </a:extLst>
                </a:gridCol>
                <a:gridCol w="5098341">
                  <a:extLst>
                    <a:ext uri="{9D8B030D-6E8A-4147-A177-3AD203B41FA5}">
                      <a16:colId xmlns:a16="http://schemas.microsoft.com/office/drawing/2014/main" val="1673635437"/>
                    </a:ext>
                  </a:extLst>
                </a:gridCol>
                <a:gridCol w="2058597">
                  <a:extLst>
                    <a:ext uri="{9D8B030D-6E8A-4147-A177-3AD203B41FA5}">
                      <a16:colId xmlns:a16="http://schemas.microsoft.com/office/drawing/2014/main" val="318955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配合領域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上課節次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教材來源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37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英語課程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民權英才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低</a:t>
                      </a:r>
                      <a:r>
                        <a:rPr lang="en-US" altLang="zh-TW" sz="2800" dirty="0" smtClean="0"/>
                        <a:t>2(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2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  <a:r>
                        <a:rPr lang="zh-TW" altLang="en-US" sz="2800" dirty="0" smtClean="0"/>
                        <a:t>、中</a:t>
                      </a:r>
                      <a:r>
                        <a:rPr lang="en-US" altLang="zh-TW" sz="2800" dirty="0" smtClean="0"/>
                        <a:t>2(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2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  <a:r>
                        <a:rPr lang="zh-TW" altLang="en-US" sz="2800" dirty="0" smtClean="0"/>
                        <a:t>、高</a:t>
                      </a:r>
                      <a:r>
                        <a:rPr lang="en-US" altLang="zh-TW" sz="2800" dirty="0" smtClean="0"/>
                        <a:t>1(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搭配教材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060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資訊課程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民權</a:t>
                      </a:r>
                      <a:r>
                        <a:rPr lang="en-US" altLang="zh-TW" sz="2800" dirty="0" smtClean="0"/>
                        <a:t>maker)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zh-TW" altLang="en-US" sz="2800" dirty="0" smtClean="0"/>
                        <a:t>低</a:t>
                      </a:r>
                      <a:r>
                        <a:rPr lang="en-US" altLang="zh-TW" sz="2800" dirty="0" smtClean="0"/>
                        <a:t>12</a:t>
                      </a:r>
                      <a:r>
                        <a:rPr lang="zh-TW" altLang="en-US" sz="2800" dirty="0" smtClean="0"/>
                        <a:t>節</a:t>
                      </a:r>
                      <a:endParaRPr lang="en-US" altLang="zh-TW" sz="2800" dirty="0" smtClean="0"/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altLang="zh-TW" sz="2800" dirty="0" smtClean="0"/>
                        <a:t>(1</a:t>
                      </a:r>
                      <a:r>
                        <a:rPr lang="zh-TW" altLang="en-US" sz="2800" dirty="0" smtClean="0"/>
                        <a:t>下</a:t>
                      </a:r>
                      <a:r>
                        <a:rPr lang="en-US" altLang="zh-TW" sz="2800" dirty="0" smtClean="0"/>
                        <a:t>4</a:t>
                      </a:r>
                      <a:r>
                        <a:rPr lang="zh-TW" altLang="en-US" sz="2800" dirty="0" smtClean="0"/>
                        <a:t>節、二上</a:t>
                      </a:r>
                      <a:r>
                        <a:rPr lang="en-US" altLang="zh-TW" sz="2800" dirty="0" smtClean="0"/>
                        <a:t>4</a:t>
                      </a:r>
                      <a:r>
                        <a:rPr lang="zh-TW" altLang="en-US" sz="2800" dirty="0" smtClean="0"/>
                        <a:t>節、二下</a:t>
                      </a:r>
                      <a:r>
                        <a:rPr lang="en-US" altLang="zh-TW" sz="2800" dirty="0" smtClean="0"/>
                        <a:t>4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zh-TW" altLang="en-US" sz="2800" dirty="0" smtClean="0"/>
                        <a:t>中</a:t>
                      </a:r>
                      <a:r>
                        <a:rPr lang="en-US" altLang="zh-TW" sz="2800" dirty="0" smtClean="0"/>
                        <a:t>1(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  <a:r>
                        <a:rPr lang="zh-TW" altLang="en-US" sz="2800" dirty="0" smtClean="0"/>
                        <a:t>、高</a:t>
                      </a:r>
                      <a:r>
                        <a:rPr lang="en-US" altLang="zh-TW" sz="2800" dirty="0" smtClean="0"/>
                        <a:t>1(</a:t>
                      </a:r>
                      <a:r>
                        <a:rPr lang="zh-TW" altLang="en-US" sz="2800" dirty="0" smtClean="0"/>
                        <a:t>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搭配教材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091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藝術領域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美力民權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高年級每週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搭配教材與表演藝術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51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自然領域</a:t>
                      </a:r>
                      <a:r>
                        <a:rPr lang="en-US" altLang="zh-TW" sz="2800" dirty="0" smtClean="0"/>
                        <a:t>(</a:t>
                      </a:r>
                      <a:r>
                        <a:rPr lang="zh-TW" altLang="en-US" sz="2800" dirty="0" smtClean="0"/>
                        <a:t>科學探究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高年級每週</a:t>
                      </a:r>
                      <a:r>
                        <a:rPr lang="en-US" altLang="zh-TW" sz="2800" dirty="0" smtClean="0"/>
                        <a:t>1</a:t>
                      </a:r>
                      <a:r>
                        <a:rPr lang="zh-TW" altLang="en-US" sz="2800" dirty="0" smtClean="0"/>
                        <a:t>節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/>
                        <a:t>搭配教材與科展活動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45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22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-96714"/>
            <a:ext cx="7286274" cy="23563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3531" y="593366"/>
            <a:ext cx="10782870" cy="763598"/>
          </a:xfrm>
        </p:spPr>
        <p:txBody>
          <a:bodyPr>
            <a:noAutofit/>
          </a:bodyPr>
          <a:lstStyle/>
          <a:p>
            <a:pPr algn="l"/>
            <a:r>
              <a:rPr lang="zh-TW" altLang="en-US" sz="4800" dirty="0" smtClean="0"/>
              <a:t>社團課程</a:t>
            </a:r>
            <a:r>
              <a:rPr lang="en-US" altLang="zh-TW" sz="4800" dirty="0" smtClean="0"/>
              <a:t>(</a:t>
            </a:r>
            <a:r>
              <a:rPr lang="zh-TW" altLang="en-US" sz="4800" dirty="0" smtClean="0"/>
              <a:t>社團活動</a:t>
            </a:r>
            <a:r>
              <a:rPr lang="en-US" altLang="zh-TW" sz="4800" dirty="0" smtClean="0"/>
              <a:t>)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1122219" y="1609124"/>
          <a:ext cx="9792393" cy="43427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64131">
                  <a:extLst>
                    <a:ext uri="{9D8B030D-6E8A-4147-A177-3AD203B41FA5}">
                      <a16:colId xmlns:a16="http://schemas.microsoft.com/office/drawing/2014/main" val="3409427230"/>
                    </a:ext>
                  </a:extLst>
                </a:gridCol>
                <a:gridCol w="3264131">
                  <a:extLst>
                    <a:ext uri="{9D8B030D-6E8A-4147-A177-3AD203B41FA5}">
                      <a16:colId xmlns:a16="http://schemas.microsoft.com/office/drawing/2014/main" val="1866210496"/>
                    </a:ext>
                  </a:extLst>
                </a:gridCol>
                <a:gridCol w="3264131">
                  <a:extLst>
                    <a:ext uri="{9D8B030D-6E8A-4147-A177-3AD203B41FA5}">
                      <a16:colId xmlns:a16="http://schemas.microsoft.com/office/drawing/2014/main" val="796643869"/>
                    </a:ext>
                  </a:extLst>
                </a:gridCol>
              </a:tblGrid>
              <a:tr h="1085697"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年段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中年級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高年級</a:t>
                      </a:r>
                      <a:endParaRPr lang="zh-TW" alt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335440"/>
                  </a:ext>
                </a:extLst>
              </a:tr>
              <a:tr h="1085697"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授課時間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週二下午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週四下午</a:t>
                      </a:r>
                      <a:endParaRPr lang="zh-TW" alt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844178"/>
                  </a:ext>
                </a:extLst>
              </a:tr>
              <a:tr h="10856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400" dirty="0" smtClean="0"/>
                        <a:t>課程內容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教師自編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教師自編</a:t>
                      </a:r>
                      <a:endParaRPr lang="zh-TW" alt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26459"/>
                  </a:ext>
                </a:extLst>
              </a:tr>
              <a:tr h="1085697"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搭配領域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健體、藝術</a:t>
                      </a:r>
                      <a:endParaRPr lang="zh-TW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4400" dirty="0" smtClean="0"/>
                        <a:t>健體、藝術</a:t>
                      </a:r>
                      <a:endParaRPr lang="zh-TW" alt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223363"/>
                  </a:ext>
                </a:extLst>
              </a:tr>
            </a:tbl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495621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66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1536634"/>
            <a:ext cx="12503426" cy="68580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2" y="-96714"/>
            <a:ext cx="7286274" cy="23563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3531" y="593366"/>
            <a:ext cx="10782870" cy="763598"/>
          </a:xfrm>
        </p:spPr>
        <p:txBody>
          <a:bodyPr>
            <a:noAutofit/>
          </a:bodyPr>
          <a:lstStyle/>
          <a:p>
            <a:pPr algn="l"/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03200" indent="0">
              <a:buNone/>
            </a:pPr>
            <a:endParaRPr lang="en-US" altLang="zh-TW" sz="6000" dirty="0" smtClean="0"/>
          </a:p>
          <a:p>
            <a:pPr marL="203200" indent="0">
              <a:buNone/>
            </a:pPr>
            <a:r>
              <a:rPr lang="zh-TW" altLang="en-US" sz="6000" dirty="0" smtClean="0"/>
              <a:t>有您愛的陪伴</a:t>
            </a:r>
            <a:endParaRPr lang="en-US" altLang="zh-TW" sz="6000" dirty="0" smtClean="0"/>
          </a:p>
          <a:p>
            <a:pPr marL="203200" indent="0">
              <a:buNone/>
            </a:pPr>
            <a:r>
              <a:rPr lang="zh-TW" altLang="en-US" sz="6000" dirty="0" smtClean="0"/>
              <a:t>     讓孩子在學習的路上走得更穩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8600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22685"/>
            <a:ext cx="12503426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-100806"/>
            <a:ext cx="5140951" cy="22891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+mn-ea"/>
                <a:ea typeface="Adobe 繁黑體 Std B" panose="020B0700000000000000"/>
              </a:rPr>
              <a:t>新</a:t>
            </a:r>
            <a:r>
              <a:rPr lang="zh-TW" altLang="en-US" sz="4800" dirty="0">
                <a:latin typeface="+mn-ea"/>
                <a:ea typeface="Adobe 繁黑體 Std B" panose="020B0700000000000000"/>
              </a:rPr>
              <a:t>課綱知</a:t>
            </a:r>
            <a:r>
              <a:rPr lang="zh-TW" altLang="en-US" sz="4800" dirty="0" smtClean="0">
                <a:latin typeface="+mn-ea"/>
                <a:ea typeface="Adobe 繁黑體 Std B" panose="020B0700000000000000"/>
              </a:rPr>
              <a:t>多少</a:t>
            </a:r>
            <a:endParaRPr lang="zh-TW" altLang="en-US" sz="4800" dirty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5238" y="504846"/>
            <a:ext cx="6754517" cy="5418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559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22685"/>
            <a:ext cx="12503426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-100806"/>
            <a:ext cx="5140951" cy="22891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+mn-ea"/>
                <a:ea typeface="Adobe 繁黑體 Std B" panose="020B0700000000000000"/>
              </a:rPr>
              <a:t>新</a:t>
            </a:r>
            <a:r>
              <a:rPr lang="zh-TW" altLang="en-US" sz="4800" dirty="0">
                <a:latin typeface="+mn-ea"/>
                <a:ea typeface="Adobe 繁黑體 Std B" panose="020B0700000000000000"/>
              </a:rPr>
              <a:t>課綱知</a:t>
            </a:r>
            <a:r>
              <a:rPr lang="zh-TW" altLang="en-US" sz="4800" dirty="0" smtClean="0">
                <a:latin typeface="+mn-ea"/>
                <a:ea typeface="Adobe 繁黑體 Std B" panose="020B0700000000000000"/>
              </a:rPr>
              <a:t>多少</a:t>
            </a:r>
            <a:endParaRPr lang="zh-TW" altLang="en-US" sz="4800" dirty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6" name="Shape 472"/>
          <p:cNvPicPr preferRelativeResize="0"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8638" y="2255838"/>
            <a:ext cx="83693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hape 476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ctr">
              <a:buClr>
                <a:srgbClr val="000000"/>
              </a:buClr>
              <a:buSzPct val="25000"/>
              <a:buFont typeface="Arial" charset="0"/>
              <a:buNone/>
            </a:pPr>
            <a:r>
              <a:rPr lang="zh-TW" altLang="en-US" sz="30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Arial" charset="0"/>
              </a:rPr>
              <a:t>自發</a:t>
            </a:r>
            <a:r>
              <a:rPr lang="zh-TW" altLang="en-US" sz="3000" b="1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Arial" charset="0"/>
              </a:rPr>
              <a:t> </a:t>
            </a:r>
            <a:r>
              <a:rPr lang="zh-TW" altLang="en-US" sz="30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Arial" charset="0"/>
              </a:rPr>
              <a:t>         互動           共好</a:t>
            </a:r>
            <a:endParaRPr lang="en-US" sz="3000" b="1" dirty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Times New Roman" pitchFamily="18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7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22685"/>
            <a:ext cx="12503426" cy="6858000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TW" sz="44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marL="0" indent="0">
              <a:buNone/>
            </a:pPr>
            <a:r>
              <a:rPr lang="zh-TW" altLang="en-US" sz="6000" b="1" dirty="0">
                <a:latin typeface="+mn-ea"/>
                <a:ea typeface="Adobe 繁黑體 Std B" panose="020B0700000000000000"/>
              </a:rPr>
              <a:t>成就每一位孩子</a:t>
            </a:r>
            <a:r>
              <a:rPr lang="en-US" altLang="zh-TW" sz="6000" b="1" dirty="0">
                <a:latin typeface="+mn-ea"/>
                <a:ea typeface="Adobe 繁黑體 Std B" panose="020B0700000000000000"/>
              </a:rPr>
              <a:t/>
            </a:r>
            <a:br>
              <a:rPr lang="en-US" altLang="zh-TW" sz="6000" b="1" dirty="0">
                <a:latin typeface="+mn-ea"/>
                <a:ea typeface="Adobe 繁黑體 Std B" panose="020B0700000000000000"/>
              </a:rPr>
            </a:br>
            <a:r>
              <a:rPr lang="zh-TW" altLang="en-US" sz="6000" b="1" dirty="0">
                <a:latin typeface="+mn-ea"/>
                <a:ea typeface="Adobe 繁黑體 Std B" panose="020B0700000000000000"/>
              </a:rPr>
              <a:t>適性揚才、終身</a:t>
            </a:r>
            <a:r>
              <a:rPr lang="zh-TW" altLang="en-US" sz="6000" b="1" dirty="0" smtClean="0">
                <a:latin typeface="+mn-ea"/>
                <a:ea typeface="Adobe 繁黑體 Std B" panose="020B0700000000000000"/>
              </a:rPr>
              <a:t>學習</a:t>
            </a:r>
            <a:endParaRPr lang="en-US" altLang="zh-TW" sz="60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marL="0" indent="0">
              <a:buNone/>
            </a:pPr>
            <a:endParaRPr lang="en-US" altLang="zh-TW" sz="44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35718"/>
            <a:ext cx="5346223" cy="2289175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838200" y="5175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新課綱願</a:t>
            </a:r>
            <a:r>
              <a:rPr lang="zh-TW" altLang="en-US" sz="4800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景</a:t>
            </a:r>
          </a:p>
        </p:txBody>
      </p:sp>
    </p:spTree>
    <p:extLst>
      <p:ext uri="{BB962C8B-B14F-4D97-AF65-F5344CB8AC3E}">
        <p14:creationId xmlns:p14="http://schemas.microsoft.com/office/powerpoint/2010/main" val="118075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22685"/>
            <a:ext cx="12503426" cy="6858000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TW" sz="44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marL="0" indent="0">
              <a:buNone/>
            </a:pPr>
            <a:r>
              <a:rPr lang="zh-TW" altLang="en-US" sz="6000" b="1" dirty="0" smtClean="0">
                <a:latin typeface="+mn-ea"/>
                <a:ea typeface="Adobe 繁黑體 Std B" panose="020B0700000000000000"/>
              </a:rPr>
              <a:t>以學生學習為主</a:t>
            </a:r>
            <a:endParaRPr lang="en-US" altLang="zh-TW" sz="60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marL="0" indent="0">
              <a:buNone/>
            </a:pPr>
            <a:endParaRPr lang="en-US" altLang="zh-TW" sz="4400" dirty="0" smtClean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35718"/>
            <a:ext cx="5346223" cy="2289175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838200" y="5175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新課綱願</a:t>
            </a:r>
            <a:r>
              <a:rPr lang="zh-TW" altLang="en-US" sz="4800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景</a:t>
            </a:r>
          </a:p>
        </p:txBody>
      </p:sp>
    </p:spTree>
    <p:extLst>
      <p:ext uri="{BB962C8B-B14F-4D97-AF65-F5344CB8AC3E}">
        <p14:creationId xmlns:p14="http://schemas.microsoft.com/office/powerpoint/2010/main" val="335767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圖片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17320"/>
            <a:ext cx="12503426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924" y="-43382"/>
            <a:ext cx="4059709" cy="2289175"/>
          </a:xfrm>
          <a:prstGeom prst="rect">
            <a:avLst/>
          </a:prstGeom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747346" y="447630"/>
            <a:ext cx="107839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核心素養</a:t>
            </a:r>
            <a:endParaRPr lang="zh-TW" altLang="en-US" sz="4800" dirty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9" name="群組 8"/>
          <p:cNvGrpSpPr>
            <a:grpSpLocks/>
          </p:cNvGrpSpPr>
          <p:nvPr/>
        </p:nvGrpSpPr>
        <p:grpSpPr bwMode="auto">
          <a:xfrm>
            <a:off x="4902718" y="131107"/>
            <a:ext cx="6198576" cy="6606425"/>
            <a:chOff x="1258593" y="188640"/>
            <a:chExt cx="6051352" cy="6739843"/>
          </a:xfrm>
        </p:grpSpPr>
        <p:grpSp>
          <p:nvGrpSpPr>
            <p:cNvPr id="10" name="群組 9"/>
            <p:cNvGrpSpPr>
              <a:grpSpLocks/>
            </p:cNvGrpSpPr>
            <p:nvPr/>
          </p:nvGrpSpPr>
          <p:grpSpPr bwMode="auto">
            <a:xfrm>
              <a:off x="1512386" y="188640"/>
              <a:ext cx="5600540" cy="6739843"/>
              <a:chOff x="1512386" y="188640"/>
              <a:chExt cx="5600540" cy="6739843"/>
            </a:xfrm>
          </p:grpSpPr>
          <p:grpSp>
            <p:nvGrpSpPr>
              <p:cNvPr id="22" name="群組 21"/>
              <p:cNvGrpSpPr>
                <a:grpSpLocks/>
              </p:cNvGrpSpPr>
              <p:nvPr/>
            </p:nvGrpSpPr>
            <p:grpSpPr bwMode="auto">
              <a:xfrm>
                <a:off x="1580334" y="693196"/>
                <a:ext cx="5263234" cy="5040000"/>
                <a:chOff x="1580334" y="261188"/>
                <a:chExt cx="5263234" cy="5040000"/>
              </a:xfrm>
            </p:grpSpPr>
            <p:grpSp>
              <p:nvGrpSpPr>
                <p:cNvPr id="26" name="群組 25"/>
                <p:cNvGrpSpPr>
                  <a:grpSpLocks/>
                </p:cNvGrpSpPr>
                <p:nvPr/>
              </p:nvGrpSpPr>
              <p:grpSpPr bwMode="auto">
                <a:xfrm>
                  <a:off x="1688125" y="261188"/>
                  <a:ext cx="5155443" cy="5040000"/>
                  <a:chOff x="1688125" y="261188"/>
                  <a:chExt cx="5155443" cy="5040000"/>
                </a:xfrm>
              </p:grpSpPr>
              <p:grpSp>
                <p:nvGrpSpPr>
                  <p:cNvPr id="31" name="群組 30"/>
                  <p:cNvGrpSpPr>
                    <a:grpSpLocks/>
                  </p:cNvGrpSpPr>
                  <p:nvPr/>
                </p:nvGrpSpPr>
                <p:grpSpPr bwMode="auto">
                  <a:xfrm>
                    <a:off x="1688125" y="261188"/>
                    <a:ext cx="5040000" cy="5040000"/>
                    <a:chOff x="1688125" y="261188"/>
                    <a:chExt cx="5040000" cy="5040000"/>
                  </a:xfrm>
                </p:grpSpPr>
                <p:grpSp>
                  <p:nvGrpSpPr>
                    <p:cNvPr id="36" name="群組 35"/>
                    <p:cNvGrpSpPr/>
                    <p:nvPr/>
                  </p:nvGrpSpPr>
                  <p:grpSpPr>
                    <a:xfrm>
                      <a:off x="1688125" y="261188"/>
                      <a:ext cx="5040000" cy="5040000"/>
                      <a:chOff x="1692000" y="549000"/>
                      <a:chExt cx="5040000" cy="5040000"/>
                    </a:xfrm>
                    <a:solidFill>
                      <a:schemeClr val="accent4">
                        <a:lumMod val="20000"/>
                        <a:lumOff val="80000"/>
                      </a:schemeClr>
                    </a:solidFill>
                  </p:grpSpPr>
                  <p:grpSp>
                    <p:nvGrpSpPr>
                      <p:cNvPr id="41" name="群組 40"/>
                      <p:cNvGrpSpPr/>
                      <p:nvPr/>
                    </p:nvGrpSpPr>
                    <p:grpSpPr>
                      <a:xfrm>
                        <a:off x="1692000" y="549000"/>
                        <a:ext cx="5040000" cy="5040000"/>
                        <a:chOff x="1692000" y="549000"/>
                        <a:chExt cx="5040000" cy="5040000"/>
                      </a:xfrm>
                      <a:grpFill/>
                    </p:grpSpPr>
                    <p:grpSp>
                      <p:nvGrpSpPr>
                        <p:cNvPr id="51" name="群組 50"/>
                        <p:cNvGrpSpPr/>
                        <p:nvPr/>
                      </p:nvGrpSpPr>
                      <p:grpSpPr>
                        <a:xfrm>
                          <a:off x="1692000" y="549000"/>
                          <a:ext cx="5040000" cy="5040000"/>
                          <a:chOff x="1692000" y="549000"/>
                          <a:chExt cx="5040000" cy="5040000"/>
                        </a:xfrm>
                        <a:grpFill/>
                      </p:grpSpPr>
                      <p:grpSp>
                        <p:nvGrpSpPr>
                          <p:cNvPr id="58" name="群組 57"/>
                          <p:cNvGrpSpPr/>
                          <p:nvPr/>
                        </p:nvGrpSpPr>
                        <p:grpSpPr>
                          <a:xfrm>
                            <a:off x="1692000" y="549000"/>
                            <a:ext cx="5040000" cy="5040000"/>
                            <a:chOff x="1692000" y="549000"/>
                            <a:chExt cx="5760000" cy="5760000"/>
                          </a:xfrm>
                          <a:grpFill/>
                        </p:grpSpPr>
                        <p:sp>
                          <p:nvSpPr>
                            <p:cNvPr id="62" name="橢圓 61"/>
                            <p:cNvSpPr/>
                            <p:nvPr/>
                          </p:nvSpPr>
                          <p:spPr>
                            <a:xfrm>
                              <a:off x="1692000" y="549000"/>
                              <a:ext cx="5760000" cy="5760000"/>
                            </a:xfrm>
                            <a:prstGeom prst="ellipse">
                              <a:avLst/>
                            </a:prstGeom>
                            <a:solidFill>
                              <a:schemeClr val="accent3">
                                <a:lumMod val="20000"/>
                                <a:lumOff val="80000"/>
                              </a:schemeClr>
                            </a:solidFill>
                          </p:spPr>
                          <p:style>
                            <a:lnRef idx="2">
                              <a:schemeClr val="dk1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anchor="ctr"/>
                            <a:lstStyle/>
                            <a:p>
                              <a:pPr algn="ctr">
                                <a:defRPr/>
                              </a:pPr>
                              <a:endParaRPr lang="zh-TW" altLang="en-US" dirty="0"/>
                            </a:p>
                          </p:txBody>
                        </p:sp>
                        <p:sp>
                          <p:nvSpPr>
                            <p:cNvPr id="63" name="橢圓 62"/>
                            <p:cNvSpPr/>
                            <p:nvPr/>
                          </p:nvSpPr>
                          <p:spPr>
                            <a:xfrm>
                              <a:off x="3132000" y="1989000"/>
                              <a:ext cx="2880000" cy="2880000"/>
                            </a:xfrm>
                            <a:prstGeom prst="ellipse">
                              <a:avLst/>
                            </a:prstGeom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</p:spPr>
                          <p:style>
                            <a:lnRef idx="2">
                              <a:schemeClr val="dk1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anchor="ctr"/>
                            <a:lstStyle/>
                            <a:p>
                              <a:pPr algn="ctr">
                                <a:defRPr/>
                              </a:pPr>
                              <a:endParaRPr lang="zh-TW" altLang="en-US" dirty="0"/>
                            </a:p>
                          </p:txBody>
                        </p:sp>
                        <p:sp>
                          <p:nvSpPr>
                            <p:cNvPr id="64" name="橢圓 63"/>
                            <p:cNvSpPr/>
                            <p:nvPr/>
                          </p:nvSpPr>
                          <p:spPr>
                            <a:xfrm>
                              <a:off x="3852000" y="2709000"/>
                              <a:ext cx="1440000" cy="1440000"/>
                            </a:xfrm>
                            <a:prstGeom prst="ellipse">
                              <a:avLst/>
                            </a:prstGeom>
                            <a:solidFill>
                              <a:schemeClr val="bg2">
                                <a:lumMod val="90000"/>
                              </a:schemeClr>
                            </a:solidFill>
                          </p:spPr>
                          <p:style>
                            <a:lnRef idx="2">
                              <a:schemeClr val="dk1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anchor="ctr"/>
                            <a:lstStyle/>
                            <a:p>
                              <a:pPr algn="ctr">
                                <a:defRPr/>
                              </a:pPr>
                              <a:r>
                                <a:rPr lang="zh-TW" altLang="en-US" sz="2200" b="1" dirty="0">
                                  <a:latin typeface="標楷體" panose="03000509000000000000" pitchFamily="65" charset="-120"/>
                                  <a:ea typeface="標楷體" panose="03000509000000000000" pitchFamily="65" charset="-120"/>
                                </a:rPr>
                                <a:t>終身</a:t>
                              </a:r>
                              <a:endParaRPr lang="en-US" altLang="zh-TW" sz="2200" b="1" dirty="0">
                                <a:latin typeface="標楷體" panose="03000509000000000000" pitchFamily="65" charset="-120"/>
                                <a:ea typeface="標楷體" panose="03000509000000000000" pitchFamily="65" charset="-120"/>
                              </a:endParaRPr>
                            </a:p>
                            <a:p>
                              <a:pPr algn="ctr">
                                <a:defRPr/>
                              </a:pPr>
                              <a:r>
                                <a:rPr lang="zh-TW" altLang="en-US" sz="2200" b="1" dirty="0">
                                  <a:latin typeface="標楷體" panose="03000509000000000000" pitchFamily="65" charset="-120"/>
                                  <a:ea typeface="標楷體" panose="03000509000000000000" pitchFamily="65" charset="-120"/>
                                </a:rPr>
                                <a:t>學習者</a:t>
                              </a:r>
                            </a:p>
                          </p:txBody>
                        </p:sp>
                      </p:grpSp>
                      <p:cxnSp>
                        <p:nvCxnSpPr>
                          <p:cNvPr id="59" name="直線接點 58"/>
                          <p:cNvCxnSpPr/>
                          <p:nvPr/>
                        </p:nvCxnSpPr>
                        <p:spPr>
                          <a:xfrm>
                            <a:off x="1907704" y="1955307"/>
                            <a:ext cx="1674296" cy="1113693"/>
                          </a:xfrm>
                          <a:prstGeom prst="line">
                            <a:avLst/>
                          </a:prstGeom>
                          <a:grpFill/>
                          <a:ln w="28575"/>
                        </p:spPr>
                        <p:style>
                          <a:lnRef idx="1">
                            <a:schemeClr val="dk1"/>
                          </a:lnRef>
                          <a:fillRef idx="0">
                            <a:schemeClr val="dk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0" name="直線接點 59"/>
                          <p:cNvCxnSpPr>
                            <a:stCxn id="62" idx="4"/>
                          </p:cNvCxnSpPr>
                          <p:nvPr/>
                        </p:nvCxnSpPr>
                        <p:spPr>
                          <a:xfrm flipV="1">
                            <a:off x="4212000" y="3699000"/>
                            <a:ext cx="0" cy="1890000"/>
                          </a:xfrm>
                          <a:prstGeom prst="line">
                            <a:avLst/>
                          </a:prstGeom>
                          <a:grpFill/>
                          <a:ln w="28575"/>
                        </p:spPr>
                        <p:style>
                          <a:lnRef idx="1">
                            <a:schemeClr val="dk1"/>
                          </a:lnRef>
                          <a:fillRef idx="0">
                            <a:schemeClr val="dk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1" name="直線接點 60"/>
                          <p:cNvCxnSpPr/>
                          <p:nvPr/>
                        </p:nvCxnSpPr>
                        <p:spPr>
                          <a:xfrm flipV="1">
                            <a:off x="4842000" y="2132854"/>
                            <a:ext cx="1674218" cy="936147"/>
                          </a:xfrm>
                          <a:prstGeom prst="line">
                            <a:avLst/>
                          </a:prstGeom>
                          <a:grpFill/>
                          <a:ln w="28575"/>
                        </p:spPr>
                        <p:style>
                          <a:lnRef idx="1">
                            <a:schemeClr val="dk1"/>
                          </a:lnRef>
                          <a:fillRef idx="0">
                            <a:schemeClr val="dk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52" name="直線接點 51"/>
                        <p:cNvCxnSpPr/>
                        <p:nvPr/>
                      </p:nvCxnSpPr>
                      <p:spPr>
                        <a:xfrm>
                          <a:off x="3203848" y="764704"/>
                          <a:ext cx="648072" cy="1116000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直線接點 52"/>
                        <p:cNvCxnSpPr/>
                        <p:nvPr/>
                      </p:nvCxnSpPr>
                      <p:spPr>
                        <a:xfrm flipH="1">
                          <a:off x="4644008" y="836712"/>
                          <a:ext cx="794625" cy="1044000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直線接點 53"/>
                        <p:cNvCxnSpPr/>
                        <p:nvPr/>
                      </p:nvCxnSpPr>
                      <p:spPr>
                        <a:xfrm>
                          <a:off x="1763688" y="3573016"/>
                          <a:ext cx="1330879" cy="0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5" name="直線接點 54"/>
                        <p:cNvCxnSpPr/>
                        <p:nvPr/>
                      </p:nvCxnSpPr>
                      <p:spPr>
                        <a:xfrm flipH="1">
                          <a:off x="2697255" y="4077184"/>
                          <a:ext cx="794625" cy="1008000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直線接點 55"/>
                        <p:cNvCxnSpPr/>
                        <p:nvPr/>
                      </p:nvCxnSpPr>
                      <p:spPr>
                        <a:xfrm flipV="1">
                          <a:off x="5360214" y="3465004"/>
                          <a:ext cx="1371786" cy="108012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7" name="直線接點 56"/>
                        <p:cNvCxnSpPr/>
                        <p:nvPr/>
                      </p:nvCxnSpPr>
                      <p:spPr>
                        <a:xfrm>
                          <a:off x="5041320" y="4005064"/>
                          <a:ext cx="637789" cy="1080000"/>
                        </a:xfrm>
                        <a:prstGeom prst="line">
                          <a:avLst/>
                        </a:prstGeom>
                        <a:grpFill/>
                        <a:ln w="28575"/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42" name="文字方塊 41"/>
                      <p:cNvSpPr txBox="1"/>
                      <p:nvPr/>
                    </p:nvSpPr>
                    <p:spPr>
                      <a:xfrm>
                        <a:off x="3563888" y="1987004"/>
                        <a:ext cx="1447838" cy="4756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rgbClr val="C00000"/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自主行動</a:t>
                        </a:r>
                      </a:p>
                    </p:txBody>
                  </p:sp>
                  <p:sp>
                    <p:nvSpPr>
                      <p:cNvPr id="43" name="文字方塊 42"/>
                      <p:cNvSpPr txBox="1"/>
                      <p:nvPr/>
                    </p:nvSpPr>
                    <p:spPr>
                      <a:xfrm>
                        <a:off x="3097094" y="3212976"/>
                        <a:ext cx="514790" cy="4757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會</a:t>
                        </a:r>
                      </a:p>
                    </p:txBody>
                  </p:sp>
                  <p:sp>
                    <p:nvSpPr>
                      <p:cNvPr id="44" name="文字方塊 43"/>
                      <p:cNvSpPr txBox="1"/>
                      <p:nvPr/>
                    </p:nvSpPr>
                    <p:spPr>
                      <a:xfrm>
                        <a:off x="2970450" y="2853557"/>
                        <a:ext cx="514790" cy="4757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社</a:t>
                        </a:r>
                      </a:p>
                    </p:txBody>
                  </p:sp>
                  <p:sp>
                    <p:nvSpPr>
                      <p:cNvPr id="45" name="文字方塊 44"/>
                      <p:cNvSpPr txBox="1"/>
                      <p:nvPr/>
                    </p:nvSpPr>
                    <p:spPr>
                      <a:xfrm>
                        <a:off x="3347864" y="3501008"/>
                        <a:ext cx="514790" cy="4757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參</a:t>
                        </a:r>
                      </a:p>
                    </p:txBody>
                  </p:sp>
                  <p:sp>
                    <p:nvSpPr>
                      <p:cNvPr id="46" name="文字方塊 45"/>
                      <p:cNvSpPr txBox="1"/>
                      <p:nvPr/>
                    </p:nvSpPr>
                    <p:spPr>
                      <a:xfrm>
                        <a:off x="3662139" y="3789620"/>
                        <a:ext cx="514790" cy="4757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與</a:t>
                        </a:r>
                      </a:p>
                    </p:txBody>
                  </p:sp>
                  <p:sp>
                    <p:nvSpPr>
                      <p:cNvPr id="47" name="文字方塊 46"/>
                      <p:cNvSpPr txBox="1"/>
                      <p:nvPr/>
                    </p:nvSpPr>
                    <p:spPr>
                      <a:xfrm>
                        <a:off x="4932040" y="2926105"/>
                        <a:ext cx="514661" cy="4756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rgbClr val="336600"/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溝</a:t>
                        </a:r>
                      </a:p>
                    </p:txBody>
                  </p:sp>
                  <p:sp>
                    <p:nvSpPr>
                      <p:cNvPr id="48" name="文字方塊 47"/>
                      <p:cNvSpPr txBox="1"/>
                      <p:nvPr/>
                    </p:nvSpPr>
                    <p:spPr>
                      <a:xfrm>
                        <a:off x="4807099" y="3303566"/>
                        <a:ext cx="514661" cy="4756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rgbClr val="336600"/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通</a:t>
                        </a:r>
                      </a:p>
                    </p:txBody>
                  </p:sp>
                  <p:sp>
                    <p:nvSpPr>
                      <p:cNvPr id="49" name="文字方塊 48"/>
                      <p:cNvSpPr txBox="1"/>
                      <p:nvPr/>
                    </p:nvSpPr>
                    <p:spPr>
                      <a:xfrm>
                        <a:off x="4538801" y="3574177"/>
                        <a:ext cx="514661" cy="4756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rgbClr val="336600"/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互</a:t>
                        </a:r>
                      </a:p>
                    </p:txBody>
                  </p:sp>
                  <p:sp>
                    <p:nvSpPr>
                      <p:cNvPr id="50" name="文字方塊 49"/>
                      <p:cNvSpPr txBox="1"/>
                      <p:nvPr/>
                    </p:nvSpPr>
                    <p:spPr>
                      <a:xfrm>
                        <a:off x="4234820" y="3789040"/>
                        <a:ext cx="514661" cy="4756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>
                        <a:spAutoFit/>
                      </a:bodyPr>
                      <a:lstStyle/>
                      <a:p>
                        <a:pPr>
                          <a:defRPr/>
                        </a:pPr>
                        <a:r>
                          <a:rPr lang="zh-TW" altLang="en-US" sz="2200" b="1" dirty="0">
                            <a:solidFill>
                              <a:srgbClr val="336600"/>
                            </a:solidFill>
                            <a:latin typeface="標楷體" panose="03000509000000000000" pitchFamily="65" charset="-120"/>
                            <a:ea typeface="標楷體" panose="03000509000000000000" pitchFamily="65" charset="-120"/>
                          </a:rPr>
                          <a:t>動</a:t>
                        </a:r>
                      </a:p>
                    </p:txBody>
                  </p:sp>
                </p:grpSp>
                <p:grpSp>
                  <p:nvGrpSpPr>
                    <p:cNvPr id="37" name="群組 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4222" y="472149"/>
                      <a:ext cx="4284800" cy="1359925"/>
                      <a:chOff x="2084222" y="472149"/>
                      <a:chExt cx="4284800" cy="1359925"/>
                    </a:xfrm>
                  </p:grpSpPr>
                  <p:sp>
                    <p:nvSpPr>
                      <p:cNvPr id="38" name="文字方塊 3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33033" y="472149"/>
                        <a:ext cx="1476488" cy="7135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zh-TW" altLang="en-US" b="1" dirty="0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系統思考</a:t>
                        </a:r>
                        <a:endParaRPr lang="en-US" altLang="zh-TW" b="1" dirty="0">
                          <a:solidFill>
                            <a:srgbClr val="920000"/>
                          </a:solidFill>
                          <a:latin typeface="標楷體" pitchFamily="65" charset="-120"/>
                          <a:ea typeface="標楷體" pitchFamily="65" charset="-120"/>
                        </a:endParaRPr>
                      </a:p>
                      <a:p>
                        <a:pPr algn="ctr"/>
                        <a:r>
                          <a:rPr lang="zh-TW" altLang="en-US" b="1" dirty="0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與解決問題</a:t>
                        </a:r>
                      </a:p>
                    </p:txBody>
                  </p:sp>
                  <p:sp>
                    <p:nvSpPr>
                      <p:cNvPr id="39" name="文字方塊 3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892534" y="1118480"/>
                        <a:ext cx="1476488" cy="7135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zh-TW" altLang="en-US" b="1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規劃執行</a:t>
                        </a:r>
                        <a:endParaRPr lang="en-US" altLang="zh-TW" b="1">
                          <a:solidFill>
                            <a:srgbClr val="920000"/>
                          </a:solidFill>
                          <a:latin typeface="標楷體" pitchFamily="65" charset="-120"/>
                          <a:ea typeface="標楷體" pitchFamily="65" charset="-120"/>
                        </a:endParaRPr>
                      </a:p>
                      <a:p>
                        <a:pPr algn="ctr"/>
                        <a:r>
                          <a:rPr lang="zh-TW" altLang="en-US" b="1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與創新應變</a:t>
                        </a:r>
                      </a:p>
                    </p:txBody>
                  </p:sp>
                  <p:sp>
                    <p:nvSpPr>
                      <p:cNvPr id="40" name="文字方塊 3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84222" y="1031414"/>
                        <a:ext cx="1476488" cy="7135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zh-TW" altLang="en-US" b="1" dirty="0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身心素養</a:t>
                        </a:r>
                        <a:endParaRPr lang="en-US" altLang="zh-TW" b="1" dirty="0">
                          <a:solidFill>
                            <a:srgbClr val="920000"/>
                          </a:solidFill>
                          <a:latin typeface="標楷體" pitchFamily="65" charset="-120"/>
                          <a:ea typeface="標楷體" pitchFamily="65" charset="-120"/>
                        </a:endParaRPr>
                      </a:p>
                      <a:p>
                        <a:pPr algn="ctr"/>
                        <a:r>
                          <a:rPr lang="zh-TW" altLang="en-US" b="1" dirty="0">
                            <a:solidFill>
                              <a:srgbClr val="920000"/>
                            </a:solidFill>
                            <a:latin typeface="標楷體" pitchFamily="65" charset="-120"/>
                            <a:ea typeface="標楷體" pitchFamily="65" charset="-120"/>
                          </a:rPr>
                          <a:t>與自我溝通</a:t>
                        </a:r>
                      </a:p>
                    </p:txBody>
                  </p:sp>
                </p:grpSp>
              </p:grpSp>
              <p:grpSp>
                <p:nvGrpSpPr>
                  <p:cNvPr id="32" name="群組 31"/>
                  <p:cNvGrpSpPr>
                    <a:grpSpLocks/>
                  </p:cNvGrpSpPr>
                  <p:nvPr/>
                </p:nvGrpSpPr>
                <p:grpSpPr bwMode="auto">
                  <a:xfrm>
                    <a:off x="4143317" y="2348880"/>
                    <a:ext cx="2700251" cy="2591970"/>
                    <a:chOff x="4143317" y="2348880"/>
                    <a:chExt cx="2700251" cy="2591970"/>
                  </a:xfrm>
                </p:grpSpPr>
                <p:sp>
                  <p:nvSpPr>
                    <p:cNvPr id="33" name="文字方塊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367451" y="2348880"/>
                      <a:ext cx="1476117" cy="71348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zh-TW" altLang="en-US" b="1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符號運用</a:t>
                      </a:r>
                      <a:endParaRPr lang="en-US" altLang="zh-TW" b="1">
                        <a:solidFill>
                          <a:srgbClr val="0099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b="1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與溝通表達</a:t>
                      </a:r>
                    </a:p>
                  </p:txBody>
                </p:sp>
                <p:sp>
                  <p:nvSpPr>
                    <p:cNvPr id="34" name="文字方塊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79421" y="3428639"/>
                      <a:ext cx="1476117" cy="71348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zh-TW" altLang="en-US" b="1" dirty="0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科技資訊</a:t>
                      </a:r>
                      <a:endParaRPr lang="en-US" altLang="zh-TW" b="1" dirty="0">
                        <a:solidFill>
                          <a:srgbClr val="0099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b="1" dirty="0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與媒體素養</a:t>
                      </a:r>
                    </a:p>
                  </p:txBody>
                </p:sp>
                <p:sp>
                  <p:nvSpPr>
                    <p:cNvPr id="35" name="文字方塊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43317" y="4227370"/>
                      <a:ext cx="1476117" cy="71348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zh-TW" altLang="en-US" b="1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藝術涵養</a:t>
                      </a:r>
                      <a:endParaRPr lang="en-US" altLang="zh-TW" b="1">
                        <a:solidFill>
                          <a:srgbClr val="0099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b="1">
                          <a:solidFill>
                            <a:srgbClr val="0099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與美感素養</a:t>
                      </a:r>
                    </a:p>
                  </p:txBody>
                </p:sp>
              </p:grpSp>
            </p:grpSp>
            <p:grpSp>
              <p:nvGrpSpPr>
                <p:cNvPr id="27" name="群組 26"/>
                <p:cNvGrpSpPr>
                  <a:grpSpLocks/>
                </p:cNvGrpSpPr>
                <p:nvPr/>
              </p:nvGrpSpPr>
              <p:grpSpPr bwMode="auto">
                <a:xfrm>
                  <a:off x="1580334" y="2399296"/>
                  <a:ext cx="2717070" cy="2534255"/>
                  <a:chOff x="1580334" y="2399296"/>
                  <a:chExt cx="2717070" cy="2534255"/>
                </a:xfrm>
              </p:grpSpPr>
              <p:sp>
                <p:nvSpPr>
                  <p:cNvPr id="28" name="文字方塊 27"/>
                  <p:cNvSpPr txBox="1"/>
                  <p:nvPr/>
                </p:nvSpPr>
                <p:spPr>
                  <a:xfrm>
                    <a:off x="1580334" y="2399296"/>
                    <a:ext cx="1476117" cy="713480"/>
                  </a:xfrm>
                  <a:prstGeom prst="rect">
                    <a:avLst/>
                  </a:prstGeom>
                  <a:noFill/>
                </p:spPr>
                <p:txBody>
                  <a:bodyPr wrap="non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多元文化</a:t>
                    </a:r>
                    <a:endParaRPr lang="en-US" altLang="zh-TW" b="1" dirty="0">
                      <a:solidFill>
                        <a:schemeClr val="accent1">
                          <a:lumMod val="75000"/>
                        </a:schemeClr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endParaRPr>
                  </a:p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與國際理解</a:t>
                    </a:r>
                  </a:p>
                </p:txBody>
              </p:sp>
              <p:sp>
                <p:nvSpPr>
                  <p:cNvPr id="29" name="文字方塊 28"/>
                  <p:cNvSpPr txBox="1"/>
                  <p:nvPr/>
                </p:nvSpPr>
                <p:spPr>
                  <a:xfrm>
                    <a:off x="1940019" y="3429724"/>
                    <a:ext cx="1476116" cy="713480"/>
                  </a:xfrm>
                  <a:prstGeom prst="rect">
                    <a:avLst/>
                  </a:prstGeom>
                  <a:noFill/>
                </p:spPr>
                <p:txBody>
                  <a:bodyPr wrap="non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人際關係</a:t>
                    </a:r>
                    <a:endParaRPr lang="en-US" altLang="zh-TW" b="1" dirty="0">
                      <a:solidFill>
                        <a:schemeClr val="accent1">
                          <a:lumMod val="75000"/>
                        </a:schemeClr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endParaRPr>
                  </a:p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與團隊心得</a:t>
                    </a:r>
                  </a:p>
                </p:txBody>
              </p:sp>
              <p:sp>
                <p:nvSpPr>
                  <p:cNvPr id="30" name="文字方塊 29"/>
                  <p:cNvSpPr txBox="1"/>
                  <p:nvPr/>
                </p:nvSpPr>
                <p:spPr>
                  <a:xfrm>
                    <a:off x="2821287" y="4220071"/>
                    <a:ext cx="1476117" cy="713480"/>
                  </a:xfrm>
                  <a:prstGeom prst="rect">
                    <a:avLst/>
                  </a:prstGeom>
                  <a:noFill/>
                </p:spPr>
                <p:txBody>
                  <a:bodyPr wrap="non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道德實踐</a:t>
                    </a:r>
                    <a:endParaRPr lang="en-US" altLang="zh-TW" b="1" dirty="0">
                      <a:solidFill>
                        <a:schemeClr val="accent1">
                          <a:lumMod val="75000"/>
                        </a:schemeClr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endParaRPr>
                  </a:p>
                  <a:p>
                    <a:pPr algn="ctr">
                      <a:defRPr/>
                    </a:pPr>
                    <a:r>
                      <a:rPr lang="zh-TW" altLang="en-US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與公民意識</a:t>
                    </a:r>
                  </a:p>
                </p:txBody>
              </p:sp>
            </p:grpSp>
          </p:grpSp>
          <p:sp>
            <p:nvSpPr>
              <p:cNvPr id="23" name="弧形箭號 (下彎) 22"/>
              <p:cNvSpPr/>
              <p:nvPr/>
            </p:nvSpPr>
            <p:spPr>
              <a:xfrm>
                <a:off x="1759812" y="188640"/>
                <a:ext cx="5260459" cy="1278260"/>
              </a:xfrm>
              <a:prstGeom prst="curvedDownArrow">
                <a:avLst>
                  <a:gd name="adj1" fmla="val 0"/>
                  <a:gd name="adj2" fmla="val 33077"/>
                  <a:gd name="adj3" fmla="val 17369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TW" alt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弧形箭號 (下彎) 23"/>
              <p:cNvSpPr/>
              <p:nvPr/>
            </p:nvSpPr>
            <p:spPr>
              <a:xfrm rot="7476407">
                <a:off x="4088098" y="3848392"/>
                <a:ext cx="4836706" cy="1212950"/>
              </a:xfrm>
              <a:prstGeom prst="curvedDownArrow">
                <a:avLst>
                  <a:gd name="adj1" fmla="val 0"/>
                  <a:gd name="adj2" fmla="val 31048"/>
                  <a:gd name="adj3" fmla="val 17369"/>
                </a:avLst>
              </a:prstGeom>
              <a:solidFill>
                <a:srgbClr val="009900"/>
              </a:solidFill>
              <a:ln>
                <a:solidFill>
                  <a:srgbClr val="009900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TW" altLang="en-US">
                  <a:solidFill>
                    <a:srgbClr val="009900"/>
                  </a:solidFill>
                </a:endParaRPr>
              </a:p>
            </p:txBody>
          </p:sp>
          <p:sp>
            <p:nvSpPr>
              <p:cNvPr id="25" name="弧形箭號 (下彎) 24"/>
              <p:cNvSpPr/>
              <p:nvPr/>
            </p:nvSpPr>
            <p:spPr>
              <a:xfrm rot="14037780">
                <a:off x="-472814" y="4006880"/>
                <a:ext cx="4906803" cy="936404"/>
              </a:xfrm>
              <a:prstGeom prst="curvedDownArrow">
                <a:avLst>
                  <a:gd name="adj1" fmla="val 0"/>
                  <a:gd name="adj2" fmla="val 37111"/>
                  <a:gd name="adj3" fmla="val 27163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TW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文字方塊 10"/>
            <p:cNvSpPr txBox="1"/>
            <p:nvPr/>
          </p:nvSpPr>
          <p:spPr>
            <a:xfrm>
              <a:off x="3210163" y="262242"/>
              <a:ext cx="2382141" cy="47666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TW" altLang="en-US" sz="2200" b="1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生　活　情　境</a:t>
              </a:r>
            </a:p>
          </p:txBody>
        </p:sp>
        <p:grpSp>
          <p:nvGrpSpPr>
            <p:cNvPr id="12" name="群組 11"/>
            <p:cNvGrpSpPr>
              <a:grpSpLocks/>
            </p:cNvGrpSpPr>
            <p:nvPr/>
          </p:nvGrpSpPr>
          <p:grpSpPr bwMode="auto">
            <a:xfrm>
              <a:off x="6193438" y="3781785"/>
              <a:ext cx="1116507" cy="1491020"/>
              <a:chOff x="6193438" y="3781785"/>
              <a:chExt cx="1116507" cy="1491020"/>
            </a:xfrm>
          </p:grpSpPr>
          <p:sp>
            <p:nvSpPr>
              <p:cNvPr id="18" name="文字方塊 17"/>
              <p:cNvSpPr txBox="1">
                <a:spLocks noChangeArrowheads="1"/>
              </p:cNvSpPr>
              <p:nvPr/>
            </p:nvSpPr>
            <p:spPr bwMode="auto">
              <a:xfrm>
                <a:off x="6795284" y="3781785"/>
                <a:ext cx="514661" cy="4756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336600"/>
                    </a:solidFill>
                    <a:latin typeface="標楷體" pitchFamily="65" charset="-120"/>
                    <a:ea typeface="標楷體" pitchFamily="65" charset="-120"/>
                  </a:rPr>
                  <a:t>生</a:t>
                </a:r>
              </a:p>
            </p:txBody>
          </p:sp>
          <p:sp>
            <p:nvSpPr>
              <p:cNvPr id="19" name="文字方塊 18"/>
              <p:cNvSpPr txBox="1">
                <a:spLocks noChangeArrowheads="1"/>
              </p:cNvSpPr>
              <p:nvPr/>
            </p:nvSpPr>
            <p:spPr bwMode="auto">
              <a:xfrm>
                <a:off x="6670343" y="4159246"/>
                <a:ext cx="514661" cy="4756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336600"/>
                    </a:solidFill>
                    <a:latin typeface="標楷體" pitchFamily="65" charset="-120"/>
                    <a:ea typeface="標楷體" pitchFamily="65" charset="-120"/>
                  </a:rPr>
                  <a:t>活</a:t>
                </a:r>
              </a:p>
            </p:txBody>
          </p:sp>
          <p:sp>
            <p:nvSpPr>
              <p:cNvPr id="20" name="文字方塊 19"/>
              <p:cNvSpPr txBox="1">
                <a:spLocks noChangeArrowheads="1"/>
              </p:cNvSpPr>
              <p:nvPr/>
            </p:nvSpPr>
            <p:spPr bwMode="auto">
              <a:xfrm>
                <a:off x="6481470" y="4510281"/>
                <a:ext cx="514661" cy="4756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336600"/>
                    </a:solidFill>
                    <a:latin typeface="標楷體" pitchFamily="65" charset="-120"/>
                    <a:ea typeface="標楷體" pitchFamily="65" charset="-120"/>
                  </a:rPr>
                  <a:t>情</a:t>
                </a:r>
              </a:p>
            </p:txBody>
          </p:sp>
          <p:sp>
            <p:nvSpPr>
              <p:cNvPr id="21" name="文字方塊 20"/>
              <p:cNvSpPr txBox="1">
                <a:spLocks noChangeArrowheads="1"/>
              </p:cNvSpPr>
              <p:nvPr/>
            </p:nvSpPr>
            <p:spPr bwMode="auto">
              <a:xfrm>
                <a:off x="6193438" y="4797152"/>
                <a:ext cx="514661" cy="4756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336600"/>
                    </a:solidFill>
                    <a:latin typeface="標楷體" pitchFamily="65" charset="-120"/>
                    <a:ea typeface="標楷體" pitchFamily="65" charset="-120"/>
                  </a:rPr>
                  <a:t>境</a:t>
                </a:r>
              </a:p>
            </p:txBody>
          </p:sp>
        </p:grpSp>
        <p:grpSp>
          <p:nvGrpSpPr>
            <p:cNvPr id="13" name="群組 12"/>
            <p:cNvGrpSpPr>
              <a:grpSpLocks/>
            </p:cNvGrpSpPr>
            <p:nvPr/>
          </p:nvGrpSpPr>
          <p:grpSpPr bwMode="auto">
            <a:xfrm>
              <a:off x="1258593" y="3754317"/>
              <a:ext cx="1057147" cy="1519725"/>
              <a:chOff x="1258593" y="3754317"/>
              <a:chExt cx="1057147" cy="1519725"/>
            </a:xfrm>
          </p:grpSpPr>
          <p:sp>
            <p:nvSpPr>
              <p:cNvPr id="14" name="文字方塊 13"/>
              <p:cNvSpPr txBox="1">
                <a:spLocks noChangeArrowheads="1"/>
              </p:cNvSpPr>
              <p:nvPr/>
            </p:nvSpPr>
            <p:spPr bwMode="auto">
              <a:xfrm>
                <a:off x="1385236" y="4113736"/>
                <a:ext cx="514790" cy="475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FF9900"/>
                    </a:solidFill>
                    <a:latin typeface="標楷體" pitchFamily="65" charset="-120"/>
                    <a:ea typeface="標楷體" pitchFamily="65" charset="-120"/>
                  </a:rPr>
                  <a:t>活</a:t>
                </a:r>
              </a:p>
            </p:txBody>
          </p:sp>
          <p:sp>
            <p:nvSpPr>
              <p:cNvPr id="15" name="文字方塊 14"/>
              <p:cNvSpPr txBox="1">
                <a:spLocks noChangeArrowheads="1"/>
              </p:cNvSpPr>
              <p:nvPr/>
            </p:nvSpPr>
            <p:spPr bwMode="auto">
              <a:xfrm>
                <a:off x="1258593" y="3754317"/>
                <a:ext cx="514790" cy="475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FF9900"/>
                    </a:solidFill>
                    <a:latin typeface="標楷體" pitchFamily="65" charset="-120"/>
                    <a:ea typeface="標楷體" pitchFamily="65" charset="-120"/>
                  </a:rPr>
                  <a:t>生</a:t>
                </a:r>
              </a:p>
            </p:txBody>
          </p:sp>
          <p:sp>
            <p:nvSpPr>
              <p:cNvPr id="16" name="文字方塊 15"/>
              <p:cNvSpPr txBox="1">
                <a:spLocks noChangeArrowheads="1"/>
              </p:cNvSpPr>
              <p:nvPr/>
            </p:nvSpPr>
            <p:spPr bwMode="auto">
              <a:xfrm>
                <a:off x="1584926" y="4437111"/>
                <a:ext cx="514790" cy="475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FF9900"/>
                    </a:solidFill>
                    <a:latin typeface="標楷體" pitchFamily="65" charset="-120"/>
                    <a:ea typeface="標楷體" pitchFamily="65" charset="-120"/>
                  </a:rPr>
                  <a:t>情</a:t>
                </a:r>
              </a:p>
            </p:txBody>
          </p:sp>
          <p:sp>
            <p:nvSpPr>
              <p:cNvPr id="17" name="文字方塊 16"/>
              <p:cNvSpPr txBox="1">
                <a:spLocks noChangeArrowheads="1"/>
              </p:cNvSpPr>
              <p:nvPr/>
            </p:nvSpPr>
            <p:spPr bwMode="auto">
              <a:xfrm>
                <a:off x="1800950" y="4798313"/>
                <a:ext cx="514790" cy="475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zh-TW" altLang="en-US" sz="2200" b="1">
                    <a:solidFill>
                      <a:srgbClr val="FF9900"/>
                    </a:solidFill>
                    <a:latin typeface="標楷體" pitchFamily="65" charset="-120"/>
                    <a:ea typeface="標楷體" pitchFamily="65" charset="-120"/>
                  </a:rPr>
                  <a:t>境</a:t>
                </a:r>
              </a:p>
            </p:txBody>
          </p:sp>
        </p:grpSp>
      </p:grpSp>
      <p:sp>
        <p:nvSpPr>
          <p:cNvPr id="66" name="Shape 497"/>
          <p:cNvSpPr txBox="1">
            <a:spLocks noChangeArrowheads="1"/>
          </p:cNvSpPr>
          <p:nvPr/>
        </p:nvSpPr>
        <p:spPr bwMode="auto">
          <a:xfrm>
            <a:off x="446288" y="3713319"/>
            <a:ext cx="4669418" cy="1787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r>
              <a:rPr lang="en-US" sz="3000" b="1" dirty="0" err="1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以核心素養為主軸</a:t>
            </a:r>
            <a:endParaRPr lang="en-US" sz="30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Times New Roman" pitchFamily="18" charset="0"/>
              <a:sym typeface="Times New Roman" pitchFamily="18" charset="0"/>
            </a:endParaRPr>
          </a:p>
          <a:p>
            <a:r>
              <a:rPr lang="en-US" sz="3000" b="1" dirty="0" err="1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支援各教育階段之間的</a:t>
            </a:r>
            <a:r>
              <a:rPr lang="en-US" sz="3000" b="1" dirty="0" err="1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連貫</a:t>
            </a:r>
            <a:r>
              <a:rPr lang="en-US" sz="3000" b="1" dirty="0" err="1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以及各領域</a:t>
            </a:r>
            <a:r>
              <a:rPr lang="en-US" altLang="zh-TW" sz="3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/</a:t>
            </a:r>
            <a:r>
              <a:rPr lang="en-US" sz="3000" b="1" dirty="0" err="1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科目之間的</a:t>
            </a:r>
            <a:r>
              <a:rPr lang="en-US" sz="3000" b="1" dirty="0" err="1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統整</a:t>
            </a:r>
            <a:r>
              <a:rPr lang="en-US" sz="3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845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713" y="1417320"/>
            <a:ext cx="12503426" cy="6858000"/>
          </a:xfrm>
          <a:prstGeom prst="rect">
            <a:avLst/>
          </a:prstGeom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35718"/>
            <a:ext cx="5187961" cy="2289175"/>
          </a:xfrm>
          <a:prstGeom prst="rect">
            <a:avLst/>
          </a:prstGeom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838200" y="5175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民權課程願景</a:t>
            </a:r>
            <a:endParaRPr lang="zh-TW" altLang="en-US" sz="4800" dirty="0"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10" name="Shape 497"/>
          <p:cNvSpPr txBox="1">
            <a:spLocks noChangeArrowheads="1"/>
          </p:cNvSpPr>
          <p:nvPr/>
        </p:nvSpPr>
        <p:spPr bwMode="auto">
          <a:xfrm>
            <a:off x="446288" y="3153015"/>
            <a:ext cx="4669418" cy="279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r>
              <a:rPr lang="zh-TW" altLang="en-US" sz="4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與</a:t>
            </a:r>
            <a:r>
              <a:rPr lang="en-US" altLang="zh-TW" sz="4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12</a:t>
            </a:r>
            <a:r>
              <a:rPr lang="zh-TW" altLang="en-US" sz="4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年國教課程</a:t>
            </a:r>
            <a:endParaRPr lang="en-US" altLang="zh-TW" sz="4400" b="1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Times New Roman" pitchFamily="18" charset="0"/>
              <a:sym typeface="Times New Roman" pitchFamily="18" charset="0"/>
            </a:endParaRPr>
          </a:p>
          <a:p>
            <a:r>
              <a:rPr lang="zh-TW" altLang="en-US" sz="4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  <a:sym typeface="Times New Roman" pitchFamily="18" charset="0"/>
              </a:rPr>
              <a:t>精神契合的理念</a:t>
            </a:r>
            <a:endParaRPr lang="en-US" sz="4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Times New Roman" pitchFamily="18" charset="0"/>
              <a:sym typeface="Times New Roman" pitchFamily="18" charset="0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069" y="-2070945"/>
            <a:ext cx="14221850" cy="10138036"/>
          </a:xfrm>
        </p:spPr>
      </p:pic>
    </p:spTree>
    <p:extLst>
      <p:ext uri="{BB962C8B-B14F-4D97-AF65-F5344CB8AC3E}">
        <p14:creationId xmlns:p14="http://schemas.microsoft.com/office/powerpoint/2010/main" val="25666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1398420"/>
            <a:ext cx="12503426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-24337"/>
            <a:ext cx="6858499" cy="22891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108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課綱逐年實施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kumimoji="1" lang="en-US" altLang="zh-TW" sz="4400" b="1" dirty="0" smtClean="0">
              <a:solidFill>
                <a:prstClr val="black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5400" b="1" dirty="0" smtClean="0">
                <a:solidFill>
                  <a:prstClr val="black"/>
                </a:solidFill>
                <a:latin typeface="微軟正黑體" panose="020B0604030504040204" pitchFamily="34" charset="-120"/>
              </a:rPr>
              <a:t>民權國小</a:t>
            </a:r>
            <a:endParaRPr kumimoji="1" lang="en-US" altLang="zh-TW" sz="5400" b="1" dirty="0" smtClean="0">
              <a:solidFill>
                <a:prstClr val="black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en-US" altLang="zh-TW" sz="5400" b="1" dirty="0" smtClean="0">
                <a:solidFill>
                  <a:srgbClr val="FF0000"/>
                </a:solidFill>
                <a:latin typeface="微軟正黑體" panose="020B0604030504040204" pitchFamily="34" charset="-120"/>
              </a:rPr>
              <a:t>108</a:t>
            </a:r>
            <a:r>
              <a:rPr kumimoji="1" lang="zh-TW" altLang="en-US" sz="5400" b="1" dirty="0" smtClean="0">
                <a:solidFill>
                  <a:srgbClr val="FF0000"/>
                </a:solidFill>
                <a:latin typeface="微軟正黑體" panose="020B0604030504040204" pitchFamily="34" charset="-120"/>
              </a:rPr>
              <a:t>學年度一年級開始實施</a:t>
            </a:r>
            <a:endParaRPr kumimoji="1" lang="en-US" altLang="zh-TW" sz="5400" b="1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06554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-24337"/>
            <a:ext cx="6858499" cy="22891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部定課程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領域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學習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anose="020B0604030504040204" pitchFamily="34" charset="-120"/>
              </a:rPr>
              <a:t>由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anose="020B0604030504040204" pitchFamily="34" charset="-120"/>
              </a:rPr>
              <a:t>國家統一規定</a:t>
            </a:r>
            <a:endParaRPr kumimoji="1" lang="en-US" altLang="zh-TW" sz="4400" b="1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anose="020B0604030504040204" pitchFamily="34" charset="-120"/>
              </a:rPr>
              <a:t>不同學習階段間注重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anose="020B0604030504040204" pitchFamily="34" charset="-120"/>
              </a:rPr>
              <a:t>縱向連貫</a:t>
            </a:r>
            <a:endParaRPr kumimoji="1" lang="en-US" altLang="zh-TW" sz="4400" b="1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anose="020B0604030504040204" pitchFamily="34" charset="-120"/>
              </a:rPr>
              <a:t>不同領域（科目）間注重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anose="020B0604030504040204" pitchFamily="34" charset="-120"/>
              </a:rPr>
              <a:t>橫向統整</a:t>
            </a:r>
            <a:endParaRPr kumimoji="1" lang="en-US" altLang="zh-TW" sz="4400" b="1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anose="020B0604030504040204" pitchFamily="34" charset="-120"/>
              </a:rPr>
              <a:t>功能：</a:t>
            </a:r>
            <a:endParaRPr kumimoji="1" lang="en-US" altLang="zh-TW" sz="4400" b="1" dirty="0">
              <a:solidFill>
                <a:prstClr val="black"/>
              </a:solidFill>
              <a:latin typeface="微軟正黑體" panose="020B0604030504040204" pitchFamily="34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kumimoji="1" lang="zh-TW" altLang="en-US" sz="4400" b="1" dirty="0">
                <a:solidFill>
                  <a:prstClr val="black"/>
                </a:solidFill>
                <a:latin typeface="微軟正黑體" panose="020B0604030504040204" pitchFamily="34" charset="-120"/>
              </a:rPr>
              <a:t>深植</a:t>
            </a:r>
            <a:r>
              <a:rPr kumimoji="1" lang="zh-TW" altLang="en-US" sz="4400" b="1" dirty="0">
                <a:solidFill>
                  <a:srgbClr val="FF0000"/>
                </a:solidFill>
                <a:latin typeface="微軟正黑體" panose="020B0604030504040204" pitchFamily="34" charset="-120"/>
              </a:rPr>
              <a:t>基本學力</a:t>
            </a:r>
            <a:endParaRPr kumimoji="1" lang="zh-TW" altLang="en-US" sz="4400" b="1" dirty="0">
              <a:solidFill>
                <a:prstClr val="black"/>
              </a:solidFill>
              <a:latin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1" y="1398420"/>
            <a:ext cx="125034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93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527</Words>
  <Application>Microsoft Office PowerPoint</Application>
  <PresentationFormat>寬螢幕</PresentationFormat>
  <Paragraphs>163</Paragraphs>
  <Slides>18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7" baseType="lpstr">
      <vt:lpstr>Adobe 繁黑體 Std B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12年國教課程在民權</vt:lpstr>
      <vt:lpstr>新課綱知多少</vt:lpstr>
      <vt:lpstr>新課綱知多少</vt:lpstr>
      <vt:lpstr>PowerPoint 簡報</vt:lpstr>
      <vt:lpstr>PowerPoint 簡報</vt:lpstr>
      <vt:lpstr>PowerPoint 簡報</vt:lpstr>
      <vt:lpstr>PowerPoint 簡報</vt:lpstr>
      <vt:lpstr>108課綱逐年實施</vt:lpstr>
      <vt:lpstr>部定課程(領域學習)</vt:lpstr>
      <vt:lpstr>校訂課程(彈性學習)</vt:lpstr>
      <vt:lpstr>PowerPoint 簡報</vt:lpstr>
      <vt:lpstr>校訂課程分4類</vt:lpstr>
      <vt:lpstr>課程安排</vt:lpstr>
      <vt:lpstr>課程安排</vt:lpstr>
      <vt:lpstr>統整性探究課程</vt:lpstr>
      <vt:lpstr>課程安排</vt:lpstr>
      <vt:lpstr>社團課程(社團活動)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12年國教課程在民權</dc:title>
  <dc:creator>教務主任</dc:creator>
  <cp:lastModifiedBy>教務主任</cp:lastModifiedBy>
  <cp:revision>10</cp:revision>
  <dcterms:created xsi:type="dcterms:W3CDTF">2019-09-03T01:19:44Z</dcterms:created>
  <dcterms:modified xsi:type="dcterms:W3CDTF">2019-09-05T06:44:06Z</dcterms:modified>
</cp:coreProperties>
</file>