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Shape 6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Shape 6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zh-TW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zh-TW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zh-TW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zh-TW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zh-TW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zh-TW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zh-TW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zh-TW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zh-TW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zh-TW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zh-TW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zh-TW" sz="1000">
                <a:solidFill>
                  <a:schemeClr val="dk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00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/>
        </p:nvSpPr>
        <p:spPr>
          <a:xfrm>
            <a:off x="1058525" y="514350"/>
            <a:ext cx="6045600" cy="97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5" name="Shape 55"/>
          <p:cNvSpPr txBox="1"/>
          <p:nvPr>
            <p:ph idx="4294967295" type="ctrTitle"/>
          </p:nvPr>
        </p:nvSpPr>
        <p:spPr>
          <a:xfrm>
            <a:off x="311700" y="238550"/>
            <a:ext cx="8520600" cy="1394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zh-TW" sz="4400">
                <a:latin typeface="Microsoft JhengHei"/>
                <a:ea typeface="Microsoft JhengHei"/>
                <a:cs typeface="Microsoft JhengHei"/>
                <a:sym typeface="Microsoft JhengHei"/>
              </a:rPr>
              <a:t>原住民高中學生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zh-TW" sz="4400">
                <a:latin typeface="Microsoft JhengHei"/>
                <a:ea typeface="Microsoft JhengHei"/>
                <a:cs typeface="Microsoft JhengHei"/>
                <a:sym typeface="Microsoft JhengHei"/>
              </a:rPr>
              <a:t>申請入學加分問題的利與弊</a:t>
            </a:r>
          </a:p>
          <a:p>
            <a:pPr indent="4629150" lvl="0" rtl="0" algn="l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rPr lang="zh-TW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  <a:p>
            <a:pPr lvl="0" rtl="0" algn="ctr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 algn="ctr">
              <a:spcBef>
                <a:spcPts val="0"/>
              </a:spcBef>
              <a:buNone/>
            </a:pPr>
            <a:r>
              <a:rPr lang="zh-TW">
                <a:latin typeface="Microsoft JhengHei"/>
                <a:ea typeface="Microsoft JhengHei"/>
                <a:cs typeface="Microsoft JhengHei"/>
                <a:sym typeface="Microsoft JhengHei"/>
              </a:rPr>
              <a:t>報告人:洪霖</a:t>
            </a:r>
            <a:r>
              <a:rPr b="1" lang="zh-TW" sz="1800">
                <a:highlight>
                  <a:srgbClr val="FFFFFF"/>
                </a:highlight>
                <a:latin typeface="Microsoft JhengHei"/>
                <a:ea typeface="Microsoft JhengHei"/>
                <a:cs typeface="Microsoft JhengHei"/>
                <a:sym typeface="Microsoft JhengHei"/>
              </a:rPr>
              <a:t>、</a:t>
            </a:r>
            <a:r>
              <a:rPr lang="zh-TW">
                <a:latin typeface="Microsoft JhengHei"/>
                <a:ea typeface="Microsoft JhengHei"/>
                <a:cs typeface="Microsoft JhengHei"/>
                <a:sym typeface="Microsoft JhengHei"/>
              </a:rPr>
              <a:t>娜努．塔伊</a:t>
            </a:r>
            <a:r>
              <a:rPr lang="zh-TW">
                <a:latin typeface="Microsoft JhengHei"/>
                <a:ea typeface="Microsoft JhengHei"/>
                <a:cs typeface="Microsoft JhengHei"/>
                <a:sym typeface="Microsoft JhengHei"/>
              </a:rPr>
              <a:t>達</a:t>
            </a:r>
          </a:p>
          <a:p>
            <a:pPr lvl="0" rtl="0" algn="l">
              <a:spcBef>
                <a:spcPts val="0"/>
              </a:spcBef>
              <a:buNone/>
            </a:pPr>
            <a:r>
              <a:rPr lang="zh-TW"/>
              <a:t>　</a:t>
            </a:r>
          </a:p>
          <a:p>
            <a:pPr lvl="0" algn="ctr">
              <a:spcBef>
                <a:spcPts val="0"/>
              </a:spcBef>
              <a:buNone/>
            </a:pPr>
            <a:r>
              <a:rPr lang="zh-TW">
                <a:latin typeface="Microsoft JhengHei"/>
                <a:ea typeface="Microsoft JhengHei"/>
                <a:cs typeface="Microsoft JhengHei"/>
                <a:sym typeface="Microsoft JhengHei"/>
              </a:rPr>
              <a:t>指導老師：陳來福、古春玲</a:t>
            </a:r>
          </a:p>
        </p:txBody>
      </p:sp>
      <p:pic>
        <p:nvPicPr>
          <p:cNvPr descr="4818-96890.jpg" id="56" name="Shape 5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92450" y="4412975"/>
            <a:ext cx="5051550" cy="73052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4818-96890.jpg" id="57" name="Shape 5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4412975"/>
            <a:ext cx="4092450" cy="7305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/>
          <p:nvPr>
            <p:ph type="title"/>
          </p:nvPr>
        </p:nvSpPr>
        <p:spPr>
          <a:xfrm>
            <a:off x="214800" y="0"/>
            <a:ext cx="8520600" cy="7700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zh-TW" sz="4800"/>
              <a:t>目錄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3" name="Shape 63"/>
          <p:cNvSpPr txBox="1"/>
          <p:nvPr>
            <p:ph idx="1" type="body"/>
          </p:nvPr>
        </p:nvSpPr>
        <p:spPr>
          <a:xfrm>
            <a:off x="140250" y="831950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/>
              <a:t>•前言→ 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000">
                <a:latin typeface="Microsoft JhengHei"/>
                <a:ea typeface="Microsoft JhengHei"/>
                <a:cs typeface="Microsoft JhengHei"/>
                <a:sym typeface="Microsoft JhengHei"/>
              </a:rPr>
              <a:t>一、研究動機  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000">
                <a:latin typeface="Microsoft JhengHei"/>
                <a:ea typeface="Microsoft JhengHei"/>
                <a:cs typeface="Microsoft JhengHei"/>
                <a:sym typeface="Microsoft JhengHei"/>
              </a:rPr>
              <a:t>二、研究目的  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000">
                <a:latin typeface="Microsoft JhengHei"/>
                <a:ea typeface="Microsoft JhengHei"/>
                <a:cs typeface="Microsoft JhengHei"/>
                <a:sym typeface="Microsoft JhengHei"/>
              </a:rPr>
              <a:t>三、研究方法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/>
              <a:t>•正文→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600">
                <a:latin typeface="Times New Roman"/>
                <a:ea typeface="Times New Roman"/>
                <a:cs typeface="Times New Roman"/>
                <a:sym typeface="Times New Roman"/>
              </a:rPr>
              <a:t>原住民學生為何可以加分?</a:t>
            </a:r>
            <a:r>
              <a:rPr lang="zh-TW" sz="700"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600">
                <a:latin typeface="Times New Roman"/>
                <a:ea typeface="Times New Roman"/>
                <a:cs typeface="Times New Roman"/>
                <a:sym typeface="Times New Roman"/>
              </a:rPr>
              <a:t>原住民學生加分是好是壞?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600">
                <a:latin typeface="Times New Roman"/>
                <a:ea typeface="Times New Roman"/>
                <a:cs typeface="Times New Roman"/>
                <a:sym typeface="Times New Roman"/>
              </a:rPr>
              <a:t>問卷統計加分政策對原住民的想法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/>
              <a:t>•</a:t>
            </a:r>
          </a:p>
          <a:p>
            <a:pPr lvl="0">
              <a:spcBef>
                <a:spcPts val="0"/>
              </a:spcBef>
              <a:buNone/>
            </a:pPr>
            <a:r>
              <a:rPr lang="zh-TW" sz="3000"/>
              <a:t>•</a:t>
            </a:r>
          </a:p>
          <a:p>
            <a:pPr lvl="0">
              <a:spcBef>
                <a:spcPts val="0"/>
              </a:spcBef>
              <a:buNone/>
            </a:pPr>
            <a:r>
              <a:rPr lang="zh-TW" sz="3000"/>
              <a:t>•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