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8" r:id="rId2"/>
    <p:sldMasterId id="2147483695" r:id="rId3"/>
  </p:sldMasterIdLst>
  <p:sldIdLst>
    <p:sldId id="257" r:id="rId4"/>
    <p:sldId id="267" r:id="rId5"/>
    <p:sldId id="268" r:id="rId6"/>
    <p:sldId id="258" r:id="rId7"/>
    <p:sldId id="264" r:id="rId8"/>
    <p:sldId id="265" r:id="rId9"/>
    <p:sldId id="259" r:id="rId10"/>
    <p:sldId id="270" r:id="rId11"/>
    <p:sldId id="266" r:id="rId12"/>
    <p:sldId id="260" r:id="rId13"/>
    <p:sldId id="269" r:id="rId14"/>
    <p:sldId id="261" r:id="rId15"/>
    <p:sldId id="262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1" autoAdjust="0"/>
  </p:normalViewPr>
  <p:slideViewPr>
    <p:cSldViewPr>
      <p:cViewPr varScale="1">
        <p:scale>
          <a:sx n="66" d="100"/>
          <a:sy n="66" d="100"/>
        </p:scale>
        <p:origin x="-77" y="-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19235" y="3982459"/>
            <a:ext cx="5354052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519124" y="5612959"/>
            <a:ext cx="5354052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9" y="606057"/>
            <a:ext cx="4595268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2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2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4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7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5D9DF242-4B02-4EDE-948B-86C0BEE2AE25}"/>
              </a:ext>
            </a:extLst>
          </p:cNvPr>
          <p:cNvSpPr/>
          <p:nvPr userDrawn="1"/>
        </p:nvSpPr>
        <p:spPr>
          <a:xfrm>
            <a:off x="306808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A113DC2C-763A-405E-93B7-1A37111FCF29}"/>
              </a:ext>
            </a:extLst>
          </p:cNvPr>
          <p:cNvSpPr/>
          <p:nvPr userDrawn="1"/>
        </p:nvSpPr>
        <p:spPr>
          <a:xfrm>
            <a:off x="5490109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xmlns="" id="{3C5FB90C-0839-48C2-A113-53A68B11DA0A}"/>
              </a:ext>
            </a:extLst>
          </p:cNvPr>
          <p:cNvGrpSpPr/>
          <p:nvPr userDrawn="1"/>
        </p:nvGrpSpPr>
        <p:grpSpPr>
          <a:xfrm>
            <a:off x="3653903" y="2014253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xmlns="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xmlns="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xmlns="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xmlns="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xmlns="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2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4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7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xmlns="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60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xmlns="" id="{E332A5CF-5FC0-423E-9488-B11023820CD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5220072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4425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1" y="0"/>
            <a:ext cx="91565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44"/>
            <a:ext cx="3851920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 rot="10800000">
            <a:off x="3851922" y="1119739"/>
            <a:ext cx="3016624" cy="5529080"/>
          </a:xfrm>
          <a:prstGeom prst="round2SameRect">
            <a:avLst>
              <a:gd name="adj1" fmla="val 901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0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6868545" y="1119744"/>
            <a:ext cx="2287962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xmlns="" id="{C6F3612C-F0AE-484F-942A-DE2A05865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127" y="209186"/>
            <a:ext cx="9144000" cy="701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0199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4371" y="1"/>
            <a:ext cx="214767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91597" y="2870066"/>
            <a:ext cx="214767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854371" y="4114800"/>
            <a:ext cx="214767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591597" y="1"/>
            <a:ext cx="214767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1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S LAYOUT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3799335" y="0"/>
            <a:ext cx="5344666" cy="6858000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" fmla="*/ 2238375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2238375 w 4716016"/>
              <a:gd name="connsiteY4" fmla="*/ 0 h 6858000"/>
              <a:gd name="connsiteX0" fmla="*/ 2867025 w 5344666"/>
              <a:gd name="connsiteY0" fmla="*/ 0 h 6858000"/>
              <a:gd name="connsiteX1" fmla="*/ 5344666 w 5344666"/>
              <a:gd name="connsiteY1" fmla="*/ 0 h 6858000"/>
              <a:gd name="connsiteX2" fmla="*/ 5344666 w 5344666"/>
              <a:gd name="connsiteY2" fmla="*/ 6858000 h 6858000"/>
              <a:gd name="connsiteX3" fmla="*/ 0 w 5344666"/>
              <a:gd name="connsiteY3" fmla="*/ 6858000 h 6858000"/>
              <a:gd name="connsiteX4" fmla="*/ 2867025 w 53446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666" h="6858000">
                <a:moveTo>
                  <a:pt x="2867025" y="0"/>
                </a:moveTo>
                <a:lnTo>
                  <a:pt x="5344666" y="0"/>
                </a:lnTo>
                <a:lnTo>
                  <a:pt x="5344666" y="6858000"/>
                </a:lnTo>
                <a:lnTo>
                  <a:pt x="0" y="6858000"/>
                </a:lnTo>
                <a:lnTo>
                  <a:pt x="286702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제목 1"/>
          <p:cNvSpPr>
            <a:spLocks noGrp="1"/>
          </p:cNvSpPr>
          <p:nvPr>
            <p:ph type="title" hasCustomPrompt="1"/>
          </p:nvPr>
        </p:nvSpPr>
        <p:spPr>
          <a:xfrm>
            <a:off x="543090" y="332655"/>
            <a:ext cx="5763089" cy="877020"/>
          </a:xfrm>
          <a:prstGeom prst="rect">
            <a:avLst/>
          </a:prstGeom>
        </p:spPr>
        <p:txBody>
          <a:bodyPr wrap="square" lIns="0" tIns="252000" bIns="108000" anchor="ctr">
            <a:noAutofit/>
          </a:bodyPr>
          <a:lstStyle>
            <a:lvl1pPr algn="l">
              <a:lnSpc>
                <a:spcPts val="3200"/>
              </a:lnSpc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543088" y="1412776"/>
            <a:ext cx="5811992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543088" y="3899148"/>
            <a:ext cx="5811992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9646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16000" y="245790"/>
            <a:ext cx="2808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168000" y="245790"/>
            <a:ext cx="2808000" cy="6364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120000" y="1930622"/>
            <a:ext cx="2808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792000" y="4378622"/>
            <a:ext cx="1440000" cy="3024000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6912000" y="-546210"/>
            <a:ext cx="1440000" cy="3024000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915022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"/>
          <p:cNvSpPr/>
          <p:nvPr userDrawn="1"/>
        </p:nvSpPr>
        <p:spPr>
          <a:xfrm>
            <a:off x="542399" y="1552597"/>
            <a:ext cx="2457000" cy="4716000"/>
          </a:xfrm>
          <a:prstGeom prst="round2DiagRect">
            <a:avLst>
              <a:gd name="adj1" fmla="val 10587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663899" y="1733177"/>
            <a:ext cx="2214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8" name="Rounded Rectangle 4"/>
          <p:cNvSpPr/>
          <p:nvPr userDrawn="1"/>
        </p:nvSpPr>
        <p:spPr>
          <a:xfrm>
            <a:off x="3312160" y="1552601"/>
            <a:ext cx="2478038" cy="4720591"/>
          </a:xfrm>
          <a:prstGeom prst="round2DiagRect">
            <a:avLst>
              <a:gd name="adj1" fmla="val 10365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9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449438" y="1733177"/>
            <a:ext cx="2214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0" name="Rounded Rectangle 4"/>
          <p:cNvSpPr/>
          <p:nvPr userDrawn="1"/>
        </p:nvSpPr>
        <p:spPr>
          <a:xfrm>
            <a:off x="6102958" y="1552601"/>
            <a:ext cx="2478038" cy="4720591"/>
          </a:xfrm>
          <a:prstGeom prst="round2DiagRect">
            <a:avLst>
              <a:gd name="adj1" fmla="val 10639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1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6234977" y="1733177"/>
            <a:ext cx="2214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xmlns="" id="{552C85F4-B1C7-4195-ABF4-E5FA52DD3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8337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xmlns="" id="{CA2738B4-CC35-4E1E-8FF3-1F2A9128E90F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xmlns="" id="{1FE06515-967C-4CE5-8FA8-5A62E97330F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9175931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xmlns="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xmlns="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xmlns="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2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-111" y="4492190"/>
            <a:ext cx="9144111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578996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90" y="914401"/>
            <a:ext cx="2896624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xmlns="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xmlns="" id="{7FCCAA75-7E04-4D81-8DE3-D1B95096C3B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46242" y="639000"/>
            <a:ext cx="4455000" cy="5580000"/>
          </a:xfrm>
          <a:custGeom>
            <a:avLst/>
            <a:gdLst>
              <a:gd name="connsiteX0" fmla="*/ 1478300 w 5940000"/>
              <a:gd name="connsiteY0" fmla="*/ 1478300 h 5580000"/>
              <a:gd name="connsiteX1" fmla="*/ 4461700 w 5940000"/>
              <a:gd name="connsiteY1" fmla="*/ 1478300 h 5580000"/>
              <a:gd name="connsiteX2" fmla="*/ 4461700 w 5940000"/>
              <a:gd name="connsiteY2" fmla="*/ 4101700 h 5580000"/>
              <a:gd name="connsiteX3" fmla="*/ 1478300 w 5940000"/>
              <a:gd name="connsiteY3" fmla="*/ 4101700 h 5580000"/>
              <a:gd name="connsiteX4" fmla="*/ 1260000 w 5940000"/>
              <a:gd name="connsiteY4" fmla="*/ 1260000 h 5580000"/>
              <a:gd name="connsiteX5" fmla="*/ 1260000 w 5940000"/>
              <a:gd name="connsiteY5" fmla="*/ 4320000 h 5580000"/>
              <a:gd name="connsiteX6" fmla="*/ 4680000 w 5940000"/>
              <a:gd name="connsiteY6" fmla="*/ 4320000 h 5580000"/>
              <a:gd name="connsiteX7" fmla="*/ 4680000 w 5940000"/>
              <a:gd name="connsiteY7" fmla="*/ 1260000 h 5580000"/>
              <a:gd name="connsiteX8" fmla="*/ 989027 w 5940000"/>
              <a:gd name="connsiteY8" fmla="*/ 989027 h 5580000"/>
              <a:gd name="connsiteX9" fmla="*/ 4950973 w 5940000"/>
              <a:gd name="connsiteY9" fmla="*/ 989027 h 5580000"/>
              <a:gd name="connsiteX10" fmla="*/ 4950973 w 5940000"/>
              <a:gd name="connsiteY10" fmla="*/ 4590973 h 5580000"/>
              <a:gd name="connsiteX11" fmla="*/ 989027 w 5940000"/>
              <a:gd name="connsiteY11" fmla="*/ 4590973 h 5580000"/>
              <a:gd name="connsiteX12" fmla="*/ 774000 w 5940000"/>
              <a:gd name="connsiteY12" fmla="*/ 774000 h 5580000"/>
              <a:gd name="connsiteX13" fmla="*/ 774000 w 5940000"/>
              <a:gd name="connsiteY13" fmla="*/ 4806000 h 5580000"/>
              <a:gd name="connsiteX14" fmla="*/ 5166000 w 5940000"/>
              <a:gd name="connsiteY14" fmla="*/ 4806000 h 5580000"/>
              <a:gd name="connsiteX15" fmla="*/ 5166000 w 5940000"/>
              <a:gd name="connsiteY15" fmla="*/ 774000 h 5580000"/>
              <a:gd name="connsiteX16" fmla="*/ 528392 w 5940000"/>
              <a:gd name="connsiteY16" fmla="*/ 528392 h 5580000"/>
              <a:gd name="connsiteX17" fmla="*/ 5411608 w 5940000"/>
              <a:gd name="connsiteY17" fmla="*/ 528392 h 5580000"/>
              <a:gd name="connsiteX18" fmla="*/ 5411608 w 5940000"/>
              <a:gd name="connsiteY18" fmla="*/ 5051608 h 5580000"/>
              <a:gd name="connsiteX19" fmla="*/ 528392 w 5940000"/>
              <a:gd name="connsiteY19" fmla="*/ 5051608 h 5580000"/>
              <a:gd name="connsiteX20" fmla="*/ 288000 w 5940000"/>
              <a:gd name="connsiteY20" fmla="*/ 288000 h 5580000"/>
              <a:gd name="connsiteX21" fmla="*/ 288000 w 5940000"/>
              <a:gd name="connsiteY21" fmla="*/ 5292000 h 5580000"/>
              <a:gd name="connsiteX22" fmla="*/ 5652000 w 5940000"/>
              <a:gd name="connsiteY22" fmla="*/ 5292000 h 5580000"/>
              <a:gd name="connsiteX23" fmla="*/ 5652000 w 5940000"/>
              <a:gd name="connsiteY23" fmla="*/ 288000 h 5580000"/>
              <a:gd name="connsiteX24" fmla="*/ 0 w 5940000"/>
              <a:gd name="connsiteY24" fmla="*/ 0 h 5580000"/>
              <a:gd name="connsiteX25" fmla="*/ 5940000 w 5940000"/>
              <a:gd name="connsiteY25" fmla="*/ 0 h 5580000"/>
              <a:gd name="connsiteX26" fmla="*/ 5940000 w 5940000"/>
              <a:gd name="connsiteY26" fmla="*/ 5580000 h 5580000"/>
              <a:gd name="connsiteX27" fmla="*/ 0 w 5940000"/>
              <a:gd name="connsiteY27" fmla="*/ 5580000 h 55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40000" h="5580000">
                <a:moveTo>
                  <a:pt x="1478300" y="1478300"/>
                </a:moveTo>
                <a:lnTo>
                  <a:pt x="4461700" y="1478300"/>
                </a:lnTo>
                <a:lnTo>
                  <a:pt x="4461700" y="4101700"/>
                </a:lnTo>
                <a:lnTo>
                  <a:pt x="1478300" y="4101700"/>
                </a:lnTo>
                <a:close/>
                <a:moveTo>
                  <a:pt x="1260000" y="1260000"/>
                </a:moveTo>
                <a:lnTo>
                  <a:pt x="1260000" y="4320000"/>
                </a:lnTo>
                <a:lnTo>
                  <a:pt x="4680000" y="4320000"/>
                </a:lnTo>
                <a:lnTo>
                  <a:pt x="4680000" y="1260000"/>
                </a:lnTo>
                <a:close/>
                <a:moveTo>
                  <a:pt x="989027" y="989027"/>
                </a:moveTo>
                <a:lnTo>
                  <a:pt x="4950973" y="989027"/>
                </a:lnTo>
                <a:lnTo>
                  <a:pt x="4950973" y="4590973"/>
                </a:lnTo>
                <a:lnTo>
                  <a:pt x="989027" y="4590973"/>
                </a:lnTo>
                <a:close/>
                <a:moveTo>
                  <a:pt x="774000" y="774000"/>
                </a:moveTo>
                <a:lnTo>
                  <a:pt x="774000" y="4806000"/>
                </a:lnTo>
                <a:lnTo>
                  <a:pt x="5166000" y="4806000"/>
                </a:lnTo>
                <a:lnTo>
                  <a:pt x="5166000" y="774000"/>
                </a:lnTo>
                <a:close/>
                <a:moveTo>
                  <a:pt x="528392" y="528392"/>
                </a:moveTo>
                <a:lnTo>
                  <a:pt x="5411608" y="528392"/>
                </a:lnTo>
                <a:lnTo>
                  <a:pt x="5411608" y="5051608"/>
                </a:lnTo>
                <a:lnTo>
                  <a:pt x="528392" y="5051608"/>
                </a:lnTo>
                <a:close/>
                <a:moveTo>
                  <a:pt x="288000" y="288000"/>
                </a:moveTo>
                <a:lnTo>
                  <a:pt x="288000" y="5292000"/>
                </a:lnTo>
                <a:lnTo>
                  <a:pt x="5652000" y="5292000"/>
                </a:lnTo>
                <a:lnTo>
                  <a:pt x="5652000" y="288000"/>
                </a:lnTo>
                <a:close/>
                <a:moveTo>
                  <a:pt x="0" y="0"/>
                </a:moveTo>
                <a:lnTo>
                  <a:pt x="5940000" y="0"/>
                </a:lnTo>
                <a:lnTo>
                  <a:pt x="5940000" y="5580000"/>
                </a:lnTo>
                <a:lnTo>
                  <a:pt x="0" y="558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xmlns="" id="{5BA072A8-6495-492B-9B45-29E124B0D7B7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xmlns="" id="{39AAF1FE-FBF8-419B-9412-D25BF677EB8A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0080742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58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02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58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81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xmlns="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xmlns="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xmlns="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E4470BE-467F-42F1-9CCD-604F8475C0F0}"/>
              </a:ext>
            </a:extLst>
          </p:cNvPr>
          <p:cNvSpPr/>
          <p:nvPr userDrawn="1"/>
        </p:nvSpPr>
        <p:spPr>
          <a:xfrm>
            <a:off x="5072674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xmlns="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xmlns="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xmlns="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xmlns="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605826" cy="417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711170" y="0"/>
            <a:ext cx="216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711170" y="2160786"/>
            <a:ext cx="216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979197" y="-4215"/>
            <a:ext cx="216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979197" y="2156571"/>
            <a:ext cx="216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02000"/>
            <a:ext cx="9144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93253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04000" y="0"/>
            <a:ext cx="594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970000"/>
            <a:ext cx="297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8476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1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3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4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0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6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6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8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8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2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6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xmlns="" id="{2A56CF54-E8A9-4CB3-8E2F-822D02DEE067}"/>
              </a:ext>
            </a:extLst>
          </p:cNvPr>
          <p:cNvSpPr/>
          <p:nvPr userDrawn="1"/>
        </p:nvSpPr>
        <p:spPr>
          <a:xfrm rot="16200000">
            <a:off x="2871877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49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xmlns="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xmlns="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xmlns="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xmlns="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49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xmlns="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49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54361" y="738963"/>
            <a:ext cx="4035056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358902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21" y="898452"/>
            <a:ext cx="1207994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80" y="2604723"/>
            <a:ext cx="93966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075652" y="1645673"/>
            <a:ext cx="678593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60" y="898451"/>
            <a:ext cx="973211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5089074" y="360943"/>
            <a:ext cx="678593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6677550" y="2088375"/>
            <a:ext cx="454820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1943904" y="650641"/>
            <a:ext cx="388249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6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3848917" y="4434320"/>
            <a:ext cx="752753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76" y="1075575"/>
            <a:ext cx="582095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70" y="3800030"/>
            <a:ext cx="932511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3" y="1362299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08443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234883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473521" y="1596858"/>
            <a:ext cx="6367008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5127" y="3030458"/>
            <a:ext cx="464118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95127" y="3707874"/>
            <a:ext cx="464118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434166" y="1945491"/>
            <a:ext cx="687452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351691" y="3865197"/>
            <a:ext cx="322663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95" y="3037981"/>
            <a:ext cx="554513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995920" y="2982823"/>
            <a:ext cx="424903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84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3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5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4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2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2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4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7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2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1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3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4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0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6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6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8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8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2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6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xmlns="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88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"/>
          <p:cNvSpPr/>
          <p:nvPr/>
        </p:nvSpPr>
        <p:spPr>
          <a:xfrm>
            <a:off x="1694488" y="1127720"/>
            <a:ext cx="5988096" cy="493621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2074"/>
            <a:ext cx="1861322" cy="2787848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1909001"/>
            <a:ext cx="1799712" cy="2168574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1975853" y="1012592"/>
            <a:ext cx="1307361" cy="1566079"/>
          </a:xfrm>
          <a:prstGeom prst="rect">
            <a:avLst/>
          </a:prstGeom>
        </p:spPr>
      </p:pic>
      <p:pic>
        <p:nvPicPr>
          <p:cNvPr id="8" name="Picture 2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51" y="237980"/>
            <a:ext cx="1499560" cy="2246009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227">
            <a:off x="5049200" y="549988"/>
            <a:ext cx="1344327" cy="1566079"/>
          </a:xfrm>
          <a:prstGeom prst="rect">
            <a:avLst/>
          </a:prstGeom>
          <a:ln>
            <a:noFill/>
          </a:ln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6627374" y="1334403"/>
            <a:ext cx="700804" cy="1049650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1553438" y="2511768"/>
            <a:ext cx="769580" cy="896014"/>
          </a:xfrm>
          <a:prstGeom prst="rect">
            <a:avLst/>
          </a:prstGeom>
        </p:spPr>
      </p:pic>
      <p:pic>
        <p:nvPicPr>
          <p:cNvPr id="13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1406344" y="3249419"/>
            <a:ext cx="1427040" cy="1737226"/>
          </a:xfrm>
          <a:prstGeom prst="rect">
            <a:avLst/>
          </a:prstGeom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67" y="780043"/>
            <a:ext cx="1298344" cy="1343377"/>
          </a:xfrm>
          <a:prstGeom prst="rect">
            <a:avLst/>
          </a:prstGeom>
        </p:spPr>
      </p:pic>
      <p:pic>
        <p:nvPicPr>
          <p:cNvPr id="15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60" y="1846673"/>
            <a:ext cx="1436848" cy="2152075"/>
          </a:xfrm>
          <a:prstGeom prst="rect">
            <a:avLst/>
          </a:prstGeom>
        </p:spPr>
      </p:pic>
      <p:pic>
        <p:nvPicPr>
          <p:cNvPr id="16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2546">
            <a:off x="1265171" y="1319775"/>
            <a:ext cx="598229" cy="896014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2689423" y="2768856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礦產資源</a:t>
            </a:r>
            <a:endParaRPr lang="zh-TW" alt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76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 txBox="1">
            <a:spLocks/>
          </p:cNvSpPr>
          <p:nvPr/>
        </p:nvSpPr>
        <p:spPr>
          <a:xfrm>
            <a:off x="755577" y="590263"/>
            <a:ext cx="3528392" cy="1542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礦物資源豐富</a:t>
            </a:r>
          </a:p>
        </p:txBody>
      </p:sp>
      <p:sp>
        <p:nvSpPr>
          <p:cNvPr id="4" name="Text Placeholder 9"/>
          <p:cNvSpPr txBox="1">
            <a:spLocks/>
          </p:cNvSpPr>
          <p:nvPr/>
        </p:nvSpPr>
        <p:spPr>
          <a:xfrm>
            <a:off x="5076056" y="595942"/>
            <a:ext cx="3528392" cy="1542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礦物資源貧乏</a:t>
            </a:r>
            <a:endParaRPr lang="en-US" altLang="ko-KR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/>
          <p:cNvSpPr/>
          <p:nvPr/>
        </p:nvSpPr>
        <p:spPr>
          <a:xfrm rot="5400000">
            <a:off x="1869672" y="2180118"/>
            <a:ext cx="1296144" cy="1074441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5400000">
            <a:off x="6261349" y="2110846"/>
            <a:ext cx="1296144" cy="1074441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539552" y="3365411"/>
            <a:ext cx="3528392" cy="1542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工業發展</a:t>
            </a: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573529" y="5157192"/>
            <a:ext cx="3528392" cy="1542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輸出國外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增加收入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5220072" y="5141472"/>
            <a:ext cx="3528392" cy="1542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仰賴進口</a:t>
            </a: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5220072" y="3329608"/>
            <a:ext cx="3528392" cy="1542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經濟發展受到限制</a:t>
            </a:r>
          </a:p>
        </p:txBody>
      </p:sp>
    </p:spTree>
    <p:extLst>
      <p:ext uri="{BB962C8B-B14F-4D97-AF65-F5344CB8AC3E}">
        <p14:creationId xmlns:p14="http://schemas.microsoft.com/office/powerpoint/2010/main" val="402185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 txBox="1">
            <a:spLocks/>
          </p:cNvSpPr>
          <p:nvPr/>
        </p:nvSpPr>
        <p:spPr>
          <a:xfrm>
            <a:off x="755577" y="590263"/>
            <a:ext cx="3528392" cy="1542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礦物資源豐富</a:t>
            </a:r>
          </a:p>
        </p:txBody>
      </p:sp>
      <p:sp>
        <p:nvSpPr>
          <p:cNvPr id="4" name="Text Placeholder 9"/>
          <p:cNvSpPr txBox="1">
            <a:spLocks/>
          </p:cNvSpPr>
          <p:nvPr/>
        </p:nvSpPr>
        <p:spPr>
          <a:xfrm>
            <a:off x="5076056" y="595942"/>
            <a:ext cx="3528392" cy="1542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礦物資源貧乏</a:t>
            </a:r>
            <a:endParaRPr lang="en-US" altLang="ko-KR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/>
          <p:cNvSpPr/>
          <p:nvPr/>
        </p:nvSpPr>
        <p:spPr>
          <a:xfrm rot="5400000">
            <a:off x="1869672" y="2180118"/>
            <a:ext cx="1296144" cy="1074441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5400000">
            <a:off x="6261349" y="2110846"/>
            <a:ext cx="1296144" cy="1074441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539552" y="3365411"/>
            <a:ext cx="3528392" cy="1542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工商業發達</a:t>
            </a: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573529" y="5157192"/>
            <a:ext cx="3528392" cy="1542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浪費</a:t>
            </a:r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5220072" y="5141472"/>
            <a:ext cx="3528392" cy="1542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仰賴進口</a:t>
            </a: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5220072" y="3329608"/>
            <a:ext cx="3528392" cy="1542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經濟發展受到限制</a:t>
            </a:r>
          </a:p>
        </p:txBody>
      </p:sp>
      <p:sp>
        <p:nvSpPr>
          <p:cNvPr id="11" name="向右箭號 10"/>
          <p:cNvSpPr/>
          <p:nvPr/>
        </p:nvSpPr>
        <p:spPr>
          <a:xfrm rot="5400000">
            <a:off x="1871700" y="4370784"/>
            <a:ext cx="1296144" cy="1074441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爆炸 1 2"/>
          <p:cNvSpPr/>
          <p:nvPr/>
        </p:nvSpPr>
        <p:spPr>
          <a:xfrm rot="20767748">
            <a:off x="-226067" y="-286227"/>
            <a:ext cx="8951643" cy="7010173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 rot="20809859">
            <a:off x="1887872" y="1559913"/>
            <a:ext cx="4792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</a:rPr>
              <a:t>但是礦物資源</a:t>
            </a:r>
            <a:endParaRPr lang="en-US" altLang="zh-TW" sz="4800" dirty="0" smtClean="0">
              <a:solidFill>
                <a:srgbClr val="FF0000"/>
              </a:solidFill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</a:rPr>
              <a:t>開發後</a:t>
            </a:r>
            <a:endParaRPr lang="en-US" altLang="zh-TW" sz="4800" dirty="0" smtClean="0">
              <a:solidFill>
                <a:srgbClr val="FF0000"/>
              </a:solidFill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</a:rPr>
              <a:t>就一去不復返啦啦啦啦啦</a:t>
            </a:r>
            <a:r>
              <a:rPr lang="en-US" altLang="zh-TW" sz="4800" dirty="0" smtClean="0">
                <a:solidFill>
                  <a:srgbClr val="FF0000"/>
                </a:solidFill>
              </a:rPr>
              <a:t>!!!!!!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288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3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 txBox="1">
            <a:spLocks/>
          </p:cNvSpPr>
          <p:nvPr/>
        </p:nvSpPr>
        <p:spPr>
          <a:xfrm>
            <a:off x="323529" y="2060848"/>
            <a:ext cx="8568952" cy="25202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全球資源將面臨短缺</a:t>
            </a:r>
            <a:endParaRPr lang="en-US" altLang="ko-KR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71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 txBox="1">
            <a:spLocks/>
          </p:cNvSpPr>
          <p:nvPr/>
        </p:nvSpPr>
        <p:spPr>
          <a:xfrm>
            <a:off x="2701166" y="2564904"/>
            <a:ext cx="1728191" cy="10801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Placeholder 9"/>
          <p:cNvSpPr txBox="1">
            <a:spLocks/>
          </p:cNvSpPr>
          <p:nvPr/>
        </p:nvSpPr>
        <p:spPr>
          <a:xfrm rot="1054867">
            <a:off x="6438613" y="2106997"/>
            <a:ext cx="1356219" cy="62778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 rot="20910621">
            <a:off x="4574061" y="2991704"/>
            <a:ext cx="2736303" cy="172819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 rot="20910621">
            <a:off x="1548350" y="496994"/>
            <a:ext cx="2736303" cy="172819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 rot="732747">
            <a:off x="1404335" y="3720213"/>
            <a:ext cx="2736303" cy="172819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 rot="1054867">
            <a:off x="5029455" y="738846"/>
            <a:ext cx="1356219" cy="62778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 rot="19990584">
            <a:off x="4640677" y="4802529"/>
            <a:ext cx="1356219" cy="62778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 rot="21312349">
            <a:off x="-88324" y="2155571"/>
            <a:ext cx="2736303" cy="172819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2168" y="3645024"/>
            <a:ext cx="1728191" cy="10801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Placeholder 9"/>
          <p:cNvSpPr txBox="1">
            <a:spLocks/>
          </p:cNvSpPr>
          <p:nvPr/>
        </p:nvSpPr>
        <p:spPr>
          <a:xfrm rot="1744789">
            <a:off x="539550" y="5373216"/>
            <a:ext cx="1728191" cy="10801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 rot="1744789">
            <a:off x="539551" y="351896"/>
            <a:ext cx="1728191" cy="10801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 Placeholder 9"/>
          <p:cNvSpPr txBox="1">
            <a:spLocks/>
          </p:cNvSpPr>
          <p:nvPr/>
        </p:nvSpPr>
        <p:spPr>
          <a:xfrm>
            <a:off x="3861968" y="3747460"/>
            <a:ext cx="1728191" cy="10801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 Placeholder 9"/>
          <p:cNvSpPr txBox="1">
            <a:spLocks/>
          </p:cNvSpPr>
          <p:nvPr/>
        </p:nvSpPr>
        <p:spPr>
          <a:xfrm rot="1054867">
            <a:off x="7599415" y="3289553"/>
            <a:ext cx="1356219" cy="62778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 Placeholder 9"/>
          <p:cNvSpPr txBox="1">
            <a:spLocks/>
          </p:cNvSpPr>
          <p:nvPr/>
        </p:nvSpPr>
        <p:spPr>
          <a:xfrm rot="20910621">
            <a:off x="5734863" y="4174260"/>
            <a:ext cx="2736303" cy="172819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 Placeholder 9"/>
          <p:cNvSpPr txBox="1">
            <a:spLocks/>
          </p:cNvSpPr>
          <p:nvPr/>
        </p:nvSpPr>
        <p:spPr>
          <a:xfrm rot="732747">
            <a:off x="2565137" y="4902769"/>
            <a:ext cx="2736303" cy="172819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 Placeholder 9"/>
          <p:cNvSpPr txBox="1">
            <a:spLocks/>
          </p:cNvSpPr>
          <p:nvPr/>
        </p:nvSpPr>
        <p:spPr>
          <a:xfrm rot="19990584">
            <a:off x="5801479" y="5985085"/>
            <a:ext cx="1356219" cy="62778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Text Placeholder 9"/>
          <p:cNvSpPr txBox="1">
            <a:spLocks/>
          </p:cNvSpPr>
          <p:nvPr/>
        </p:nvSpPr>
        <p:spPr>
          <a:xfrm>
            <a:off x="3839479" y="1102099"/>
            <a:ext cx="1728191" cy="10801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Text Placeholder 9"/>
          <p:cNvSpPr txBox="1">
            <a:spLocks/>
          </p:cNvSpPr>
          <p:nvPr/>
        </p:nvSpPr>
        <p:spPr>
          <a:xfrm rot="1054867">
            <a:off x="7576926" y="644192"/>
            <a:ext cx="1356219" cy="62778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Text Placeholder 9"/>
          <p:cNvSpPr txBox="1">
            <a:spLocks/>
          </p:cNvSpPr>
          <p:nvPr/>
        </p:nvSpPr>
        <p:spPr>
          <a:xfrm rot="20910621">
            <a:off x="5712374" y="1528899"/>
            <a:ext cx="2736303" cy="172819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Text Placeholder 9"/>
          <p:cNvSpPr txBox="1">
            <a:spLocks/>
          </p:cNvSpPr>
          <p:nvPr/>
        </p:nvSpPr>
        <p:spPr>
          <a:xfrm rot="732747">
            <a:off x="2542648" y="2257408"/>
            <a:ext cx="2736303" cy="172819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 Placeholder 9"/>
          <p:cNvSpPr txBox="1">
            <a:spLocks/>
          </p:cNvSpPr>
          <p:nvPr/>
        </p:nvSpPr>
        <p:spPr>
          <a:xfrm rot="19990584">
            <a:off x="5778990" y="3339724"/>
            <a:ext cx="1356219" cy="62778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節約</a:t>
            </a:r>
            <a:endParaRPr lang="en-US" altLang="ko-KR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58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 txBox="1">
            <a:spLocks/>
          </p:cNvSpPr>
          <p:nvPr/>
        </p:nvSpPr>
        <p:spPr>
          <a:xfrm>
            <a:off x="323529" y="116632"/>
            <a:ext cx="8568952" cy="15121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麼是礦物資源？</a:t>
            </a:r>
            <a:endParaRPr lang="en-US" altLang="ko-KR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03496" y="1916832"/>
            <a:ext cx="3647152" cy="1512168"/>
            <a:chOff x="303496" y="1916832"/>
            <a:chExt cx="3647152" cy="1512168"/>
          </a:xfrm>
        </p:grpSpPr>
        <p:sp>
          <p:nvSpPr>
            <p:cNvPr id="4" name="Text Placeholder 9"/>
            <p:cNvSpPr txBox="1">
              <a:spLocks/>
            </p:cNvSpPr>
            <p:nvPr/>
          </p:nvSpPr>
          <p:spPr>
            <a:xfrm>
              <a:off x="355473" y="1916832"/>
              <a:ext cx="3312367" cy="15121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softEdge rad="63500"/>
            </a:effectLst>
          </p:spPr>
          <p:txBody>
            <a:bodyPr anchor="ctr"/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6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能源礦產</a:t>
              </a:r>
              <a:endParaRPr lang="en-US" altLang="ko-KR" sz="6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03496" y="3035366"/>
              <a:ext cx="3647152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TW" altLang="en-US" b="1" u="sng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石油、天然氣、煤、泥炭、鈾</a:t>
              </a:r>
              <a:r>
                <a:rPr lang="zh-TW" altLang="en-US" b="1" u="sng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礦</a:t>
              </a:r>
              <a:r>
                <a:rPr lang="en-US" altLang="zh-TW" b="1" u="sng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444314" y="2924944"/>
            <a:ext cx="5814392" cy="1512168"/>
            <a:chOff x="3444314" y="2924944"/>
            <a:chExt cx="5814392" cy="1512168"/>
          </a:xfrm>
        </p:grpSpPr>
        <p:sp>
          <p:nvSpPr>
            <p:cNvPr id="5" name="Text Placeholder 9"/>
            <p:cNvSpPr txBox="1">
              <a:spLocks/>
            </p:cNvSpPr>
            <p:nvPr/>
          </p:nvSpPr>
          <p:spPr>
            <a:xfrm>
              <a:off x="4427984" y="2924944"/>
              <a:ext cx="3312367" cy="15121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softEdge rad="63500"/>
            </a:effectLst>
          </p:spPr>
          <p:txBody>
            <a:bodyPr anchor="ctr"/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6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金屬礦產</a:t>
              </a:r>
              <a:endParaRPr lang="en-US" altLang="ko-KR" sz="6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444314" y="4029363"/>
              <a:ext cx="5814392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TW" altLang="en-US" b="1" u="sng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有色金屬礦、黑色金屬礦、貴金屬礦、稀有金屬</a:t>
              </a:r>
              <a:r>
                <a:rPr lang="zh-TW" altLang="en-US" b="1" u="sng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礦</a:t>
              </a:r>
              <a:r>
                <a:rPr lang="en-US" altLang="zh-TW" b="1" u="sng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48679" y="5013176"/>
            <a:ext cx="5814392" cy="1593468"/>
            <a:chOff x="548679" y="5013176"/>
            <a:chExt cx="5814392" cy="1593468"/>
          </a:xfrm>
        </p:grpSpPr>
        <p:sp>
          <p:nvSpPr>
            <p:cNvPr id="6" name="Text Placeholder 9"/>
            <p:cNvSpPr txBox="1">
              <a:spLocks/>
            </p:cNvSpPr>
            <p:nvPr/>
          </p:nvSpPr>
          <p:spPr>
            <a:xfrm>
              <a:off x="1259632" y="5013176"/>
              <a:ext cx="4392487" cy="15121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softEdge rad="63500"/>
            </a:effectLst>
          </p:spPr>
          <p:txBody>
            <a:bodyPr anchor="ctr"/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6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非金屬礦產</a:t>
              </a:r>
              <a:endParaRPr lang="en-US" altLang="ko-KR" sz="6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48679" y="6237312"/>
              <a:ext cx="5814392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b="1" u="sng" dirty="0">
                  <a:solidFill>
                    <a:srgbClr val="0070C0"/>
                  </a:solidFill>
                </a:rPr>
                <a:t>金剛石、石墨、石棉、雲母、二氧化矽</a:t>
              </a:r>
              <a:r>
                <a:rPr lang="en-US" altLang="zh-TW" b="1" u="sng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橢圓 8"/>
          <p:cNvSpPr/>
          <p:nvPr/>
        </p:nvSpPr>
        <p:spPr>
          <a:xfrm>
            <a:off x="74744" y="1688130"/>
            <a:ext cx="4176464" cy="201622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 txBox="1">
            <a:spLocks/>
          </p:cNvSpPr>
          <p:nvPr/>
        </p:nvSpPr>
        <p:spPr>
          <a:xfrm>
            <a:off x="323528" y="116632"/>
            <a:ext cx="8568952" cy="144016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能源礦產可以做什麼？</a:t>
            </a:r>
            <a:endParaRPr lang="en-US" altLang="ko-KR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 rot="20811154">
            <a:off x="323528" y="2060848"/>
            <a:ext cx="2520280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發電</a:t>
            </a:r>
            <a:endParaRPr lang="en-US" altLang="ko-KR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 rot="654212">
            <a:off x="3512620" y="2774109"/>
            <a:ext cx="3872151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石化工業</a:t>
            </a:r>
            <a:endParaRPr lang="en-US" altLang="ko-KR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07904" y="4365104"/>
            <a:ext cx="4572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zh-TW" altLang="en-US" sz="3200" dirty="0"/>
              <a:t>溶劑、</a:t>
            </a:r>
            <a:r>
              <a:rPr lang="zh-TW" altLang="en-US" sz="3200" dirty="0" smtClean="0"/>
              <a:t>清潔劑、黏合劑、塑料</a:t>
            </a:r>
            <a:r>
              <a:rPr lang="zh-TW" altLang="en-US" sz="3200" dirty="0"/>
              <a:t>、樹脂、</a:t>
            </a:r>
            <a:r>
              <a:rPr lang="zh-TW" altLang="en-US" sz="3200" dirty="0" smtClean="0"/>
              <a:t>纖維</a:t>
            </a:r>
            <a:r>
              <a:rPr lang="en-US" altLang="zh-TW" sz="3200" dirty="0" smtClean="0"/>
              <a:t>……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9613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society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9166"/>
            <a:ext cx="8935887" cy="586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3717032"/>
            <a:ext cx="1656184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2123728" y="1412776"/>
            <a:ext cx="1008112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5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society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9166"/>
            <a:ext cx="8935887" cy="586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17037" y="4149080"/>
            <a:ext cx="1656184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7812360" y="2636912"/>
            <a:ext cx="1008112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7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society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9166"/>
            <a:ext cx="8935887" cy="586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19876" y="4581128"/>
            <a:ext cx="1931843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2987824" y="1880828"/>
            <a:ext cx="1008112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7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 txBox="1">
            <a:spLocks/>
          </p:cNvSpPr>
          <p:nvPr/>
        </p:nvSpPr>
        <p:spPr>
          <a:xfrm>
            <a:off x="755576" y="590263"/>
            <a:ext cx="7665675" cy="15425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全球礦物資源分布不均</a:t>
            </a:r>
            <a:endParaRPr lang="en-US" altLang="ko-KR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Freeform 13"/>
          <p:cNvSpPr/>
          <p:nvPr/>
        </p:nvSpPr>
        <p:spPr>
          <a:xfrm rot="5400000">
            <a:off x="1299006" y="-786838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21358364">
            <a:off x="238088" y="3828050"/>
            <a:ext cx="1207302" cy="2741164"/>
            <a:chOff x="1355925" y="1388842"/>
            <a:chExt cx="2157296" cy="4455902"/>
          </a:xfrm>
        </p:grpSpPr>
        <p:pic>
          <p:nvPicPr>
            <p:cNvPr id="5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6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Text Placeholder 9"/>
          <p:cNvSpPr txBox="1">
            <a:spLocks/>
          </p:cNvSpPr>
          <p:nvPr/>
        </p:nvSpPr>
        <p:spPr>
          <a:xfrm>
            <a:off x="2037622" y="2348880"/>
            <a:ext cx="5101581" cy="3816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分布：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西亞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中國大陸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俄羅斯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</a:t>
            </a:r>
            <a:endParaRPr lang="en-US" altLang="ko-KR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53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 txBox="1">
            <a:spLocks/>
          </p:cNvSpPr>
          <p:nvPr/>
        </p:nvSpPr>
        <p:spPr>
          <a:xfrm>
            <a:off x="395536" y="116632"/>
            <a:ext cx="6480720" cy="25202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資源分布不均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許多國家就會持續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尋找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、開發新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的源頭</a:t>
            </a:r>
            <a:endParaRPr lang="en-US" altLang="ko-KR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Placeholder 9"/>
          <p:cNvSpPr txBox="1">
            <a:spLocks/>
          </p:cNvSpPr>
          <p:nvPr/>
        </p:nvSpPr>
        <p:spPr>
          <a:xfrm>
            <a:off x="2396822" y="2492896"/>
            <a:ext cx="6480720" cy="25202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主權未訂定的國家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就容易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zh-TW" altLang="en-US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主權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的爭執</a:t>
            </a:r>
            <a:endParaRPr lang="en-US" altLang="ko-KR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323528" y="5373216"/>
            <a:ext cx="6912768" cy="12241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南海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、南極條約</a:t>
            </a:r>
            <a:endParaRPr lang="en-US" altLang="ko-KR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85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 txBox="1">
            <a:spLocks/>
          </p:cNvSpPr>
          <p:nvPr/>
        </p:nvSpPr>
        <p:spPr>
          <a:xfrm>
            <a:off x="323529" y="2060848"/>
            <a:ext cx="8568952" cy="25202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為什麼國家那麼想要擁有礦物資源？</a:t>
            </a:r>
            <a:endParaRPr lang="en-US" altLang="ko-KR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61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utiful Yellow Flower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Beautiful Yellow Flower</Template>
  <TotalTime>109</TotalTime>
  <Words>191</Words>
  <Application>Microsoft Office PowerPoint</Application>
  <PresentationFormat>如螢幕大小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13</vt:i4>
      </vt:variant>
    </vt:vector>
  </HeadingPairs>
  <TitlesOfParts>
    <vt:vector size="16" baseType="lpstr">
      <vt:lpstr>Beautiful Yellow Flower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art</dc:creator>
  <cp:lastModifiedBy>art</cp:lastModifiedBy>
  <cp:revision>13</cp:revision>
  <dcterms:created xsi:type="dcterms:W3CDTF">2020-05-12T01:40:48Z</dcterms:created>
  <dcterms:modified xsi:type="dcterms:W3CDTF">2020-05-12T05:23:14Z</dcterms:modified>
</cp:coreProperties>
</file>