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  <p:sldId id="266" r:id="rId9"/>
    <p:sldId id="275" r:id="rId10"/>
    <p:sldId id="280" r:id="rId11"/>
    <p:sldId id="268" r:id="rId12"/>
    <p:sldId id="271" r:id="rId13"/>
    <p:sldId id="273" r:id="rId14"/>
    <p:sldId id="272" r:id="rId15"/>
    <p:sldId id="270" r:id="rId16"/>
    <p:sldId id="269" r:id="rId17"/>
    <p:sldId id="278" r:id="rId18"/>
    <p:sldId id="281" r:id="rId19"/>
    <p:sldId id="282" r:id="rId20"/>
    <p:sldId id="284" r:id="rId21"/>
    <p:sldId id="283" r:id="rId22"/>
    <p:sldId id="285" r:id="rId23"/>
    <p:sldId id="258" r:id="rId24"/>
    <p:sldId id="276" r:id="rId25"/>
    <p:sldId id="279" r:id="rId26"/>
    <p:sldId id="277" r:id="rId27"/>
    <p:sldId id="286" r:id="rId28"/>
    <p:sldId id="287" r:id="rId29"/>
    <p:sldId id="289" r:id="rId30"/>
    <p:sldId id="293" r:id="rId31"/>
    <p:sldId id="290" r:id="rId32"/>
    <p:sldId id="291" r:id="rId33"/>
    <p:sldId id="292" r:id="rId34"/>
    <p:sldId id="288" r:id="rId35"/>
    <p:sldId id="294" r:id="rId36"/>
    <p:sldId id="295" r:id="rId37"/>
    <p:sldId id="297" r:id="rId38"/>
    <p:sldId id="298" r:id="rId39"/>
    <p:sldId id="299" r:id="rId40"/>
    <p:sldId id="301" r:id="rId41"/>
    <p:sldId id="374" r:id="rId42"/>
    <p:sldId id="274" r:id="rId43"/>
    <p:sldId id="303" r:id="rId44"/>
    <p:sldId id="304" r:id="rId4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5050"/>
    <a:srgbClr val="0000FF"/>
    <a:srgbClr val="FFFF66"/>
    <a:srgbClr val="66FF33"/>
    <a:srgbClr val="000000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814DB8-7DC2-41D2-8D00-65FDB9A9D9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6051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0825" y="188913"/>
            <a:ext cx="8642350" cy="648017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2B154A4-809B-4BD0-94F6-84CDF89ECC54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F66D56-FF68-4718-B752-31E60A57E17E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176" name="Arc 8"/>
          <p:cNvSpPr>
            <a:spLocks/>
          </p:cNvSpPr>
          <p:nvPr/>
        </p:nvSpPr>
        <p:spPr bwMode="auto">
          <a:xfrm rot="-3701031">
            <a:off x="989013" y="6022975"/>
            <a:ext cx="1778000" cy="1670050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63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7" name="Arc 9"/>
          <p:cNvSpPr>
            <a:spLocks/>
          </p:cNvSpPr>
          <p:nvPr/>
        </p:nvSpPr>
        <p:spPr bwMode="auto">
          <a:xfrm rot="58152557">
            <a:off x="5651500" y="3141663"/>
            <a:ext cx="3600450" cy="4464050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8" name="Arc 10"/>
          <p:cNvSpPr>
            <a:spLocks/>
          </p:cNvSpPr>
          <p:nvPr/>
        </p:nvSpPr>
        <p:spPr bwMode="auto">
          <a:xfrm rot="-4486653">
            <a:off x="4014787" y="6383338"/>
            <a:ext cx="766763" cy="947738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1042988" y="5516563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3348038" y="6237288"/>
            <a:ext cx="287337" cy="287337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 rot="1107876">
            <a:off x="7812088" y="1268413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 rot="-1852609">
            <a:off x="5364163" y="4292600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8027988" y="5516563"/>
            <a:ext cx="287337" cy="287337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4" name="Arc 16"/>
          <p:cNvSpPr>
            <a:spLocks/>
          </p:cNvSpPr>
          <p:nvPr/>
        </p:nvSpPr>
        <p:spPr bwMode="auto">
          <a:xfrm rot="16714222">
            <a:off x="6402388" y="5559425"/>
            <a:ext cx="2357438" cy="1697037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3566"/>
              <a:gd name="T2" fmla="*/ 21281 w 21600"/>
              <a:gd name="T3" fmla="*/ 23566 h 23566"/>
              <a:gd name="T4" fmla="*/ 0 w 21600"/>
              <a:gd name="T5" fmla="*/ 19867 h 23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566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1106"/>
                  <a:pt x="21493" y="22344"/>
                  <a:pt x="21280" y="23565"/>
                </a:cubicBezTo>
              </a:path>
              <a:path w="21600" h="23566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1106"/>
                  <a:pt x="21493" y="22344"/>
                  <a:pt x="21280" y="23565"/>
                </a:cubicBezTo>
                <a:lnTo>
                  <a:pt x="0" y="19867"/>
                </a:lnTo>
                <a:close/>
              </a:path>
            </a:pathLst>
          </a:custGeom>
          <a:noFill/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 rot="-3172932">
            <a:off x="712788" y="666750"/>
            <a:ext cx="628650" cy="1196975"/>
          </a:xfrm>
          <a:prstGeom prst="moon">
            <a:avLst>
              <a:gd name="adj" fmla="val 38713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1619250" y="1125538"/>
            <a:ext cx="214313" cy="214312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auto">
          <a:xfrm rot="609832">
            <a:off x="5148263" y="333375"/>
            <a:ext cx="285750" cy="285750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 rot="-1268765">
            <a:off x="3649663" y="1420813"/>
            <a:ext cx="288925" cy="28892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>
        <p:tmplLst>
          <p:tmpl lvl="1">
            <p:tnLst>
              <p:par>
                <p:cTn presetID="27" presetClass="entr" presetSubtype="0" fill="hold" nodeType="after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7171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7171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7171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506FD-9A39-4AE4-86F3-CF70BA26464E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B46C9-9539-408D-A896-697B2E51B8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3540392"/>
      </p:ext>
    </p:extLst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1A58DF-8991-46C1-8897-6D2CB4D77004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698A5-883E-43A7-AE58-E45D08A078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4916525"/>
      </p:ext>
    </p:extLst>
  </p:cSld>
  <p:clrMapOvr>
    <a:masterClrMapping/>
  </p:clrMapOvr>
  <p:transition spd="med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9703D5-387C-453C-B6F9-884BE1AF834E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A25C49-9FF1-4B18-B54F-B0D6AE5A6E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340653"/>
      </p:ext>
    </p:extLst>
  </p:cSld>
  <p:clrMapOvr>
    <a:masterClrMapping/>
  </p:clrMapOvr>
  <p:transition spd="med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F975-8EB2-4868-B9B3-C395EC1F1E07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3190E-19A8-4ECC-A1AE-1973416A52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2417717"/>
      </p:ext>
    </p:extLst>
  </p:cSld>
  <p:clrMapOvr>
    <a:masterClrMapping/>
  </p:clrMapOvr>
  <p:transition spd="med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BCC3C-FC80-4FC4-8018-BD492229AD8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8384C-D8CA-496B-BE1D-C5B91EC8C3A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8002803"/>
      </p:ext>
    </p:extLst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96860B-DEDD-43E2-8695-AD94F2D49100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AB5A7-7D44-4599-B3BA-A9F0F4280F9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9041807"/>
      </p:ext>
    </p:extLst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173C47-0960-4F62-9F54-58771C300BF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E65D1-E97D-44F7-B9EE-CDEBF76D6D0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9083610"/>
      </p:ext>
    </p:extLst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941F9B-EB16-47CD-BB99-A7DF132E9472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B4993-34A3-4315-9487-B969A715228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9664231"/>
      </p:ext>
    </p:extLst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7F3AD-436E-491F-8289-2B8EF4EFE172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1310F-550B-4777-B656-D014411494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0872459"/>
      </p:ext>
    </p:extLst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5308FB-9D4D-4407-A33D-F4BB17096889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1CA9F-C38D-4723-8751-690F505E6A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9884189"/>
      </p:ext>
    </p:extLst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028CA3-8491-48D2-A1E0-6D1F72B6BE89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97A27-6A82-46BE-8991-42A742636B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6812938"/>
      </p:ext>
    </p:extLst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250825" y="188913"/>
            <a:ext cx="8642350" cy="648017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7" name="AutoShape 13"/>
          <p:cNvSpPr>
            <a:spLocks noChangeArrowheads="1"/>
          </p:cNvSpPr>
          <p:nvPr/>
        </p:nvSpPr>
        <p:spPr bwMode="auto">
          <a:xfrm rot="-1268765">
            <a:off x="8604250" y="2205038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AutoShape 18"/>
          <p:cNvSpPr>
            <a:spLocks noChangeArrowheads="1"/>
          </p:cNvSpPr>
          <p:nvPr/>
        </p:nvSpPr>
        <p:spPr bwMode="auto">
          <a:xfrm>
            <a:off x="1619250" y="1125538"/>
            <a:ext cx="214313" cy="214312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4E9CD4-2232-448C-9BDC-787847860433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47BCE9-4194-429C-86E1-7B44C496E595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48" name="Arc 24"/>
          <p:cNvSpPr>
            <a:spLocks/>
          </p:cNvSpPr>
          <p:nvPr/>
        </p:nvSpPr>
        <p:spPr bwMode="auto">
          <a:xfrm rot="-3701031">
            <a:off x="989013" y="6022975"/>
            <a:ext cx="1778000" cy="1670050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63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9" name="Arc 25"/>
          <p:cNvSpPr>
            <a:spLocks/>
          </p:cNvSpPr>
          <p:nvPr/>
        </p:nvSpPr>
        <p:spPr bwMode="auto">
          <a:xfrm rot="58152557">
            <a:off x="5651500" y="3141663"/>
            <a:ext cx="3600450" cy="4464050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0" name="Arc 26"/>
          <p:cNvSpPr>
            <a:spLocks/>
          </p:cNvSpPr>
          <p:nvPr/>
        </p:nvSpPr>
        <p:spPr bwMode="auto">
          <a:xfrm rot="-4486653">
            <a:off x="4014787" y="6383338"/>
            <a:ext cx="766763" cy="947738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7995"/>
              <a:gd name="T2" fmla="*/ 20013 w 21600"/>
              <a:gd name="T3" fmla="*/ 27995 h 27995"/>
              <a:gd name="T4" fmla="*/ 0 w 21600"/>
              <a:gd name="T5" fmla="*/ 19867 h 27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995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</a:path>
              <a:path w="21600" h="27995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2653"/>
                  <a:pt x="21060" y="25413"/>
                  <a:pt x="20012" y="27994"/>
                </a:cubicBezTo>
                <a:lnTo>
                  <a:pt x="0" y="19867"/>
                </a:lnTo>
                <a:close/>
              </a:path>
            </a:pathLst>
          </a:cu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1" name="AutoShape 27"/>
          <p:cNvSpPr>
            <a:spLocks noChangeArrowheads="1"/>
          </p:cNvSpPr>
          <p:nvPr/>
        </p:nvSpPr>
        <p:spPr bwMode="auto">
          <a:xfrm>
            <a:off x="1042988" y="5516563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2" name="AutoShape 28"/>
          <p:cNvSpPr>
            <a:spLocks noChangeArrowheads="1"/>
          </p:cNvSpPr>
          <p:nvPr/>
        </p:nvSpPr>
        <p:spPr bwMode="auto">
          <a:xfrm>
            <a:off x="3348038" y="6237288"/>
            <a:ext cx="287337" cy="287337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3" name="AutoShape 29"/>
          <p:cNvSpPr>
            <a:spLocks noChangeArrowheads="1"/>
          </p:cNvSpPr>
          <p:nvPr/>
        </p:nvSpPr>
        <p:spPr bwMode="auto">
          <a:xfrm rot="1107876">
            <a:off x="7812088" y="1268413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4" name="AutoShape 30"/>
          <p:cNvSpPr>
            <a:spLocks noChangeArrowheads="1"/>
          </p:cNvSpPr>
          <p:nvPr/>
        </p:nvSpPr>
        <p:spPr bwMode="auto">
          <a:xfrm rot="-1852609">
            <a:off x="5364163" y="4292600"/>
            <a:ext cx="358775" cy="35877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5" name="AutoShape 31"/>
          <p:cNvSpPr>
            <a:spLocks noChangeArrowheads="1"/>
          </p:cNvSpPr>
          <p:nvPr/>
        </p:nvSpPr>
        <p:spPr bwMode="auto">
          <a:xfrm>
            <a:off x="8027988" y="5516563"/>
            <a:ext cx="287337" cy="287337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6" name="Arc 32"/>
          <p:cNvSpPr>
            <a:spLocks/>
          </p:cNvSpPr>
          <p:nvPr/>
        </p:nvSpPr>
        <p:spPr bwMode="auto">
          <a:xfrm rot="16714222">
            <a:off x="6402388" y="5559425"/>
            <a:ext cx="2357438" cy="1697037"/>
          </a:xfrm>
          <a:custGeom>
            <a:avLst/>
            <a:gdLst>
              <a:gd name="G0" fmla="+- 0 0 0"/>
              <a:gd name="G1" fmla="+- 19867 0 0"/>
              <a:gd name="G2" fmla="+- 21600 0 0"/>
              <a:gd name="T0" fmla="*/ 8477 w 21600"/>
              <a:gd name="T1" fmla="*/ 0 h 23566"/>
              <a:gd name="T2" fmla="*/ 21281 w 21600"/>
              <a:gd name="T3" fmla="*/ 23566 h 23566"/>
              <a:gd name="T4" fmla="*/ 0 w 21600"/>
              <a:gd name="T5" fmla="*/ 19867 h 23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566" fill="none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1106"/>
                  <a:pt x="21493" y="22344"/>
                  <a:pt x="21280" y="23565"/>
                </a:cubicBezTo>
              </a:path>
              <a:path w="21600" h="23566" stroke="0" extrusionOk="0">
                <a:moveTo>
                  <a:pt x="8477" y="-1"/>
                </a:moveTo>
                <a:cubicBezTo>
                  <a:pt x="16435" y="3395"/>
                  <a:pt x="21600" y="11213"/>
                  <a:pt x="21600" y="19867"/>
                </a:cubicBezTo>
                <a:cubicBezTo>
                  <a:pt x="21600" y="21106"/>
                  <a:pt x="21493" y="22344"/>
                  <a:pt x="21280" y="23565"/>
                </a:cubicBezTo>
                <a:lnTo>
                  <a:pt x="0" y="19867"/>
                </a:lnTo>
                <a:close/>
              </a:path>
            </a:pathLst>
          </a:custGeom>
          <a:noFill/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7" name="AutoShape 33"/>
          <p:cNvSpPr>
            <a:spLocks noChangeArrowheads="1"/>
          </p:cNvSpPr>
          <p:nvPr/>
        </p:nvSpPr>
        <p:spPr bwMode="auto">
          <a:xfrm rot="-3172932">
            <a:off x="534988" y="5376862"/>
            <a:ext cx="628650" cy="1196975"/>
          </a:xfrm>
          <a:prstGeom prst="moon">
            <a:avLst>
              <a:gd name="adj" fmla="val 38713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auto">
          <a:xfrm>
            <a:off x="1619250" y="1125538"/>
            <a:ext cx="214313" cy="214312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auto">
          <a:xfrm rot="609832">
            <a:off x="5148263" y="333375"/>
            <a:ext cx="285750" cy="285750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60" name="AutoShape 36"/>
          <p:cNvSpPr>
            <a:spLocks noChangeArrowheads="1"/>
          </p:cNvSpPr>
          <p:nvPr/>
        </p:nvSpPr>
        <p:spPr bwMode="auto">
          <a:xfrm rot="-1268765">
            <a:off x="3649663" y="1420813"/>
            <a:ext cx="288925" cy="288925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cut thruBlk="1"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rgbClr val="66FF33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rgbClr val="66FF33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jpeg"/><Relationship Id="rId3" Type="http://schemas.openxmlformats.org/officeDocument/2006/relationships/image" Target="../media/image28.jpeg"/><Relationship Id="rId7" Type="http://schemas.openxmlformats.org/officeDocument/2006/relationships/image" Target="../media/image20.jpeg"/><Relationship Id="rId12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panda\Desktop\&#26143;&#26143;&#26376;&#20142;&#22826;&#38525;\&#20013;&#30740;&#38498;&#22825;&#25991;&#32178;--&#22826;&#38525;&#27515;&#25481;&#30340;&#35441;,&#22320;&#29699;&#26371;&#24590;&#27171;.mp4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holdennews.blogspot.tw/" TargetMode="External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file:///C:\Users\panda\Desktop\&#26143;&#26143;&#26376;&#20142;&#22826;&#38525;\01&#24433;&#29255;-&#26143;&#26143;&#30340;size.mp4" TargetMode="External"/><Relationship Id="rId2" Type="http://schemas.openxmlformats.org/officeDocument/2006/relationships/hyperlink" Target="http://davidjarvis.c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u1974.blogspot.tw/2012/06/blog-post_03.html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csd.gov.hk/CE/Museum/Space/StarShine/HKSkyMap/c_starshine_hkskymap.htm" TargetMode="External"/><Relationship Id="rId3" Type="http://schemas.openxmlformats.org/officeDocument/2006/relationships/hyperlink" Target="http://www.flickr.com/photos/jerryfu/4716322855/?reg=1" TargetMode="External"/><Relationship Id="rId7" Type="http://schemas.openxmlformats.org/officeDocument/2006/relationships/hyperlink" Target="http://www.&#40575;&#23665;&#26371;&#39208;.tw/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uokr.com/post/60151/" TargetMode="External"/><Relationship Id="rId5" Type="http://schemas.openxmlformats.org/officeDocument/2006/relationships/hyperlink" Target="http://web2.nmns.edu.tw/constellation/home.php" TargetMode="External"/><Relationship Id="rId10" Type="http://schemas.openxmlformats.org/officeDocument/2006/relationships/hyperlink" Target="http://gimini.blog.163.com/" TargetMode="External"/><Relationship Id="rId4" Type="http://schemas.openxmlformats.org/officeDocument/2006/relationships/hyperlink" Target="http://www.nmns.edu.tw/" TargetMode="External"/><Relationship Id="rId9" Type="http://schemas.openxmlformats.org/officeDocument/2006/relationships/hyperlink" Target="http://www.teacher.aedocenter.com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zh-tw/" TargetMode="External"/><Relationship Id="rId3" Type="http://schemas.openxmlformats.org/officeDocument/2006/relationships/hyperlink" Target="http://www.nasa.gov/" TargetMode="External"/><Relationship Id="rId7" Type="http://schemas.openxmlformats.org/officeDocument/2006/relationships/hyperlink" Target="http://mu1974.blogspot.tw/2012/06/blog-post_03.html" TargetMode="External"/><Relationship Id="rId12" Type="http://schemas.openxmlformats.org/officeDocument/2006/relationships/hyperlink" Target="http://photo.xuite.net/hsumaggie/5876718/12.jpg" TargetMode="External"/><Relationship Id="rId2" Type="http://schemas.openxmlformats.org/officeDocument/2006/relationships/hyperlink" Target="http://aeea.nmns.edu.tw/index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quest.eb.com/" TargetMode="External"/><Relationship Id="rId11" Type="http://schemas.openxmlformats.org/officeDocument/2006/relationships/hyperlink" Target="http://163.20.160.24/~star/" TargetMode="External"/><Relationship Id="rId5" Type="http://schemas.openxmlformats.org/officeDocument/2006/relationships/hyperlink" Target="http://galileo.rice.edu/" TargetMode="External"/><Relationship Id="rId10" Type="http://schemas.openxmlformats.org/officeDocument/2006/relationships/hyperlink" Target="http://www.tienwei.com.tw/index.php" TargetMode="External"/><Relationship Id="rId4" Type="http://schemas.openxmlformats.org/officeDocument/2006/relationships/hyperlink" Target="http://sohowww.nascom.nasa.gov/" TargetMode="External"/><Relationship Id="rId9" Type="http://schemas.openxmlformats.org/officeDocument/2006/relationships/hyperlink" Target="http://holdennews.blogspot.tw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22C540CB-ECF0-488D-A6AC-AA0F70D9C7BA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773238"/>
            <a:ext cx="8642350" cy="1943100"/>
          </a:xfrm>
        </p:spPr>
        <p:txBody>
          <a:bodyPr/>
          <a:lstStyle/>
          <a:p>
            <a:r>
              <a:rPr lang="zh-TW" altLang="en-US" sz="11500" b="1" dirty="0" smtClean="0">
                <a:ea typeface="標楷體" panose="03000509000000000000" pitchFamily="65" charset="-120"/>
              </a:rPr>
              <a:t>認識太陽</a:t>
            </a:r>
            <a:endParaRPr lang="zh-TW" altLang="en-US" sz="11500" b="1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7F84-6EF2-43B4-9BE9-83C5CFD05ECD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48132" name="Picture 4" descr="太陽系形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63513"/>
            <a:ext cx="889635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23825" y="6165850"/>
            <a:ext cx="8886825" cy="696913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太陽逐漸成形，畫中可看到行星誕生，接著是一連串的大撞擊，清空軌道，形成今貌。</a:t>
            </a:r>
          </a:p>
          <a:p>
            <a:pPr>
              <a:spcBef>
                <a:spcPct val="20000"/>
              </a:spcBef>
            </a:pP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Credit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MARK GARLICK / SCIENCE PHOTO LIBRARY / Universal Images Group</a:t>
            </a:r>
          </a:p>
        </p:txBody>
      </p:sp>
    </p:spTree>
  </p:cSld>
  <p:clrMapOvr>
    <a:masterClrMapping/>
  </p:clrMapOvr>
  <p:transition spd="med">
    <p:cut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A7AB-E82F-4E13-9EAD-1537176513CF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31748" name="Picture 4" descr="太陽系形成初期的可能情景 -Lynette Cook 提供-AEEA-1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88913"/>
            <a:ext cx="7416800" cy="6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27088" y="5949950"/>
            <a:ext cx="7416800" cy="70167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這是太陽系形成初期的可能情景。圖片由</a:t>
            </a:r>
            <a:r>
              <a:rPr lang="en-US" altLang="zh-TW" sz="2000" b="1">
                <a:solidFill>
                  <a:srgbClr val="000000"/>
                </a:solidFill>
                <a:ea typeface="標楷體" panose="03000509000000000000" pitchFamily="65" charset="-120"/>
              </a:rPr>
              <a:t>Lynette Cook </a:t>
            </a: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提供，轉引自</a:t>
            </a:r>
            <a:r>
              <a:rPr lang="en-US" altLang="zh-TW" sz="2000" b="1">
                <a:solidFill>
                  <a:srgbClr val="000000"/>
                </a:solidFill>
                <a:ea typeface="標楷體" panose="03000509000000000000" pitchFamily="65" charset="-120"/>
              </a:rPr>
              <a:t>AEEA</a:t>
            </a: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天文教育資訊網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F10F-8D73-4AB0-B7A4-F65094F39578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低質量恆星的演化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  <p:pic>
        <p:nvPicPr>
          <p:cNvPr id="35845" name="Picture 5" descr="玫瑰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905000"/>
            <a:ext cx="1296988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1763713" y="24209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5847" name="Picture 7" descr="恆星形成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1916113"/>
            <a:ext cx="1295400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68313" y="3789363"/>
            <a:ext cx="7920037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2800" b="1">
                <a:ea typeface="標楷體" panose="03000509000000000000" pitchFamily="65" charset="-120"/>
              </a:rPr>
              <a:t>1</a:t>
            </a:r>
            <a:r>
              <a:rPr lang="zh-TW" altLang="en-US" sz="2800" b="1">
                <a:ea typeface="標楷體" panose="03000509000000000000" pitchFamily="65" charset="-120"/>
              </a:rPr>
              <a:t>、質量小於太陽的</a:t>
            </a:r>
            <a:r>
              <a:rPr lang="en-US" altLang="zh-TW" sz="2800" b="1">
                <a:ea typeface="標楷體" panose="03000509000000000000" pitchFamily="65" charset="-120"/>
              </a:rPr>
              <a:t>0.5</a:t>
            </a:r>
            <a:r>
              <a:rPr lang="zh-TW" altLang="en-US" sz="2800" b="1">
                <a:ea typeface="標楷體" panose="03000509000000000000" pitchFamily="65" charset="-120"/>
              </a:rPr>
              <a:t>倍</a:t>
            </a:r>
          </a:p>
          <a:p>
            <a:pPr>
              <a:lnSpc>
                <a:spcPct val="110000"/>
              </a:lnSpc>
            </a:pPr>
            <a:r>
              <a:rPr lang="en-US" altLang="zh-TW" sz="2800" b="1">
                <a:ea typeface="標楷體" panose="03000509000000000000" pitchFamily="65" charset="-120"/>
              </a:rPr>
              <a:t>2</a:t>
            </a:r>
            <a:r>
              <a:rPr lang="zh-TW" altLang="en-US" sz="2800" b="1">
                <a:ea typeface="標楷體" panose="03000509000000000000" pitchFamily="65" charset="-120"/>
              </a:rPr>
              <a:t>、表面溫度往往低於</a:t>
            </a:r>
            <a:r>
              <a:rPr lang="en-US" altLang="zh-TW" sz="2800" b="1">
                <a:ea typeface="標楷體" panose="03000509000000000000" pitchFamily="65" charset="-120"/>
              </a:rPr>
              <a:t>3500K</a:t>
            </a:r>
          </a:p>
          <a:p>
            <a:pPr>
              <a:lnSpc>
                <a:spcPct val="110000"/>
              </a:lnSpc>
            </a:pPr>
            <a:r>
              <a:rPr lang="en-US" altLang="zh-TW" sz="2800" b="1">
                <a:ea typeface="標楷體" panose="03000509000000000000" pitchFamily="65" charset="-120"/>
              </a:rPr>
              <a:t>3</a:t>
            </a:r>
            <a:r>
              <a:rPr lang="zh-TW" altLang="en-US" sz="2800" b="1">
                <a:ea typeface="標楷體" panose="03000509000000000000" pitchFamily="65" charset="-120"/>
              </a:rPr>
              <a:t>、內部溫度較低，僅有第一階段的核融合反應</a:t>
            </a:r>
          </a:p>
          <a:p>
            <a:pPr>
              <a:lnSpc>
                <a:spcPct val="110000"/>
              </a:lnSpc>
            </a:pPr>
            <a:r>
              <a:rPr lang="zh-TW" altLang="en-US" sz="2800" b="1">
                <a:ea typeface="標楷體" panose="03000509000000000000" pitchFamily="65" charset="-120"/>
              </a:rPr>
              <a:t>    （氫</a:t>
            </a:r>
            <a:r>
              <a:rPr lang="zh-TW" altLang="en-US" sz="2800" b="1">
                <a:ea typeface="標楷體" panose="03000509000000000000" pitchFamily="65" charset="-120"/>
                <a:sym typeface="Wingdings" panose="05000000000000000000" pitchFamily="2" charset="2"/>
              </a:rPr>
              <a:t>氦</a:t>
            </a:r>
            <a:r>
              <a:rPr lang="zh-TW" altLang="en-US" sz="2800" b="1">
                <a:ea typeface="標楷體" panose="03000509000000000000" pitchFamily="65" charset="-120"/>
              </a:rPr>
              <a:t>），因此可燃燒</a:t>
            </a:r>
            <a:r>
              <a:rPr lang="en-US" altLang="zh-TW" sz="2800" b="1">
                <a:ea typeface="標楷體" panose="03000509000000000000" pitchFamily="65" charset="-120"/>
              </a:rPr>
              <a:t>1000</a:t>
            </a:r>
            <a:r>
              <a:rPr lang="zh-TW" altLang="en-US" sz="2800" b="1">
                <a:ea typeface="標楷體" panose="03000509000000000000" pitchFamily="65" charset="-120"/>
              </a:rPr>
              <a:t>億年以上。</a:t>
            </a:r>
          </a:p>
          <a:p>
            <a:pPr>
              <a:lnSpc>
                <a:spcPct val="110000"/>
              </a:lnSpc>
            </a:pPr>
            <a:r>
              <a:rPr lang="en-US" altLang="zh-TW" sz="2800" b="1">
                <a:ea typeface="標楷體" panose="03000509000000000000" pitchFamily="65" charset="-120"/>
              </a:rPr>
              <a:t>4</a:t>
            </a:r>
            <a:r>
              <a:rPr lang="zh-TW" altLang="en-US" sz="2800" b="1">
                <a:ea typeface="標楷體" panose="03000509000000000000" pitchFamily="65" charset="-120"/>
              </a:rPr>
              <a:t>、白矮星星體緊密，</a:t>
            </a:r>
            <a:r>
              <a:rPr lang="en-US" altLang="zh-TW" sz="2800" b="1">
                <a:ea typeface="標楷體" panose="03000509000000000000" pitchFamily="65" charset="-120"/>
              </a:rPr>
              <a:t>1cc</a:t>
            </a:r>
            <a:r>
              <a:rPr lang="zh-TW" altLang="en-US" sz="2800" b="1">
                <a:ea typeface="標楷體" panose="03000509000000000000" pitchFamily="65" charset="-120"/>
              </a:rPr>
              <a:t>的物質可重達上百公噸</a:t>
            </a:r>
          </a:p>
        </p:txBody>
      </p:sp>
      <p:pic>
        <p:nvPicPr>
          <p:cNvPr id="35850" name="Picture 10" descr="紅矮星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878013"/>
            <a:ext cx="15113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50838" y="3119438"/>
            <a:ext cx="1271587" cy="4572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星雲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2555875" y="3168650"/>
            <a:ext cx="1295400" cy="4572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原恆星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943475" y="3201988"/>
            <a:ext cx="1373188" cy="4572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主序星</a:t>
            </a:r>
          </a:p>
        </p:txBody>
      </p:sp>
      <p:pic>
        <p:nvPicPr>
          <p:cNvPr id="35854" name="Picture 14" descr="白矮星和地球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1917700"/>
            <a:ext cx="1223962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7391400" y="3224213"/>
            <a:ext cx="1223963" cy="4572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白矮星</a:t>
            </a:r>
          </a:p>
        </p:txBody>
      </p:sp>
      <p:sp>
        <p:nvSpPr>
          <p:cNvPr id="35856" name="AutoShape 16"/>
          <p:cNvSpPr>
            <a:spLocks noChangeArrowheads="1"/>
          </p:cNvSpPr>
          <p:nvPr/>
        </p:nvSpPr>
        <p:spPr bwMode="auto">
          <a:xfrm>
            <a:off x="4068763" y="24209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857" name="AutoShape 17"/>
          <p:cNvSpPr>
            <a:spLocks noChangeArrowheads="1"/>
          </p:cNvSpPr>
          <p:nvPr/>
        </p:nvSpPr>
        <p:spPr bwMode="auto">
          <a:xfrm>
            <a:off x="6588125" y="24209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51" grpId="0" animBg="1"/>
      <p:bldP spid="35852" grpId="0" animBg="1"/>
      <p:bldP spid="35853" grpId="0" animBg="1"/>
      <p:bldP spid="35855" grpId="0" animBg="1"/>
      <p:bldP spid="35856" grpId="0" animBg="1"/>
      <p:bldP spid="358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BFDF4-BE64-4887-B105-009C2EC1ED64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中質量恆星的演化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573463"/>
            <a:ext cx="8496300" cy="328453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400" b="1">
                <a:ea typeface="標楷體" panose="03000509000000000000" pitchFamily="65" charset="-120"/>
              </a:rPr>
              <a:t>1</a:t>
            </a:r>
            <a:r>
              <a:rPr lang="zh-TW" altLang="en-US" sz="2400" b="1">
                <a:ea typeface="標楷體" panose="03000509000000000000" pitchFamily="65" charset="-120"/>
              </a:rPr>
              <a:t>、質量介於太陽的</a:t>
            </a:r>
            <a:r>
              <a:rPr lang="en-US" altLang="zh-TW" sz="2400" b="1">
                <a:ea typeface="標楷體" panose="03000509000000000000" pitchFamily="65" charset="-120"/>
              </a:rPr>
              <a:t>0.5</a:t>
            </a:r>
            <a:r>
              <a:rPr lang="zh-TW" altLang="en-US" sz="2400" b="1">
                <a:ea typeface="標楷體" panose="03000509000000000000" pitchFamily="65" charset="-120"/>
              </a:rPr>
              <a:t>～</a:t>
            </a:r>
            <a:r>
              <a:rPr lang="en-US" altLang="zh-TW" sz="2400" b="1">
                <a:ea typeface="標楷體" panose="03000509000000000000" pitchFamily="65" charset="-120"/>
              </a:rPr>
              <a:t>8</a:t>
            </a:r>
            <a:r>
              <a:rPr lang="zh-TW" altLang="en-US" sz="2400" b="1">
                <a:ea typeface="標楷體" panose="03000509000000000000" pitchFamily="65" charset="-120"/>
              </a:rPr>
              <a:t>倍之間。</a:t>
            </a:r>
          </a:p>
          <a:p>
            <a:pPr>
              <a:buFontTx/>
              <a:buNone/>
            </a:pPr>
            <a:r>
              <a:rPr lang="en-US" altLang="zh-TW" sz="2400" b="1">
                <a:ea typeface="標楷體" panose="03000509000000000000" pitchFamily="65" charset="-120"/>
              </a:rPr>
              <a:t>2</a:t>
            </a:r>
            <a:r>
              <a:rPr lang="zh-TW" altLang="en-US" sz="2400" b="1">
                <a:ea typeface="標楷體" panose="03000509000000000000" pitchFamily="65" charset="-120"/>
              </a:rPr>
              <a:t>、恆星後期會膨脹數百至數千倍。此時，恆星外層因體積擴</a:t>
            </a:r>
          </a:p>
          <a:p>
            <a:pPr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     張表面冷卻，成為紅巨星。</a:t>
            </a:r>
          </a:p>
          <a:p>
            <a:pPr>
              <a:buFontTx/>
              <a:buNone/>
            </a:pPr>
            <a:r>
              <a:rPr lang="en-US" altLang="zh-TW" sz="2400" b="1">
                <a:ea typeface="標楷體" panose="03000509000000000000" pitchFamily="65" charset="-120"/>
              </a:rPr>
              <a:t>3</a:t>
            </a:r>
            <a:r>
              <a:rPr lang="zh-TW" altLang="en-US" sz="2400" b="1">
                <a:ea typeface="標楷體" panose="03000509000000000000" pitchFamily="65" charset="-120"/>
              </a:rPr>
              <a:t>、紅巨星內部核心塌縮，溫度上升至</a:t>
            </a:r>
            <a:r>
              <a:rPr lang="en-US" altLang="zh-TW" sz="2400" b="1">
                <a:ea typeface="標楷體" panose="03000509000000000000" pitchFamily="65" charset="-120"/>
              </a:rPr>
              <a:t>1</a:t>
            </a:r>
            <a:r>
              <a:rPr lang="zh-TW" altLang="en-US" sz="2400" b="1">
                <a:ea typeface="標楷體" panose="03000509000000000000" pitchFamily="65" charset="-120"/>
              </a:rPr>
              <a:t>億</a:t>
            </a:r>
            <a:r>
              <a:rPr lang="en-US" altLang="zh-TW" sz="2400" b="1">
                <a:ea typeface="標楷體" panose="03000509000000000000" pitchFamily="65" charset="-120"/>
              </a:rPr>
              <a:t>K</a:t>
            </a:r>
            <a:r>
              <a:rPr lang="zh-TW" altLang="en-US" sz="2400" b="1">
                <a:ea typeface="標楷體" panose="03000509000000000000" pitchFamily="65" charset="-120"/>
              </a:rPr>
              <a:t>，啟動另一種核反</a:t>
            </a:r>
          </a:p>
          <a:p>
            <a:pPr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     應（氦氣</a:t>
            </a:r>
            <a:r>
              <a:rPr lang="zh-TW" altLang="en-US" sz="2400" b="1">
                <a:ea typeface="標楷體" panose="03000509000000000000" pitchFamily="65" charset="-120"/>
                <a:sym typeface="Wingdings" panose="05000000000000000000" pitchFamily="2" charset="2"/>
              </a:rPr>
              <a:t>碳、氧、氖、鎂</a:t>
            </a:r>
            <a:r>
              <a:rPr lang="en-US" altLang="zh-TW" sz="2400" b="1">
                <a:ea typeface="標楷體" panose="03000509000000000000" pitchFamily="65" charset="-120"/>
                <a:sym typeface="Wingdings" panose="05000000000000000000" pitchFamily="2" charset="2"/>
              </a:rPr>
              <a:t>……</a:t>
            </a:r>
            <a:r>
              <a:rPr lang="zh-TW" altLang="en-US" sz="2400" b="1">
                <a:ea typeface="標楷體" panose="03000509000000000000" pitchFamily="65" charset="-120"/>
              </a:rPr>
              <a:t>）</a:t>
            </a:r>
          </a:p>
          <a:p>
            <a:pPr>
              <a:buFontTx/>
              <a:buNone/>
            </a:pPr>
            <a:r>
              <a:rPr lang="en-US" altLang="zh-TW" sz="2400" b="1">
                <a:ea typeface="標楷體" panose="03000509000000000000" pitchFamily="65" charset="-120"/>
              </a:rPr>
              <a:t>4</a:t>
            </a:r>
            <a:r>
              <a:rPr lang="zh-TW" altLang="en-US" sz="2400" b="1">
                <a:ea typeface="標楷體" panose="03000509000000000000" pitchFamily="65" charset="-120"/>
              </a:rPr>
              <a:t>、紅巨星內部持續塌縮，其產生能量會推開外層大氣，形成</a:t>
            </a:r>
          </a:p>
          <a:p>
            <a:pPr>
              <a:buFontTx/>
              <a:buNone/>
            </a:pPr>
            <a:r>
              <a:rPr lang="zh-TW" altLang="en-US" sz="2400" b="1">
                <a:ea typeface="標楷體" panose="03000509000000000000" pitchFamily="65" charset="-120"/>
              </a:rPr>
              <a:t>     行星狀星雲，中心成白矮星。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  <p:pic>
        <p:nvPicPr>
          <p:cNvPr id="37893" name="Picture 5" descr="玫瑰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100806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恆星形成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1008063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66688" y="2898775"/>
            <a:ext cx="935037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星雲</a:t>
            </a: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1187450" y="2133600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2771775" y="2205038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5872163" y="22050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346950" y="2205038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4284663" y="22050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7901" name="Picture 13" descr="太陽0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773238"/>
            <a:ext cx="1008063" cy="9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7939088" y="3068638"/>
            <a:ext cx="1008062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白矮星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4787900" y="2924175"/>
            <a:ext cx="9953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紅巨星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3276600" y="2924175"/>
            <a:ext cx="10080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主序星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1692275" y="2908300"/>
            <a:ext cx="10080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原恆星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311900" y="2997200"/>
            <a:ext cx="974725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行星狀星雲</a:t>
            </a:r>
          </a:p>
        </p:txBody>
      </p:sp>
      <p:pic>
        <p:nvPicPr>
          <p:cNvPr id="37908" name="Picture 20" descr="5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10795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9" name="Picture 21" descr="白矮星和地球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13" y="1666875"/>
            <a:ext cx="1223962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0" name="Picture 22" descr="行星狀星雲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1557338"/>
            <a:ext cx="935037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896" grpId="0" animBg="1"/>
      <p:bldP spid="37897" grpId="0" animBg="1"/>
      <p:bldP spid="37898" grpId="0" animBg="1"/>
      <p:bldP spid="37899" grpId="0" animBg="1"/>
      <p:bldP spid="37900" grpId="0" animBg="1"/>
      <p:bldP spid="37902" grpId="0" animBg="1"/>
      <p:bldP spid="37903" grpId="0" animBg="1"/>
      <p:bldP spid="37904" grpId="0" animBg="1"/>
      <p:bldP spid="37905" grpId="0" animBg="1"/>
      <p:bldP spid="379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E3B8E-DE26-44D7-9B58-BAD696847BC9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高質量恆星的演化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3870325"/>
            <a:ext cx="8675688" cy="28527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ea typeface="標楷體" panose="03000509000000000000" pitchFamily="65" charset="-120"/>
              </a:rPr>
              <a:t>、質量大於太陽的</a:t>
            </a:r>
            <a:r>
              <a:rPr lang="en-US" altLang="zh-TW" sz="2400" b="1" dirty="0">
                <a:ea typeface="標楷體" panose="03000509000000000000" pitchFamily="65" charset="-120"/>
              </a:rPr>
              <a:t>8</a:t>
            </a:r>
            <a:r>
              <a:rPr lang="zh-TW" altLang="en-US" sz="2400" b="1" dirty="0">
                <a:ea typeface="標楷體" panose="03000509000000000000" pitchFamily="65" charset="-120"/>
              </a:rPr>
              <a:t>倍。</a:t>
            </a:r>
          </a:p>
          <a:p>
            <a:pPr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ea typeface="標楷體" panose="03000509000000000000" pitchFamily="65" charset="-120"/>
              </a:rPr>
              <a:t>、燃料燃燒快速，壽命短暫大約只有百萬年左右。</a:t>
            </a:r>
          </a:p>
          <a:p>
            <a:pPr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3</a:t>
            </a:r>
            <a:r>
              <a:rPr lang="zh-TW" altLang="en-US" sz="2400" b="1" dirty="0">
                <a:ea typeface="標楷體" panose="03000509000000000000" pitchFamily="65" charset="-120"/>
              </a:rPr>
              <a:t>、紅巨星階段後，因消耗內部燃料，產生超新星爆炸，</a:t>
            </a:r>
          </a:p>
          <a:p>
            <a:pPr>
              <a:buFontTx/>
              <a:buNone/>
            </a:pPr>
            <a:r>
              <a:rPr lang="zh-TW" altLang="en-US" sz="2400" b="1" dirty="0">
                <a:ea typeface="標楷體" panose="03000509000000000000" pitchFamily="65" charset="-120"/>
              </a:rPr>
              <a:t>      內部會縮成「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中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子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星</a:t>
            </a:r>
            <a:r>
              <a:rPr lang="zh-TW" altLang="en-US" sz="2400" b="1" dirty="0">
                <a:ea typeface="標楷體" panose="03000509000000000000" pitchFamily="65" charset="-120"/>
              </a:rPr>
              <a:t>」或「黑洞」。</a:t>
            </a:r>
          </a:p>
          <a:p>
            <a:pPr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4</a:t>
            </a:r>
            <a:r>
              <a:rPr lang="zh-TW" altLang="en-US" sz="2400" b="1" dirty="0">
                <a:ea typeface="標楷體" panose="03000509000000000000" pitchFamily="65" charset="-120"/>
              </a:rPr>
              <a:t>、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中子星</a:t>
            </a:r>
            <a:r>
              <a:rPr lang="en-US" altLang="zh-TW" sz="2400" b="1" dirty="0"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ea typeface="標楷體" panose="03000509000000000000" pitchFamily="65" charset="-120"/>
              </a:rPr>
              <a:t>直徑</a:t>
            </a:r>
            <a:r>
              <a:rPr lang="en-US" altLang="en-US" sz="2400" b="1" dirty="0"/>
              <a:t>＜</a:t>
            </a:r>
            <a:r>
              <a:rPr lang="en-US" altLang="zh-TW" sz="2400" b="1" dirty="0">
                <a:ea typeface="標楷體" panose="03000509000000000000" pitchFamily="65" charset="-120"/>
              </a:rPr>
              <a:t>20km</a:t>
            </a:r>
            <a:r>
              <a:rPr lang="zh-TW" altLang="en-US" sz="2400" b="1" dirty="0">
                <a:ea typeface="標楷體" panose="03000509000000000000" pitchFamily="65" charset="-120"/>
              </a:rPr>
              <a:t>：地球</a:t>
            </a:r>
            <a:r>
              <a:rPr lang="zh-TW" altLang="en-US" sz="2400" b="1" dirty="0"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en-US" altLang="zh-TW" sz="2400" b="1" dirty="0">
                <a:ea typeface="標楷體" panose="03000509000000000000" pitchFamily="65" charset="-120"/>
                <a:sym typeface="Wingdings" panose="05000000000000000000" pitchFamily="2" charset="2"/>
              </a:rPr>
              <a:t>3.5m</a:t>
            </a:r>
            <a:r>
              <a:rPr lang="zh-TW" altLang="en-US" sz="2400" b="1" dirty="0">
                <a:ea typeface="標楷體" panose="03000509000000000000" pitchFamily="65" charset="-120"/>
                <a:sym typeface="Wingdings" panose="05000000000000000000" pitchFamily="2" charset="2"/>
              </a:rPr>
              <a:t>的球體 </a:t>
            </a:r>
            <a:r>
              <a:rPr lang="en-US" altLang="zh-TW" sz="2400" b="1" dirty="0">
                <a:ea typeface="標楷體" panose="03000509000000000000" pitchFamily="65" charset="-12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ea typeface="標楷體" panose="03000509000000000000" pitchFamily="65" charset="-120"/>
                <a:sym typeface="Wingdings" panose="05000000000000000000" pitchFamily="2" charset="2"/>
              </a:rPr>
              <a:t>台中市彈珠 </a:t>
            </a:r>
          </a:p>
          <a:p>
            <a:pPr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5</a:t>
            </a:r>
            <a:r>
              <a:rPr lang="zh-TW" altLang="en-US" sz="2400" b="1" dirty="0">
                <a:ea typeface="標楷體" panose="03000509000000000000" pitchFamily="65" charset="-120"/>
              </a:rPr>
              <a:t>、黑洞</a:t>
            </a:r>
            <a:r>
              <a:rPr lang="en-US" altLang="zh-TW" sz="2400" b="1" dirty="0"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ea typeface="標楷體" panose="03000509000000000000" pitchFamily="65" charset="-120"/>
              </a:rPr>
              <a:t>直徑</a:t>
            </a:r>
            <a:r>
              <a:rPr lang="en-US" altLang="en-US" sz="2400" b="1" dirty="0"/>
              <a:t>≒</a:t>
            </a:r>
            <a:r>
              <a:rPr lang="en-US" altLang="zh-TW" sz="2400" b="1" dirty="0">
                <a:ea typeface="標楷體" panose="03000509000000000000" pitchFamily="65" charset="-120"/>
              </a:rPr>
              <a:t>3km</a:t>
            </a:r>
            <a:r>
              <a:rPr lang="zh-TW" altLang="en-US" sz="2400" b="1" dirty="0">
                <a:ea typeface="標楷體" panose="03000509000000000000" pitchFamily="65" charset="-120"/>
              </a:rPr>
              <a:t>：重力強到連光線都無法逃脫。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  <p:pic>
        <p:nvPicPr>
          <p:cNvPr id="36869" name="Picture 5" descr="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844675"/>
            <a:ext cx="10795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玫瑰星雲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773238"/>
            <a:ext cx="100806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恆星形成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1008062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超新星爆炸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1152525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03188" y="2898775"/>
            <a:ext cx="9350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星雲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935913" y="4184650"/>
            <a:ext cx="10795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黑洞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156325" y="2997200"/>
            <a:ext cx="1082675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超新星爆炸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4560888" y="2997200"/>
            <a:ext cx="10826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紅巨星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2943225" y="2924175"/>
            <a:ext cx="10826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主序星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519238" y="2924175"/>
            <a:ext cx="10747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原恆星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7888288" y="2133600"/>
            <a:ext cx="10763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中子星</a:t>
            </a:r>
          </a:p>
        </p:txBody>
      </p:sp>
      <p:sp>
        <p:nvSpPr>
          <p:cNvPr id="36881" name="AutoShape 17"/>
          <p:cNvSpPr>
            <a:spLocks noChangeArrowheads="1"/>
          </p:cNvSpPr>
          <p:nvPr/>
        </p:nvSpPr>
        <p:spPr bwMode="auto">
          <a:xfrm>
            <a:off x="1141413" y="22050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3" name="AutoShape 19"/>
          <p:cNvSpPr>
            <a:spLocks noChangeArrowheads="1"/>
          </p:cNvSpPr>
          <p:nvPr/>
        </p:nvSpPr>
        <p:spPr bwMode="auto">
          <a:xfrm>
            <a:off x="5689600" y="2276475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4" name="AutoShape 20"/>
          <p:cNvSpPr>
            <a:spLocks noChangeArrowheads="1"/>
          </p:cNvSpPr>
          <p:nvPr/>
        </p:nvSpPr>
        <p:spPr bwMode="auto">
          <a:xfrm>
            <a:off x="4024313" y="2276475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5" name="AutoShape 21"/>
          <p:cNvSpPr>
            <a:spLocks noChangeArrowheads="1"/>
          </p:cNvSpPr>
          <p:nvPr/>
        </p:nvSpPr>
        <p:spPr bwMode="auto">
          <a:xfrm>
            <a:off x="7380288" y="17732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6" name="AutoShape 22"/>
          <p:cNvSpPr>
            <a:spLocks noChangeArrowheads="1"/>
          </p:cNvSpPr>
          <p:nvPr/>
        </p:nvSpPr>
        <p:spPr bwMode="auto">
          <a:xfrm>
            <a:off x="2592388" y="2205038"/>
            <a:ext cx="395287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7" name="AutoShape 23"/>
          <p:cNvSpPr>
            <a:spLocks noChangeArrowheads="1"/>
          </p:cNvSpPr>
          <p:nvPr/>
        </p:nvSpPr>
        <p:spPr bwMode="auto">
          <a:xfrm>
            <a:off x="7451725" y="4005263"/>
            <a:ext cx="395288" cy="215900"/>
          </a:xfrm>
          <a:prstGeom prst="rightArrow">
            <a:avLst>
              <a:gd name="adj1" fmla="val 50000"/>
              <a:gd name="adj2" fmla="val 4577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6888" name="Picture 24" descr="織女星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836612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9" name="Picture 25" descr="中子星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1938" y="908050"/>
            <a:ext cx="1223962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0" name="Picture 26" descr="黑洞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450" y="2852738"/>
            <a:ext cx="11620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  <p:bldP spid="36874" grpId="0" animBg="1"/>
      <p:bldP spid="36876" grpId="0" animBg="1"/>
      <p:bldP spid="36877" grpId="0" animBg="1"/>
      <p:bldP spid="36878" grpId="0" animBg="1"/>
      <p:bldP spid="36879" grpId="0" animBg="1"/>
      <p:bldP spid="36880" grpId="0" animBg="1"/>
      <p:bldP spid="36881" grpId="0" animBg="1"/>
      <p:bldP spid="36883" grpId="0" animBg="1"/>
      <p:bldP spid="36884" grpId="0" animBg="1"/>
      <p:bldP spid="36885" grpId="0" animBg="1"/>
      <p:bldP spid="36886" grpId="0" animBg="1"/>
      <p:bldP spid="368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9932-C012-4BEE-B380-14B8868EE521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33796" name="Picture 4" descr="玫瑰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628775"/>
            <a:ext cx="11525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玫瑰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852738"/>
            <a:ext cx="11525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玫瑰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076700"/>
            <a:ext cx="11525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1296988" y="1989138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3802" name="Picture 10" descr="恆星形成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1628775"/>
            <a:ext cx="1152525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恆星形成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936875"/>
            <a:ext cx="1008062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恆星形成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4149725"/>
            <a:ext cx="1008062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紅矮星-維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1223962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白矮星和地球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628775"/>
            <a:ext cx="9366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太陽0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852738"/>
            <a:ext cx="1008062" cy="9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5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763" y="2840038"/>
            <a:ext cx="1008062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行星狀星雲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828675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白矮星和地球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575" y="2924175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1331913" y="3213100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2" name="AutoShape 20"/>
          <p:cNvSpPr>
            <a:spLocks noChangeArrowheads="1"/>
          </p:cNvSpPr>
          <p:nvPr/>
        </p:nvSpPr>
        <p:spPr bwMode="auto">
          <a:xfrm>
            <a:off x="1296988" y="4437063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2903538" y="3213100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4" name="AutoShape 22"/>
          <p:cNvSpPr>
            <a:spLocks noChangeArrowheads="1"/>
          </p:cNvSpPr>
          <p:nvPr/>
        </p:nvSpPr>
        <p:spPr bwMode="auto">
          <a:xfrm>
            <a:off x="4572000" y="3213100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5" name="AutoShape 23"/>
          <p:cNvSpPr>
            <a:spLocks noChangeArrowheads="1"/>
          </p:cNvSpPr>
          <p:nvPr/>
        </p:nvSpPr>
        <p:spPr bwMode="auto">
          <a:xfrm>
            <a:off x="6156325" y="3213100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6" name="AutoShape 24"/>
          <p:cNvSpPr>
            <a:spLocks noChangeArrowheads="1"/>
          </p:cNvSpPr>
          <p:nvPr/>
        </p:nvSpPr>
        <p:spPr bwMode="auto">
          <a:xfrm>
            <a:off x="7524750" y="3213100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7" name="AutoShape 25"/>
          <p:cNvSpPr>
            <a:spLocks noChangeArrowheads="1"/>
          </p:cNvSpPr>
          <p:nvPr/>
        </p:nvSpPr>
        <p:spPr bwMode="auto">
          <a:xfrm>
            <a:off x="2916238" y="4437063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8" name="AutoShape 26"/>
          <p:cNvSpPr>
            <a:spLocks noChangeArrowheads="1"/>
          </p:cNvSpPr>
          <p:nvPr/>
        </p:nvSpPr>
        <p:spPr bwMode="auto">
          <a:xfrm>
            <a:off x="5435600" y="1989138"/>
            <a:ext cx="2374900" cy="215900"/>
          </a:xfrm>
          <a:prstGeom prst="rightArrow">
            <a:avLst>
              <a:gd name="adj1" fmla="val 50000"/>
              <a:gd name="adj2" fmla="val 275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19" name="AutoShape 27"/>
          <p:cNvSpPr>
            <a:spLocks noChangeArrowheads="1"/>
          </p:cNvSpPr>
          <p:nvPr/>
        </p:nvSpPr>
        <p:spPr bwMode="auto">
          <a:xfrm>
            <a:off x="3059113" y="1989138"/>
            <a:ext cx="755650" cy="2159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20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恆星的演化～三種類型的比較</a:t>
            </a:r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122238" y="5729288"/>
            <a:ext cx="8964612" cy="11557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圖片引自：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ROBERT GENDLER / SCIENCE PHOTO LIBRARY / Universal Images Group (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玫瑰星雲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MARK GARLICK / SCIENCE PHOTO LIBRARY / Universal Images Group (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原恆星、白矮星、太陽、行星狀星雲、中子星、</a:t>
            </a:r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。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維基百科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紅矮星、織女星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。</a:t>
            </a:r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Dorling Kindersley / Universal Images Group (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紅巨星</a:t>
            </a:r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。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MEHAU KULYK / SCIENCE PHOTO LIBRARY / Universal Images Group(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超新星爆炸</a:t>
            </a:r>
            <a:r>
              <a:rPr lang="en-US" altLang="zh-TW" sz="140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1400">
                <a:solidFill>
                  <a:srgbClr val="000000"/>
                </a:solidFill>
                <a:ea typeface="標楷體" panose="03000509000000000000" pitchFamily="65" charset="-120"/>
              </a:rPr>
              <a:t>。</a:t>
            </a:r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Erich Schrempp / Photo Researchers / Universal Images Group(</a:t>
            </a:r>
            <a:r>
              <a:rPr lang="zh-TW" altLang="en-US" sz="1400">
                <a:solidFill>
                  <a:srgbClr val="0000FF"/>
                </a:solidFill>
                <a:ea typeface="標楷體" panose="03000509000000000000" pitchFamily="65" charset="-120"/>
              </a:rPr>
              <a:t>黑洞</a:t>
            </a:r>
            <a:r>
              <a:rPr lang="en-US" altLang="zh-TW" sz="1400">
                <a:solidFill>
                  <a:srgbClr val="0000FF"/>
                </a:solidFill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33822" name="Picture 30" descr="織女星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4119563"/>
            <a:ext cx="9779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3" name="Picture 31" descr="5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4127500"/>
            <a:ext cx="935037" cy="9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4" name="Picture 32" descr="超新星爆炸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425" y="4148138"/>
            <a:ext cx="876300" cy="9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 descr="中子星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076700"/>
            <a:ext cx="790575" cy="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27" name="AutoShape 35"/>
          <p:cNvSpPr>
            <a:spLocks noChangeArrowheads="1"/>
          </p:cNvSpPr>
          <p:nvPr/>
        </p:nvSpPr>
        <p:spPr bwMode="auto">
          <a:xfrm>
            <a:off x="7667625" y="5183188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28" name="AutoShape 36"/>
          <p:cNvSpPr>
            <a:spLocks noChangeArrowheads="1"/>
          </p:cNvSpPr>
          <p:nvPr/>
        </p:nvSpPr>
        <p:spPr bwMode="auto">
          <a:xfrm>
            <a:off x="7667625" y="4437063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29" name="AutoShape 37"/>
          <p:cNvSpPr>
            <a:spLocks noChangeArrowheads="1"/>
          </p:cNvSpPr>
          <p:nvPr/>
        </p:nvSpPr>
        <p:spPr bwMode="auto">
          <a:xfrm>
            <a:off x="6083300" y="4437063"/>
            <a:ext cx="360363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30" name="AutoShape 38"/>
          <p:cNvSpPr>
            <a:spLocks noChangeArrowheads="1"/>
          </p:cNvSpPr>
          <p:nvPr/>
        </p:nvSpPr>
        <p:spPr bwMode="auto">
          <a:xfrm>
            <a:off x="4500563" y="4437063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3831" name="Picture 39" descr="黑洞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4941888"/>
            <a:ext cx="792163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90A1-7F7E-42EA-A6A4-43CA01B61B1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太陽的未來命運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  <p:pic>
        <p:nvPicPr>
          <p:cNvPr id="32773" name="Picture 5" descr="Sun_red_gia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381125"/>
            <a:ext cx="6121400" cy="54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692275" y="6453188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圖：維基百科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235825" y="1320800"/>
            <a:ext cx="1908175" cy="54991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這是科學家的想像圖。太陽膨脹了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200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倍以上，金星已被吞滅，地球雖然逃脫被吞噬的命運。但受到高溫影響，海水蒸發，岩石溶化成岩漿。</a:t>
            </a:r>
          </a:p>
          <a:p>
            <a:pPr>
              <a:spcBef>
                <a:spcPct val="50000"/>
              </a:spcBef>
            </a:pPr>
            <a:endParaRPr lang="en-US" altLang="zh-TW" b="1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32779" name="Picture 11" descr="垂死太陽在地球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5616575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908175" y="6216650"/>
            <a:ext cx="5473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Credit:</a:t>
            </a:r>
            <a:r>
              <a:rPr lang="en-US" altLang="zh-TW"/>
              <a:t>DETLEV VAN RAVENSWAAY / SCIENCE PHOTO LIBRARY / Universal Images Group</a:t>
            </a:r>
          </a:p>
        </p:txBody>
      </p:sp>
      <p:pic>
        <p:nvPicPr>
          <p:cNvPr id="32775" name="Picture 7" descr="未來紅巨星的太陽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1243013"/>
            <a:ext cx="72009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92088" y="6489700"/>
            <a:ext cx="6842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>
                <a:solidFill>
                  <a:srgbClr val="000000"/>
                </a:solidFill>
              </a:rPr>
              <a:t>Credit :CHRIS BUTLER / SCIENCE PHOTO LIBRARY / Universal Images Group</a:t>
            </a:r>
          </a:p>
        </p:txBody>
      </p:sp>
      <p:pic>
        <p:nvPicPr>
          <p:cNvPr id="32781" name="Picture 13" descr="太陽死亡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341438"/>
            <a:ext cx="7092950" cy="54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79388" y="6364288"/>
            <a:ext cx="6842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/>
              <a:t>Credit:JOE TUCCIARONE / SCIENCE PHOTO LIBRARY / Universal Images Group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7235825" y="1343025"/>
            <a:ext cx="1908175" cy="547052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之後的太陽會逐漸冷縮成為接近地球般大小的白矮星。</a:t>
            </a:r>
          </a:p>
          <a:p>
            <a:pPr>
              <a:lnSpc>
                <a:spcPct val="105000"/>
              </a:lnSpc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隨著時間過去，表面逐漸冰冷，最終成為黑矮星。而地球與其他行星會成為一個黑暗的冰凍世界。</a:t>
            </a:r>
            <a:endParaRPr lang="zh-TW" altLang="en-US" b="1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32784" name="AutoShape 16">
            <a:hlinkClick r:id="rId6" action="ppaction://program" highlightClick="1"/>
          </p:cNvPr>
          <p:cNvSpPr>
            <a:spLocks noChangeArrowheads="1"/>
          </p:cNvSpPr>
          <p:nvPr/>
        </p:nvSpPr>
        <p:spPr bwMode="auto">
          <a:xfrm>
            <a:off x="7019925" y="620713"/>
            <a:ext cx="720725" cy="28733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  <p:bldP spid="32780" grpId="0"/>
      <p:bldP spid="32778" grpId="0"/>
      <p:bldP spid="32782" grpId="0"/>
      <p:bldP spid="327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5F6B-B784-422E-B128-7E53196101EA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41313"/>
            <a:ext cx="8589963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埃及文化的太陽神</a:t>
            </a:r>
            <a:r>
              <a:rPr lang="en-US" altLang="zh-TW" b="1">
                <a:ea typeface="標楷體" panose="03000509000000000000" pitchFamily="65" charset="-120"/>
              </a:rPr>
              <a:t>--Ra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44037" name="Picture 5" descr="埃及太陽神-拉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412875"/>
            <a:ext cx="5103812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979613" y="6521450"/>
            <a:ext cx="511175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>
                <a:solidFill>
                  <a:srgbClr val="000000"/>
                </a:solidFill>
              </a:rPr>
              <a:t>Credit</a:t>
            </a:r>
            <a:r>
              <a:rPr lang="zh-TW" altLang="en-US" sz="1600" b="1">
                <a:solidFill>
                  <a:srgbClr val="000000"/>
                </a:solidFill>
              </a:rPr>
              <a:t>：</a:t>
            </a:r>
            <a:r>
              <a:rPr lang="en-US" altLang="zh-TW" sz="1600" b="1">
                <a:solidFill>
                  <a:srgbClr val="000000"/>
                </a:solidFill>
              </a:rPr>
              <a:t>Werner Forman / Universal Images Group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413000" y="2565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貝弩鳥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637E8-12E7-4AF5-854B-35B23BBDA834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52229" name="Picture 5" descr="馬雅的卡斯蒂略金字塔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05725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755650" y="5805488"/>
            <a:ext cx="7704138" cy="822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馬雅文明的卡斯蒂略金字塔與太陽方位密切相關。</a:t>
            </a:r>
          </a:p>
          <a:p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圖：維基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873F-2A74-4640-8AD0-64047F916435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53253" name="Picture 5" descr="騎乘七頭馬的蘇利耶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22"/>
          <a:stretch>
            <a:fillRect/>
          </a:stretch>
        </p:blipFill>
        <p:spPr bwMode="auto">
          <a:xfrm>
            <a:off x="539750" y="692150"/>
            <a:ext cx="8064500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39750" y="5521325"/>
            <a:ext cx="80645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蘇利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耶是印度神話中主要的太陽神，他擁有金色的毛髮和手臂，乘坐著由七匹馬拉動的戰車（象徵了所有七種查克拉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在印度瑜伽的觀念中是指分布於人體各部位的能量中樞）。此外，</a:t>
            </a:r>
            <a:r>
              <a:rPr lang="zh-TW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印度教徒心中，卐字是最神聖且幸運的幅像，也是太陽的象徵。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圖、文</a:t>
            </a:r>
            <a:r>
              <a:rPr lang="en-US" altLang="zh-TW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維基百科、宗教百科全書</a:t>
            </a:r>
          </a:p>
        </p:txBody>
      </p:sp>
      <p:pic>
        <p:nvPicPr>
          <p:cNvPr id="53256" name="Picture 8" descr="File:Swastika1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989138"/>
            <a:ext cx="2144713" cy="2160587"/>
          </a:xfrm>
          <a:prstGeom prst="rect">
            <a:avLst/>
          </a:prstGeom>
          <a:solidFill>
            <a:srgbClr val="CCFF99"/>
          </a:solidFill>
        </p:spPr>
      </p:pic>
      <p:pic>
        <p:nvPicPr>
          <p:cNvPr id="53258" name="Picture 10" descr="52655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761037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4932363" y="5805488"/>
            <a:ext cx="862012" cy="431800"/>
          </a:xfrm>
          <a:prstGeom prst="rect">
            <a:avLst/>
          </a:prstGeom>
          <a:noFill/>
          <a:ln w="920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animBg="1"/>
      <p:bldP spid="5325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40BC-11A2-4ED8-87B9-F8F1BB31E25F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19460" name="Picture 4" descr="太陽系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141288"/>
            <a:ext cx="9017000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675" y="1341438"/>
            <a:ext cx="8569325" cy="168433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zh-TW" altLang="en-US" sz="6600" b="1">
                <a:solidFill>
                  <a:srgbClr val="FFFF00"/>
                </a:solidFill>
                <a:ea typeface="標楷體" panose="03000509000000000000" pitchFamily="65" charset="-120"/>
              </a:rPr>
              <a:t>太陽系的大家長</a:t>
            </a:r>
            <a:r>
              <a:rPr lang="en-US" altLang="zh-TW" sz="6600" b="1">
                <a:solidFill>
                  <a:srgbClr val="FFFF00"/>
                </a:solidFill>
                <a:ea typeface="標楷體" panose="03000509000000000000" pitchFamily="65" charset="-120"/>
              </a:rPr>
              <a:t>-sun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39725" y="6518275"/>
            <a:ext cx="855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Credit</a:t>
            </a:r>
            <a:r>
              <a:rPr lang="zh-TW" altLang="en-US"/>
              <a:t>：</a:t>
            </a:r>
            <a:r>
              <a:rPr lang="en-US" altLang="zh-TW"/>
              <a:t>MEHAU KULYK / SCIENCE PHOTO LIBRARY / Universal Images Group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985A-60F2-4809-9FE2-6E52E53E394C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55301" name="Picture 5" descr="阿波羅神廟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777162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11188" y="765175"/>
            <a:ext cx="2376487" cy="3667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阿波羅神廟</a:t>
            </a:r>
            <a:r>
              <a:rPr lang="en-US" altLang="zh-TW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</a:p>
        </p:txBody>
      </p:sp>
      <p:pic>
        <p:nvPicPr>
          <p:cNvPr id="55303" name="Picture 7" descr="阿波羅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4876800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124075" y="6203950"/>
            <a:ext cx="4895850" cy="320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>
                <a:solidFill>
                  <a:srgbClr val="000000"/>
                </a:solidFill>
              </a:rPr>
              <a:t>Credit</a:t>
            </a:r>
            <a:r>
              <a:rPr lang="zh-TW" altLang="en-US" sz="1500" b="1">
                <a:solidFill>
                  <a:srgbClr val="000000"/>
                </a:solidFill>
              </a:rPr>
              <a:t>：</a:t>
            </a:r>
            <a:r>
              <a:rPr lang="en-US" altLang="zh-TW" sz="1500" b="1">
                <a:solidFill>
                  <a:srgbClr val="000000"/>
                </a:solidFill>
              </a:rPr>
              <a:t>Alinari Archives / Universal Images Group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0045-197C-4020-B079-7E6D2EA3E160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54276" name="Picture 4" descr="巨石陣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717550"/>
            <a:ext cx="8713788" cy="603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00025" y="6283325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圖：維基百科</a:t>
            </a:r>
          </a:p>
        </p:txBody>
      </p:sp>
      <p:pic>
        <p:nvPicPr>
          <p:cNvPr id="54279" name="Picture 7" descr="巨石陣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6049963" cy="60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07950" y="6453188"/>
            <a:ext cx="5976938" cy="2905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300" b="1">
                <a:solidFill>
                  <a:srgbClr val="000000"/>
                </a:solidFill>
              </a:rPr>
              <a:t>Credit</a:t>
            </a:r>
            <a:r>
              <a:rPr lang="zh-TW" altLang="en-US" sz="1300" b="1">
                <a:solidFill>
                  <a:srgbClr val="000000"/>
                </a:solidFill>
              </a:rPr>
              <a:t>：</a:t>
            </a:r>
            <a:r>
              <a:rPr lang="en-US" altLang="zh-TW" sz="1300" b="1">
                <a:solidFill>
                  <a:srgbClr val="000000"/>
                </a:solidFill>
              </a:rPr>
              <a:t>SKYSCAN / SCIENCE PHOTO LIBRARY / Universal Images Group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6021388" y="692150"/>
            <a:ext cx="3165475" cy="60372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35000"/>
              </a:lnSpc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巨石陣的航拍照片。它被認為在西元前</a:t>
            </a:r>
            <a:r>
              <a:rPr lang="en-US" altLang="zh-TW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2000</a:t>
            </a:r>
            <a:r>
              <a:rPr lang="zh-TW" altLang="en-US" sz="24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年左右就已經建成。這些建築的原因目前學界仍無定論。一般認為與天文觀測有關。在夏季清晨太陽就在此升起，同時巨石陣也可以預測到月食和日食。周圍的土堤與溝槽應該是第一階段的建築物。</a:t>
            </a:r>
          </a:p>
        </p:txBody>
      </p:sp>
      <p:pic>
        <p:nvPicPr>
          <p:cNvPr id="54282" name="Picture 10" descr="巨石陣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1675"/>
            <a:ext cx="9182100" cy="61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908175" y="6381750"/>
            <a:ext cx="7235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Credit</a:t>
            </a:r>
            <a:r>
              <a:rPr lang="zh-TW" altLang="en-US"/>
              <a:t>：</a:t>
            </a:r>
            <a:r>
              <a:rPr lang="en-US" altLang="zh-TW"/>
              <a:t>David Nunuk / All Canada Photo / Universal Images Group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81" grpId="0" animBg="1"/>
      <p:bldP spid="542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25A0-879F-48BA-9843-A527BFFB9D61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56324" name="Picture 4" descr="路易十四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1341438"/>
            <a:ext cx="3843338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路易十四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25" y="1341438"/>
            <a:ext cx="374332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116013" y="333375"/>
            <a:ext cx="72723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5400" b="1">
                <a:solidFill>
                  <a:srgbClr val="FFFF00"/>
                </a:solidFill>
                <a:ea typeface="標楷體" panose="03000509000000000000" pitchFamily="65" charset="-120"/>
              </a:rPr>
              <a:t>太陽王～路易十四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84213" y="6092825"/>
            <a:ext cx="34559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>
                <a:solidFill>
                  <a:srgbClr val="FF5050"/>
                </a:solidFill>
              </a:rPr>
              <a:t>Credit</a:t>
            </a:r>
            <a:r>
              <a:rPr lang="zh-TW" altLang="en-US" sz="1400" b="1">
                <a:solidFill>
                  <a:srgbClr val="FF5050"/>
                </a:solidFill>
              </a:rPr>
              <a:t>： </a:t>
            </a:r>
            <a:r>
              <a:rPr lang="en-US" altLang="zh-TW" sz="1400" b="1">
                <a:solidFill>
                  <a:srgbClr val="FF5050"/>
                </a:solidFill>
              </a:rPr>
              <a:t>Hulton Archive / Getty Images / Universal Images Group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859338" y="6088063"/>
            <a:ext cx="3671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/>
              <a:t>Credit</a:t>
            </a:r>
            <a:r>
              <a:rPr lang="zh-TW" altLang="en-US" sz="1600" b="1"/>
              <a:t>：</a:t>
            </a:r>
            <a:r>
              <a:rPr lang="en-US" altLang="zh-TW" sz="1600" b="1"/>
              <a:t>Joseph Martin / akg-images / Universal Images Group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</p:spTree>
  </p:cSld>
  <p:clrMapOvr>
    <a:masterClrMapping/>
  </p:clrMapOvr>
  <p:transition spd="med">
    <p:cut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E85A-E539-467D-8A5F-3BFAD34EA443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后羿射日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相傳堯的時代，天空出現「</a:t>
            </a: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十日並出」奇景，使得大地</a:t>
            </a: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草木枯死，又有惡獸四處為</a:t>
            </a: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害，后羿受堯的命令除去這</a:t>
            </a: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幾種惡獸，又射去九日，為</a:t>
            </a: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民除害。</a:t>
            </a: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18441" name="Picture 9" descr="File:Ma Lin - Emperor Y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950" y="1412875"/>
            <a:ext cx="319405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938838" y="6453188"/>
            <a:ext cx="3205162" cy="366712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帝堯，圖片引自維基百科</a:t>
            </a:r>
          </a:p>
        </p:txBody>
      </p:sp>
      <p:pic>
        <p:nvPicPr>
          <p:cNvPr id="18445" name="Picture 13" descr="File:Fargo Sundogs 2 18 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9404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0" y="6172200"/>
            <a:ext cx="5940425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神話中「十日並出」的真相乃冰晶雲的折射作用形成，圖中的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Sun dog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（幻日）即呈現三日並出之景。維基百科。</a:t>
            </a:r>
          </a:p>
        </p:txBody>
      </p:sp>
      <p:pic>
        <p:nvPicPr>
          <p:cNvPr id="18448" name="Picture 16" descr="幻日現象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9055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5400" y="5897563"/>
            <a:ext cx="5867400" cy="915987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Parhelia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的</a:t>
            </a:r>
            <a:r>
              <a:rPr lang="en-US" altLang="zh-TW" b="1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〈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莫克太陽</a:t>
            </a:r>
            <a:r>
              <a:rPr lang="en-US" altLang="zh-TW" b="1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〉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，於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1698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年在英國觀察到。也屬此類現象。</a:t>
            </a:r>
            <a:r>
              <a:rPr lang="en-US" altLang="zh-TW" b="1">
                <a:solidFill>
                  <a:srgbClr val="000000"/>
                </a:solidFill>
              </a:rPr>
              <a:t>Credit    : Universal History Archive/Universal Images Group</a:t>
            </a:r>
            <a:endParaRPr lang="en-US" altLang="zh-TW" b="1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18449" name="Picture 17" descr="138_1064037-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5940425" cy="51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0" y="6199188"/>
            <a:ext cx="5940425" cy="64135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哇！十一日並出？這只是連續攝影啦！</a:t>
            </a:r>
            <a:r>
              <a:rPr lang="en-US" altLang="zh-TW">
                <a:solidFill>
                  <a:srgbClr val="000000"/>
                </a:solidFill>
              </a:rPr>
              <a:t>Credit</a:t>
            </a:r>
            <a:r>
              <a:rPr lang="zh-TW" altLang="en-US">
                <a:solidFill>
                  <a:srgbClr val="000000"/>
                </a:solidFill>
              </a:rPr>
              <a:t>：</a:t>
            </a:r>
            <a:r>
              <a:rPr lang="en-US" altLang="zh-TW">
                <a:solidFill>
                  <a:srgbClr val="000000"/>
                </a:solidFill>
              </a:rPr>
              <a:t>Kim Taylor / Nature Picture Library / Universal Images Group</a:t>
            </a:r>
          </a:p>
        </p:txBody>
      </p:sp>
      <p:pic>
        <p:nvPicPr>
          <p:cNvPr id="18451" name="Picture 19" descr="File:后羿射日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4140200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003800" y="6400800"/>
            <a:ext cx="4140200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后羿。圖：維基百科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  <p:bldP spid="18446" grpId="0" animBg="1"/>
      <p:bldP spid="18447" grpId="0" animBg="1"/>
      <p:bldP spid="18450" grpId="0" animBg="1"/>
      <p:bldP spid="184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D9D6-DAA3-40C1-AC3D-4E4C88896CC7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57213"/>
            <a:ext cx="5483225" cy="1143000"/>
          </a:xfrm>
        </p:spPr>
        <p:txBody>
          <a:bodyPr/>
          <a:lstStyle/>
          <a:p>
            <a:r>
              <a:rPr lang="zh-TW" altLang="en-US" sz="7200" b="1">
                <a:ea typeface="標楷體" panose="03000509000000000000" pitchFamily="65" charset="-120"/>
              </a:rPr>
              <a:t>夸父追日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9750" y="1662113"/>
            <a:ext cx="777716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山海經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大荒北經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lnSpc>
                <a:spcPct val="110000"/>
              </a:lnSpc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大荒之中，有山名曰成都載天。有人珥兩黃蛇，把兩黃蛇，名曰夸父。後士生信，信生夸父。夸父不量力，欲追日景，逮之于禺谷。將飲河而不足也，將走大澤，未至，死于此。</a:t>
            </a:r>
          </a:p>
          <a:p>
            <a:pPr>
              <a:lnSpc>
                <a:spcPct val="110000"/>
              </a:lnSpc>
            </a:pPr>
            <a:endParaRPr lang="zh-TW" altLang="en-US" sz="28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山海經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海外北經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　　 </a:t>
            </a:r>
          </a:p>
          <a:p>
            <a:pPr>
              <a:lnSpc>
                <a:spcPct val="110000"/>
              </a:lnSpc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夸父與日逐走，入日。渴欲得飲，飲于河、渭。河、渭不足，北飲大澤。未至，道渴而死。棄其杖，化為鄧林。</a:t>
            </a:r>
          </a:p>
        </p:txBody>
      </p:sp>
      <p:pic>
        <p:nvPicPr>
          <p:cNvPr id="41992" name="Picture 8" descr="File:Kua-f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260350"/>
            <a:ext cx="33432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508625" y="1844675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FF"/>
                </a:solidFill>
                <a:ea typeface="標楷體" panose="03000509000000000000" pitchFamily="65" charset="-120"/>
              </a:rPr>
              <a:t>圖：維基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053CB-5B70-4F24-B988-9BA21FE63EA8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邵族傳說～勇者鬥惡龍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三、太陽的文化</a:t>
            </a:r>
          </a:p>
        </p:txBody>
      </p:sp>
      <p:pic>
        <p:nvPicPr>
          <p:cNvPr id="47115" name="Picture 11" descr="%E9%82%B5%E6%97%8F%E5%85%AC%E4%BB%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632700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92275" y="6086475"/>
            <a:ext cx="6264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圖片設計：放</a:t>
            </a:r>
            <a:r>
              <a:rPr lang="en-US" altLang="zh-TW" b="1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•</a:t>
            </a:r>
            <a:r>
              <a:rPr lang="zh-TW" altLang="en-US" b="1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</a:rPr>
              <a:t>設計，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  <a:hlinkClick r:id="rId3"/>
              </a:rPr>
              <a:t>http://holdennews.blogspot.tw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 </a:t>
            </a:r>
          </a:p>
        </p:txBody>
      </p:sp>
      <p:pic>
        <p:nvPicPr>
          <p:cNvPr id="47117" name="Picture 13" descr="小魯電子報313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705802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5795963" y="6165850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圖：小魯電子報</a:t>
            </a:r>
          </a:p>
        </p:txBody>
      </p:sp>
      <p:pic>
        <p:nvPicPr>
          <p:cNvPr id="47120" name="Picture 16" descr="File:Chamaecyparis formosens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790950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Scissor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42481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619125" y="6027738"/>
            <a:ext cx="3770313" cy="64135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老婆婆說出的惡龍的祕密～圖為阿里山神木。引自維基百科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4427538" y="3213100"/>
            <a:ext cx="40322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 b="1">
                <a:ea typeface="標楷體" panose="03000509000000000000" pitchFamily="65" charset="-120"/>
              </a:rPr>
              <a:t>可剪斷惡龍喉嚨的金剪刀就在阿里山底。</a:t>
            </a:r>
            <a:r>
              <a:rPr lang="en-US" altLang="zh-TW" sz="1300"/>
              <a:t>Credit</a:t>
            </a:r>
            <a:r>
              <a:rPr lang="zh-TW" altLang="en-US" sz="1300"/>
              <a:t>：</a:t>
            </a:r>
            <a:r>
              <a:rPr lang="en-US" altLang="zh-TW" sz="1300"/>
              <a:t>PATRICK LLEWELYN-DAVIES / SCIENCE PHOTO LIBRARY / Universal Images Group</a:t>
            </a:r>
          </a:p>
        </p:txBody>
      </p:sp>
      <p:pic>
        <p:nvPicPr>
          <p:cNvPr id="47126" name="Picture 22" descr="東方兀蘭戰斧 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4005263"/>
            <a:ext cx="424815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4140200" y="6092825"/>
            <a:ext cx="446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b="1">
                <a:solidFill>
                  <a:srgbClr val="FFFF66"/>
                </a:solidFill>
                <a:ea typeface="標楷體" panose="03000509000000000000" pitchFamily="65" charset="-120"/>
              </a:rPr>
              <a:t>金斧頭能劈開惡龍的頭殼。</a:t>
            </a:r>
            <a:r>
              <a:rPr lang="en-US" altLang="zh-TW" sz="1400" b="1">
                <a:solidFill>
                  <a:srgbClr val="FFFF66"/>
                </a:solidFill>
                <a:ea typeface="標楷體" panose="03000509000000000000" pitchFamily="65" charset="-120"/>
              </a:rPr>
              <a:t>Credit</a:t>
            </a:r>
            <a:r>
              <a:rPr lang="zh-TW" altLang="en-US" sz="1400" b="1">
                <a:solidFill>
                  <a:srgbClr val="FFFF66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1400" b="1">
                <a:solidFill>
                  <a:srgbClr val="FFFF66"/>
                </a:solidFill>
                <a:ea typeface="標楷體" panose="03000509000000000000" pitchFamily="65" charset="-120"/>
              </a:rPr>
              <a:t>Bridgeman Art Library / Universal Images Group</a:t>
            </a:r>
          </a:p>
        </p:txBody>
      </p:sp>
      <p:pic>
        <p:nvPicPr>
          <p:cNvPr id="47128" name="Picture 24" descr="日月潭10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258888"/>
            <a:ext cx="80645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8" grpId="0"/>
      <p:bldP spid="47123" grpId="0" animBg="1"/>
      <p:bldP spid="47124" grpId="0"/>
      <p:bldP spid="471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8F6F-BC79-41D3-B444-49D2951E0407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太陽黑子的觀測史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最早的紀錄在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漢書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五行志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000" b="1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日出黃，有黑氣大如錢，居日中央。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1612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年伽利略首先利用望遠鏡觀測太陽黑子。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1995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0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日升空的「</a:t>
            </a:r>
            <a:r>
              <a:rPr lang="en-US" altLang="zh-TW" sz="3000" b="1">
                <a:ea typeface="標楷體" panose="03000509000000000000" pitchFamily="65" charset="-120"/>
              </a:rPr>
              <a:t>SOHO </a:t>
            </a:r>
            <a:r>
              <a:rPr lang="zh-TW" altLang="en-US" sz="3000" b="1">
                <a:ea typeface="標楷體" panose="03000509000000000000" pitchFamily="65" charset="-120"/>
              </a:rPr>
              <a:t>太空觀測站」是由歐洲南方天文台 </a:t>
            </a:r>
            <a:r>
              <a:rPr lang="en-US" altLang="zh-TW" sz="3000" b="1">
                <a:ea typeface="標楷體" panose="03000509000000000000" pitchFamily="65" charset="-120"/>
              </a:rPr>
              <a:t>(ESO) </a:t>
            </a:r>
            <a:r>
              <a:rPr lang="zh-TW" altLang="en-US" sz="3000" b="1">
                <a:ea typeface="標楷體" panose="03000509000000000000" pitchFamily="65" charset="-120"/>
              </a:rPr>
              <a:t>和美國 </a:t>
            </a:r>
            <a:r>
              <a:rPr lang="en-US" altLang="zh-TW" sz="3000" b="1">
                <a:ea typeface="標楷體" panose="03000509000000000000" pitchFamily="65" charset="-120"/>
              </a:rPr>
              <a:t>NASA</a:t>
            </a:r>
            <a:r>
              <a:rPr lang="zh-TW" altLang="en-US" sz="3000" b="1">
                <a:ea typeface="標楷體" panose="03000509000000000000" pitchFamily="65" charset="-120"/>
              </a:rPr>
              <a:t>合作，進行 </a:t>
            </a:r>
            <a:r>
              <a:rPr lang="en-US" altLang="zh-TW" sz="3000" b="1">
                <a:ea typeface="標楷體" panose="03000509000000000000" pitchFamily="65" charset="-120"/>
              </a:rPr>
              <a:t>24 </a:t>
            </a:r>
            <a:r>
              <a:rPr lang="zh-TW" altLang="en-US" sz="3000" b="1">
                <a:ea typeface="標楷體" panose="03000509000000000000" pitchFamily="65" charset="-120"/>
              </a:rPr>
              <a:t>小時不中斷的太陽觀測。從太陽的深部至大氣層最外層日冕和太陽風的觀測。</a:t>
            </a:r>
            <a:r>
              <a:rPr lang="zh-TW" altLang="en-US"/>
              <a:t>  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40F3-E079-4697-8785-E8AC5AB08980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52513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伽利略的觀測</a:t>
            </a:r>
          </a:p>
        </p:txBody>
      </p:sp>
      <p:pic>
        <p:nvPicPr>
          <p:cNvPr id="57348" name="Picture 4" descr="伽利略肖像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968375"/>
            <a:ext cx="3671887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ss602-l-1612年伽利略一系列的太陽黑子觀測圖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968375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ss603-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968375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ss605-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562475" y="6065838"/>
            <a:ext cx="4465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圖片來源：</a:t>
            </a:r>
            <a:r>
              <a:rPr lang="en-US" altLang="zh-TW" b="1">
                <a:ea typeface="標楷體" panose="03000509000000000000" pitchFamily="65" charset="-120"/>
              </a:rPr>
              <a:t>The Galileo Project</a:t>
            </a:r>
            <a:r>
              <a:rPr lang="zh-TW" altLang="en-US" b="1">
                <a:ea typeface="標楷體" panose="03000509000000000000" pitchFamily="65" charset="-120"/>
              </a:rPr>
              <a:t>，網址：</a:t>
            </a:r>
            <a:r>
              <a:rPr lang="en-US" altLang="zh-TW" b="1">
                <a:ea typeface="標楷體" panose="03000509000000000000" pitchFamily="65" charset="-120"/>
              </a:rPr>
              <a:t>http://galileo.rice.edu/ </a:t>
            </a:r>
          </a:p>
        </p:txBody>
      </p:sp>
      <p:pic>
        <p:nvPicPr>
          <p:cNvPr id="57353" name="Picture 9" descr="ss606-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4" name="Picture 10" descr="ss607-l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 descr="ss608-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ss609-l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7" name="Picture 13" descr="ss610-l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ss611-l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9" name="Picture 15" descr="ss612-l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0" name="Picture 16" descr="ss613-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1" name="Picture 17" descr="ss614-l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9667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4643438" y="1052513"/>
            <a:ext cx="4335462" cy="4968875"/>
          </a:xfrm>
          <a:prstGeom prst="rect">
            <a:avLst/>
          </a:prstGeom>
          <a:solidFill>
            <a:srgbClr val="CCFFFF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5000"/>
              </a:lnSpc>
            </a:pPr>
            <a:r>
              <a:rPr lang="en-US" altLang="zh-TW" sz="2700" b="1">
                <a:solidFill>
                  <a:srgbClr val="0000FF"/>
                </a:solidFill>
                <a:ea typeface="標楷體" panose="03000509000000000000" pitchFamily="65" charset="-120"/>
              </a:rPr>
              <a:t>【</a:t>
            </a:r>
            <a:r>
              <a:rPr lang="zh-TW" altLang="en-US" sz="2700" b="1">
                <a:solidFill>
                  <a:srgbClr val="0000FF"/>
                </a:solidFill>
                <a:ea typeface="標楷體" panose="03000509000000000000" pitchFamily="65" charset="-120"/>
              </a:rPr>
              <a:t>伽利略</a:t>
            </a:r>
            <a:r>
              <a:rPr lang="en-US" altLang="zh-TW" sz="1600" b="1">
                <a:solidFill>
                  <a:srgbClr val="0000FF"/>
                </a:solidFill>
                <a:ea typeface="標楷體" panose="03000509000000000000" pitchFamily="65" charset="-120"/>
              </a:rPr>
              <a:t>(</a:t>
            </a:r>
            <a:r>
              <a:rPr lang="en-US" altLang="zh-TW" sz="1600" b="1">
                <a:solidFill>
                  <a:srgbClr val="0000FF"/>
                </a:solidFill>
              </a:rPr>
              <a:t>1564</a:t>
            </a:r>
            <a:r>
              <a:rPr lang="zh-TW" altLang="en-US" sz="1600" b="1">
                <a:solidFill>
                  <a:srgbClr val="0000FF"/>
                </a:solidFill>
              </a:rPr>
              <a:t>～</a:t>
            </a:r>
            <a:r>
              <a:rPr lang="en-US" altLang="zh-TW" sz="1600" b="1">
                <a:solidFill>
                  <a:srgbClr val="0000FF"/>
                </a:solidFill>
              </a:rPr>
              <a:t>1642</a:t>
            </a:r>
            <a:r>
              <a:rPr lang="en-US" altLang="zh-TW" sz="1600" b="1">
                <a:solidFill>
                  <a:srgbClr val="0000FF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2800" b="1">
                <a:solidFill>
                  <a:srgbClr val="0000FF"/>
                </a:solidFill>
                <a:ea typeface="標楷體" panose="03000509000000000000" pitchFamily="65" charset="-120"/>
              </a:rPr>
              <a:t>的</a:t>
            </a:r>
            <a:r>
              <a:rPr lang="zh-TW" altLang="en-US" sz="2700" b="1">
                <a:solidFill>
                  <a:srgbClr val="0000FF"/>
                </a:solidFill>
                <a:ea typeface="標楷體" panose="03000509000000000000" pitchFamily="65" charset="-120"/>
              </a:rPr>
              <a:t>成果</a:t>
            </a:r>
            <a:r>
              <a:rPr lang="en-US" altLang="zh-TW" sz="2700" b="1">
                <a:solidFill>
                  <a:srgbClr val="0000FF"/>
                </a:solidFill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105000"/>
              </a:lnSpc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1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、太陽表面存在黑子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    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太陽不再完美無缺！</a:t>
            </a: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05000"/>
              </a:lnSpc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2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、太陽會有自轉現象</a:t>
            </a:r>
          </a:p>
          <a:p>
            <a:pPr algn="ctr">
              <a:lnSpc>
                <a:spcPct val="105000"/>
              </a:lnSpc>
            </a:pPr>
            <a:r>
              <a:rPr lang="en-US" altLang="zh-TW" sz="2800" b="1">
                <a:solidFill>
                  <a:srgbClr val="0000FF"/>
                </a:solidFill>
                <a:ea typeface="標楷體" panose="03000509000000000000" pitchFamily="65" charset="-120"/>
              </a:rPr>
              <a:t>【</a:t>
            </a:r>
            <a:r>
              <a:rPr lang="zh-TW" altLang="en-US" sz="2800" b="1">
                <a:solidFill>
                  <a:srgbClr val="0000FF"/>
                </a:solidFill>
                <a:ea typeface="標楷體" panose="03000509000000000000" pitchFamily="65" charset="-120"/>
              </a:rPr>
              <a:t>伽利略的錯誤示範</a:t>
            </a:r>
            <a:r>
              <a:rPr lang="en-US" altLang="zh-TW" sz="2800" b="1">
                <a:solidFill>
                  <a:srgbClr val="0000FF"/>
                </a:solidFill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105000"/>
              </a:lnSpc>
            </a:pPr>
            <a:r>
              <a:rPr lang="en-US" altLang="zh-TW" sz="2800" b="1">
                <a:solidFill>
                  <a:srgbClr val="000000"/>
                </a:solidFill>
                <a:ea typeface="標楷體" panose="03000509000000000000" pitchFamily="65" charset="-120"/>
              </a:rPr>
              <a:t>◎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以望遠鏡直視太陽！</a:t>
            </a:r>
          </a:p>
          <a:p>
            <a:pPr>
              <a:lnSpc>
                <a:spcPct val="105000"/>
              </a:lnSpc>
            </a:pP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伽利略利用日出或日落時觀測太陽，後來發現視力受不了而改用投射法，但其晚年已因青光眼與白內障而幾近全盲。</a:t>
            </a:r>
          </a:p>
        </p:txBody>
      </p:sp>
      <p:pic>
        <p:nvPicPr>
          <p:cNvPr id="57363" name="Picture 19" descr="1610年伽利略自製的望遠鏡-複製品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1052513"/>
            <a:ext cx="4244975" cy="4968875"/>
          </a:xfrm>
          <a:prstGeom prst="rect">
            <a:avLst/>
          </a:prstGeom>
          <a:noFill/>
          <a:ln w="889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127000" y="6100763"/>
            <a:ext cx="444500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1610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年伽利略自製的望遠鏡複製品（口徑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4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公分）。作者攝於台北市立天文館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2" grpId="0" uiExpand="1" build="allAtOnce" animBg="1"/>
      <p:bldP spid="573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8BBA-C306-4735-BC46-CB4F7FF212C0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什麼是太陽黑子？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25621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黑子是太陽活動的現象</a:t>
            </a:r>
            <a:r>
              <a:rPr lang="en-US" altLang="zh-TW" sz="2800" b="1"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ea typeface="標楷體" panose="03000509000000000000" pitchFamily="65" charset="-120"/>
              </a:rPr>
              <a:t>可持續數小時～數個月</a:t>
            </a:r>
            <a:r>
              <a:rPr lang="en-US" altLang="zh-TW" sz="2800" b="1"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黑子表面的溫度較周圍耀眼的光球低，因而呈現較暗的黑色！</a:t>
            </a:r>
            <a:r>
              <a:rPr lang="en-US" altLang="zh-TW" sz="2800" b="1">
                <a:ea typeface="標楷體" panose="03000509000000000000" pitchFamily="65" charset="-120"/>
              </a:rPr>
              <a:t>4000 vs 6000</a:t>
            </a:r>
            <a:r>
              <a:rPr lang="zh-TW" altLang="en-US" sz="2800" b="1">
                <a:ea typeface="標楷體" panose="03000509000000000000" pitchFamily="65" charset="-120"/>
              </a:rPr>
              <a:t>度。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黑子：本影區、半影區。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太陽內部因核融合產生強大的帶電粒子，其強大的磁場能量（可達地球的</a:t>
            </a:r>
            <a:r>
              <a:rPr lang="en-US" altLang="zh-TW" sz="2800" b="1">
                <a:ea typeface="標楷體" panose="03000509000000000000" pitchFamily="65" charset="-120"/>
              </a:rPr>
              <a:t>2000</a:t>
            </a:r>
            <a:r>
              <a:rPr lang="zh-TW" altLang="en-US" sz="2800" b="1">
                <a:ea typeface="標楷體" panose="03000509000000000000" pitchFamily="65" charset="-120"/>
              </a:rPr>
              <a:t>倍）阻止了內部熱量的傳遞，形成黑子。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一旦這些蓄積的能量衝破太陽表層，往往形成耀斑閃焰！溫度可飆升至數百萬度，並吹出大量帶電粒子、</a:t>
            </a:r>
            <a:r>
              <a:rPr lang="en-US" altLang="zh-TW" sz="2800" b="1">
                <a:ea typeface="標楷體" panose="03000509000000000000" pitchFamily="65" charset="-120"/>
              </a:rPr>
              <a:t>X</a:t>
            </a:r>
            <a:r>
              <a:rPr lang="zh-TW" altLang="en-US" sz="2800" b="1">
                <a:ea typeface="標楷體" panose="03000509000000000000" pitchFamily="65" charset="-120"/>
              </a:rPr>
              <a:t>射線的太陽風，影響地球通訊設備。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3E47-1DAC-4783-ADD4-D551E0462C36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60421" name="Picture 5" descr="20000226_1112_mdiigr_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32117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665663" y="379413"/>
            <a:ext cx="4105275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800" b="1">
                <a:ea typeface="標楷體" panose="03000509000000000000" pitchFamily="65" charset="-120"/>
              </a:rPr>
              <a:t>太陽黑子</a:t>
            </a:r>
          </a:p>
          <a:p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太陽黑子的數量有其週期性。大約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年。</a:t>
            </a:r>
          </a:p>
          <a:p>
            <a:r>
              <a:rPr lang="zh-TW" altLang="en-US" sz="2000" b="1">
                <a:ea typeface="標楷體" panose="03000509000000000000" pitchFamily="65" charset="-120"/>
              </a:rPr>
              <a:t>圖片來源：</a:t>
            </a:r>
            <a:r>
              <a:rPr lang="en-US" altLang="zh-TW" sz="2000" b="1">
                <a:ea typeface="標楷體" panose="03000509000000000000" pitchFamily="65" charset="-120"/>
              </a:rPr>
              <a:t>SOHO(ESA</a:t>
            </a:r>
            <a:r>
              <a:rPr lang="zh-TW" altLang="en-US" sz="2000" b="1">
                <a:ea typeface="標楷體" panose="03000509000000000000" pitchFamily="65" charset="-120"/>
              </a:rPr>
              <a:t>＆</a:t>
            </a:r>
            <a:r>
              <a:rPr lang="en-US" altLang="zh-TW" sz="2000" b="1">
                <a:ea typeface="標楷體" panose="03000509000000000000" pitchFamily="65" charset="-120"/>
              </a:rPr>
              <a:t>NASA)</a:t>
            </a:r>
          </a:p>
        </p:txBody>
      </p:sp>
      <p:pic>
        <p:nvPicPr>
          <p:cNvPr id="60423" name="Picture 7" descr="201202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47913"/>
            <a:ext cx="432117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7631113" y="6308725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2012.02.08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79388" y="41497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2000.02.26</a:t>
            </a:r>
          </a:p>
        </p:txBody>
      </p:sp>
      <p:pic>
        <p:nvPicPr>
          <p:cNvPr id="60427" name="Picture 11" descr="SOHOSiz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4483100"/>
            <a:ext cx="3960813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98CA-ACB7-4F54-B499-8C141926AF5F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>
                <a:ea typeface="標楷體" panose="03000509000000000000" pitchFamily="65" charset="-120"/>
              </a:rPr>
              <a:t>太陽有多大？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ea typeface="標楷體" panose="03000509000000000000" pitchFamily="65" charset="-120"/>
              </a:rPr>
              <a:t>太陽的半徑 ≒ </a:t>
            </a:r>
            <a:r>
              <a:rPr lang="en-US" altLang="zh-TW" b="1">
                <a:ea typeface="標楷體" panose="03000509000000000000" pitchFamily="65" charset="-120"/>
              </a:rPr>
              <a:t>69.6</a:t>
            </a:r>
            <a:r>
              <a:rPr lang="zh-TW" altLang="en-US" b="1">
                <a:ea typeface="標楷體" panose="03000509000000000000" pitchFamily="65" charset="-120"/>
              </a:rPr>
              <a:t>萬</a:t>
            </a:r>
            <a:r>
              <a:rPr lang="en-US" altLang="zh-TW" b="1">
                <a:ea typeface="標楷體" panose="03000509000000000000" pitchFamily="65" charset="-120"/>
              </a:rPr>
              <a:t>km</a:t>
            </a:r>
            <a:r>
              <a:rPr lang="zh-TW" altLang="en-US" b="1">
                <a:ea typeface="標楷體" panose="03000509000000000000" pitchFamily="65" charset="-120"/>
              </a:rPr>
              <a:t>，約是地球半徑   （≒ </a:t>
            </a:r>
            <a:r>
              <a:rPr lang="en-US" altLang="zh-TW" b="1">
                <a:ea typeface="標楷體" panose="03000509000000000000" pitchFamily="65" charset="-120"/>
              </a:rPr>
              <a:t>6378km</a:t>
            </a:r>
            <a:r>
              <a:rPr lang="zh-TW" altLang="en-US" b="1">
                <a:ea typeface="標楷體" panose="03000509000000000000" pitchFamily="65" charset="-120"/>
              </a:rPr>
              <a:t>）的</a:t>
            </a:r>
            <a:r>
              <a:rPr lang="en-US" altLang="zh-TW" b="1">
                <a:ea typeface="標楷體" panose="03000509000000000000" pitchFamily="65" charset="-120"/>
              </a:rPr>
              <a:t>109</a:t>
            </a:r>
            <a:r>
              <a:rPr lang="zh-TW" altLang="en-US" b="1">
                <a:ea typeface="標楷體" panose="03000509000000000000" pitchFamily="65" charset="-120"/>
              </a:rPr>
              <a:t>倍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</a:pPr>
            <a:r>
              <a:rPr lang="zh-TW" altLang="en-US" b="1">
                <a:ea typeface="標楷體" panose="03000509000000000000" pitchFamily="65" charset="-120"/>
              </a:rPr>
              <a:t>根據球體公式＝    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zh-TW" altLang="en-US" b="1">
                <a:ea typeface="標楷體" panose="03000509000000000000" pitchFamily="65" charset="-120"/>
              </a:rPr>
              <a:t>    </a:t>
            </a:r>
            <a:r>
              <a:rPr lang="zh-TW" altLang="en-US" b="1"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b="1">
                <a:ea typeface="標楷體" panose="03000509000000000000" pitchFamily="65" charset="-120"/>
              </a:rPr>
              <a:t>太陽的體積約是地球的 </a:t>
            </a:r>
            <a:r>
              <a:rPr lang="en-US" altLang="zh-TW" b="1">
                <a:ea typeface="標楷體" panose="03000509000000000000" pitchFamily="65" charset="-120"/>
              </a:rPr>
              <a:t>130</a:t>
            </a:r>
            <a:r>
              <a:rPr lang="zh-TW" altLang="en-US" b="1">
                <a:ea typeface="標楷體" panose="03000509000000000000" pitchFamily="65" charset="-120"/>
              </a:rPr>
              <a:t>萬 倍</a:t>
            </a:r>
          </a:p>
          <a:p>
            <a:pPr>
              <a:buFontTx/>
              <a:buNone/>
            </a:pPr>
            <a:endParaRPr lang="en-US" altLang="zh-TW" b="1">
              <a:ea typeface="標楷體" panose="03000509000000000000" pitchFamily="65" charset="-12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一、認識太陽</a:t>
            </a:r>
          </a:p>
        </p:txBody>
      </p:sp>
      <p:graphicFrame>
        <p:nvGraphicFramePr>
          <p:cNvPr id="20493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3779838" y="2974975"/>
          <a:ext cx="1366837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方程式" r:id="rId3" imgW="355320" imgH="393480" progId="Equation.3">
                  <p:embed/>
                </p:oleObj>
              </mc:Choice>
              <mc:Fallback>
                <p:oleObj name="方程式" r:id="rId3" imgW="355320" imgH="393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8000" contrast="18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974975"/>
                        <a:ext cx="1366837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A9CD-A1E2-48EE-8444-DF8953707901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8229600" cy="90805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太陽黑子的大小</a:t>
            </a:r>
          </a:p>
        </p:txBody>
      </p:sp>
      <p:pic>
        <p:nvPicPr>
          <p:cNvPr id="65541" name="Picture 5" descr="太陽黑子與地球大小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019175"/>
            <a:ext cx="56165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466013" y="6080125"/>
            <a:ext cx="1439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</a:rPr>
              <a:t>SOHO</a:t>
            </a:r>
          </a:p>
          <a:p>
            <a:pPr algn="ctr"/>
            <a:r>
              <a:rPr lang="en-US" altLang="zh-TW" sz="1400" b="1">
                <a:solidFill>
                  <a:schemeClr val="bg1"/>
                </a:solidFill>
              </a:rPr>
              <a:t>(ESA</a:t>
            </a:r>
            <a:r>
              <a:rPr lang="zh-TW" altLang="en-US" sz="1400" b="1">
                <a:solidFill>
                  <a:schemeClr val="bg1"/>
                </a:solidFill>
              </a:rPr>
              <a:t>＆</a:t>
            </a:r>
            <a:r>
              <a:rPr lang="en-US" altLang="zh-TW" sz="1400" b="1">
                <a:solidFill>
                  <a:schemeClr val="bg1"/>
                </a:solidFill>
              </a:rPr>
              <a:t>NASA)</a:t>
            </a:r>
          </a:p>
        </p:txBody>
      </p:sp>
      <p:pic>
        <p:nvPicPr>
          <p:cNvPr id="65543" name="Picture 7" descr="太陽黑子與地球大小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976313"/>
            <a:ext cx="566737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E483-7F40-4BD7-825E-DBF6A3EE54F7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61444" name="Picture 4" descr="日珥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925" y="188913"/>
            <a:ext cx="6461125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79388" y="282575"/>
            <a:ext cx="2376487" cy="58880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800" b="1">
                <a:solidFill>
                  <a:srgbClr val="000000"/>
                </a:solidFill>
              </a:rPr>
              <a:t>【</a:t>
            </a:r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日珥</a:t>
            </a:r>
            <a:r>
              <a:rPr lang="en-US" altLang="zh-TW" sz="2800" b="1">
                <a:solidFill>
                  <a:srgbClr val="000000"/>
                </a:solidFill>
              </a:rPr>
              <a:t>】</a:t>
            </a:r>
            <a:endParaRPr lang="en-US" altLang="zh-TW" sz="2800" b="1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太陽表面的噴發物因為受其自身引力而被拉回表面，形成壯觀的日珥現象！</a:t>
            </a:r>
          </a:p>
          <a:p>
            <a:r>
              <a:rPr lang="zh-TW" altLang="en-US" sz="2800" b="1">
                <a:solidFill>
                  <a:srgbClr val="000000"/>
                </a:solidFill>
                <a:ea typeface="標楷體" panose="03000509000000000000" pitchFamily="65" charset="-120"/>
              </a:rPr>
              <a:t>不過，這樣的現象要在日全蝕、或者過透特殊儀器才能觀測得到！</a:t>
            </a:r>
          </a:p>
          <a:p>
            <a:endParaRPr lang="zh-TW" altLang="en-US" sz="2800" b="1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r>
              <a:rPr lang="en-US" altLang="zh-TW" sz="1600" b="1">
                <a:solidFill>
                  <a:srgbClr val="000000"/>
                </a:solidFill>
              </a:rPr>
              <a:t>SOHO(ESA</a:t>
            </a:r>
            <a:r>
              <a:rPr lang="zh-TW" altLang="en-US" sz="1600" b="1">
                <a:solidFill>
                  <a:srgbClr val="000000"/>
                </a:solidFill>
              </a:rPr>
              <a:t>＆</a:t>
            </a:r>
            <a:r>
              <a:rPr lang="en-US" altLang="zh-TW" sz="1600" b="1">
                <a:solidFill>
                  <a:srgbClr val="000000"/>
                </a:solidFill>
              </a:rPr>
              <a:t>NASA)</a:t>
            </a:r>
          </a:p>
        </p:txBody>
      </p:sp>
    </p:spTree>
  </p:cSld>
  <p:clrMapOvr>
    <a:masterClrMapping/>
  </p:clrMapOvr>
  <p:transition spd="med">
    <p:cut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6366-DAC0-4F10-9D35-E1891F65258B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62471" name="Picture 7" descr="20000714_1000_eit195_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491288" y="981075"/>
            <a:ext cx="2627312" cy="55260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2600" b="1">
                <a:solidFill>
                  <a:srgbClr val="000000"/>
                </a:solidFill>
                <a:ea typeface="標楷體" panose="03000509000000000000" pitchFamily="65" charset="-120"/>
              </a:rPr>
              <a:t>2000.7.14</a:t>
            </a:r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這天所迸發的太陽耀斑，其拋射物質造成數顆衛星故障，還引起地球上的電力問題。</a:t>
            </a:r>
          </a:p>
          <a:p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請注意之後畫面中所出現由太陽表面所拋射的帶電質子風暴。</a:t>
            </a:r>
          </a:p>
          <a:p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圖像以紫外線影像所拍攝，左下角為時間。</a:t>
            </a:r>
          </a:p>
          <a:p>
            <a:r>
              <a:rPr lang="en-US" altLang="zh-TW" b="1">
                <a:solidFill>
                  <a:srgbClr val="000000"/>
                </a:solidFill>
              </a:rPr>
              <a:t>SOHO(ESA</a:t>
            </a:r>
            <a:r>
              <a:rPr lang="zh-TW" altLang="en-US" b="1">
                <a:solidFill>
                  <a:srgbClr val="000000"/>
                </a:solidFill>
              </a:rPr>
              <a:t>＆</a:t>
            </a:r>
            <a:r>
              <a:rPr lang="en-US" altLang="zh-TW" b="1">
                <a:solidFill>
                  <a:srgbClr val="000000"/>
                </a:solidFill>
              </a:rPr>
              <a:t>NASA)</a:t>
            </a:r>
          </a:p>
        </p:txBody>
      </p:sp>
      <p:pic>
        <p:nvPicPr>
          <p:cNvPr id="62473" name="Picture 9" descr="20000714_1012_eit195_10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20000714_1024_eit195_10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20000714_1036_eit195_102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20000714_1048_eit195_102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13" descr="20000714_1100_eit195_10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8" name="Picture 14" descr="20000714_1112_eit195_10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9" name="Picture 15" descr="20000714_1149_eit195_102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0" name="Picture 16" descr="20000714_1341_eit195_102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1" name="Picture 17" descr="20000714_1836_eit195_102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18" descr="20000715_0000_eit195_102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3" name="Picture 19" descr="20000715_1416_eit195_102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4" name="Picture 20" descr="20000715_1744_eit195_102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503238" y="71438"/>
            <a:ext cx="8101012" cy="981075"/>
          </a:xfrm>
        </p:spPr>
        <p:txBody>
          <a:bodyPr/>
          <a:lstStyle/>
          <a:p>
            <a:r>
              <a:rPr lang="en-US" altLang="zh-TW" b="1">
                <a:ea typeface="標楷體" panose="03000509000000000000" pitchFamily="65" charset="-120"/>
              </a:rPr>
              <a:t>2000.07.14 </a:t>
            </a:r>
            <a:r>
              <a:rPr lang="zh-TW" altLang="en-US" b="1">
                <a:ea typeface="標楷體" panose="03000509000000000000" pitchFamily="65" charset="-120"/>
              </a:rPr>
              <a:t>巴士底日事件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6378-F26C-4C74-87AF-14D3D8731DC9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491288" y="981075"/>
            <a:ext cx="2627312" cy="55260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這組圖片要請大家比較太陽耀斑發生的區域與黑子之間的關係。第三張圖片是由</a:t>
            </a:r>
            <a:r>
              <a:rPr lang="en-US" altLang="zh-TW" sz="2600" b="1">
                <a:solidFill>
                  <a:srgbClr val="000000"/>
                </a:solidFill>
                <a:ea typeface="標楷體" panose="03000509000000000000" pitchFamily="65" charset="-120"/>
              </a:rPr>
              <a:t>SOHO</a:t>
            </a:r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裡的日冕觀測儀所設，它可以製造出假日食現象。因此我們可看到太陽所噴發的日冕物質</a:t>
            </a:r>
          </a:p>
          <a:p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。以上日期皆為</a:t>
            </a:r>
            <a:r>
              <a:rPr lang="en-US" altLang="zh-TW" sz="2600" b="1">
                <a:solidFill>
                  <a:srgbClr val="000000"/>
                </a:solidFill>
                <a:ea typeface="標楷體" panose="03000509000000000000" pitchFamily="65" charset="-120"/>
              </a:rPr>
              <a:t>2003.10.28</a:t>
            </a:r>
            <a:r>
              <a:rPr lang="zh-TW" altLang="en-US" sz="2600" b="1">
                <a:solidFill>
                  <a:srgbClr val="000000"/>
                </a:solidFill>
                <a:ea typeface="標楷體" panose="03000509000000000000" pitchFamily="65" charset="-120"/>
              </a:rPr>
              <a:t>日</a:t>
            </a:r>
            <a:r>
              <a:rPr lang="en-US" altLang="zh-TW" b="1">
                <a:solidFill>
                  <a:srgbClr val="000000"/>
                </a:solidFill>
              </a:rPr>
              <a:t>SOHO(ESA</a:t>
            </a:r>
            <a:r>
              <a:rPr lang="zh-TW" altLang="en-US" b="1">
                <a:solidFill>
                  <a:srgbClr val="000000"/>
                </a:solidFill>
              </a:rPr>
              <a:t>＆</a:t>
            </a:r>
            <a:r>
              <a:rPr lang="en-US" altLang="zh-TW" b="1">
                <a:solidFill>
                  <a:srgbClr val="000000"/>
                </a:solidFill>
              </a:rPr>
              <a:t>NASA)</a:t>
            </a:r>
          </a:p>
        </p:txBody>
      </p:sp>
      <p:pic>
        <p:nvPicPr>
          <p:cNvPr id="64531" name="Picture 19" descr="20031028_1112_eit195_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2" name="Picture 20" descr="20031028_1112_mdiigr_10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3" name="Picture 21" descr="20031028_1130_c2_10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8" name="Rectangle 16"/>
          <p:cNvSpPr>
            <a:spLocks noGrp="1" noChangeArrowheads="1"/>
          </p:cNvSpPr>
          <p:nvPr>
            <p:ph type="title"/>
          </p:nvPr>
        </p:nvSpPr>
        <p:spPr>
          <a:xfrm>
            <a:off x="503238" y="71438"/>
            <a:ext cx="8101012" cy="981075"/>
          </a:xfrm>
        </p:spPr>
        <p:txBody>
          <a:bodyPr/>
          <a:lstStyle/>
          <a:p>
            <a:r>
              <a:rPr lang="en-US" altLang="zh-TW" b="1">
                <a:ea typeface="標楷體" panose="03000509000000000000" pitchFamily="65" charset="-120"/>
              </a:rPr>
              <a:t>2003.10.28  </a:t>
            </a:r>
            <a:r>
              <a:rPr lang="zh-TW" altLang="en-US" b="1">
                <a:ea typeface="標楷體" panose="03000509000000000000" pitchFamily="65" charset="-120"/>
              </a:rPr>
              <a:t>太陽風暴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B792-9F09-4997-A121-5BBDF9A1EB34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59397" name="Picture 5" descr="199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913" y="188913"/>
            <a:ext cx="5799137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0" y="188913"/>
            <a:ext cx="3276600" cy="64706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200" b="1" dirty="0">
                <a:solidFill>
                  <a:srgbClr val="000000"/>
                </a:solidFill>
                <a:ea typeface="標楷體" panose="03000509000000000000" pitchFamily="65" charset="-120"/>
              </a:rPr>
              <a:t>太陽閃耀與地球的比例</a:t>
            </a:r>
          </a:p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這些拋出物質，其強大電流可達數百萬安培，對地球的影響有：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人造衛星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太空設備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3.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通訊系統</a:t>
            </a:r>
          </a:p>
          <a:p>
            <a:pPr>
              <a:lnSpc>
                <a:spcPct val="120000"/>
              </a:lnSpc>
            </a:pPr>
            <a:r>
              <a:rPr lang="en-US" altLang="zh-TW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高</a:t>
            </a:r>
            <a:r>
              <a:rPr lang="zh-TW" altLang="en-US" sz="2800" b="1" dirty="0" smtClean="0">
                <a:solidFill>
                  <a:srgbClr val="000000"/>
                </a:solidFill>
                <a:ea typeface="標楷體" panose="03000509000000000000" pitchFamily="65" charset="-120"/>
              </a:rPr>
              <a:t>能量微粒會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傷  </a:t>
            </a:r>
          </a:p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   害人體</a:t>
            </a:r>
            <a:r>
              <a:rPr lang="en-US" altLang="zh-TW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--</a:t>
            </a:r>
            <a:r>
              <a:rPr lang="zh-TW" altLang="en-US" sz="2800" b="1" dirty="0">
                <a:solidFill>
                  <a:srgbClr val="000000"/>
                </a:solidFill>
                <a:ea typeface="標楷體" panose="03000509000000000000" pitchFamily="65" charset="-120"/>
              </a:rPr>
              <a:t>太空人</a:t>
            </a:r>
          </a:p>
          <a:p>
            <a:pPr>
              <a:lnSpc>
                <a:spcPct val="120000"/>
              </a:lnSpc>
            </a:pPr>
            <a:endParaRPr lang="zh-TW" altLang="en-US" b="1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b="1" dirty="0">
                <a:solidFill>
                  <a:srgbClr val="000000"/>
                </a:solidFill>
              </a:rPr>
              <a:t>SOHO(ESA</a:t>
            </a:r>
            <a:r>
              <a:rPr lang="zh-TW" altLang="en-US" b="1" dirty="0">
                <a:solidFill>
                  <a:srgbClr val="000000"/>
                </a:solidFill>
              </a:rPr>
              <a:t>＆</a:t>
            </a:r>
            <a:r>
              <a:rPr lang="en-US" altLang="zh-TW" b="1" dirty="0">
                <a:solidFill>
                  <a:srgbClr val="000000"/>
                </a:solidFill>
              </a:rPr>
              <a:t>NASA)</a:t>
            </a:r>
            <a:endParaRPr lang="en-US" altLang="zh-TW" sz="3200" b="1" dirty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59399" name="Picture 7" descr="太陽風和地球的磁屏蔽保護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5738"/>
            <a:ext cx="7581900" cy="64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2700" y="188913"/>
            <a:ext cx="1547813" cy="647858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幸好地球本身的磁場保護了我們。本圖中可以透過畫家筆下看出磁場的作用。此時高緯度地區很容易能夠欣賞到美麗的極光現象。圖：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SOHO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  <p:bldP spid="594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524C-9CB8-4387-B019-E894C92F477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可以看到什麼？</a:t>
            </a:r>
          </a:p>
        </p:txBody>
      </p:sp>
      <p:pic>
        <p:nvPicPr>
          <p:cNvPr id="67588" name="Picture 4" descr="20130801_1200_hmiigr_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20130802_1200_hmiigr_10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20130803_1200_hmiigr_10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20130804_1200_hmiigr_102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948488" y="3716338"/>
            <a:ext cx="1727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b="1">
                <a:ea typeface="標楷體" panose="03000509000000000000" pitchFamily="65" charset="-120"/>
              </a:rPr>
              <a:t>2013.8.1</a:t>
            </a:r>
          </a:p>
          <a:p>
            <a:pPr algn="ctr"/>
            <a:r>
              <a:rPr lang="zh-TW" altLang="en-US" sz="2400" b="1">
                <a:ea typeface="標楷體" panose="03000509000000000000" pitchFamily="65" charset="-120"/>
              </a:rPr>
              <a:t>至</a:t>
            </a:r>
          </a:p>
          <a:p>
            <a:pPr algn="ctr"/>
            <a:r>
              <a:rPr lang="en-US" altLang="zh-TW" b="1">
                <a:ea typeface="標楷體" panose="03000509000000000000" pitchFamily="65" charset="-120"/>
              </a:rPr>
              <a:t>2013.8.5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SOHO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(ESA</a:t>
            </a:r>
            <a:r>
              <a:rPr lang="zh-TW" altLang="en-US" b="1">
                <a:solidFill>
                  <a:schemeClr val="bg1"/>
                </a:solidFill>
              </a:rPr>
              <a:t>＆</a:t>
            </a:r>
            <a:r>
              <a:rPr lang="en-US" altLang="zh-TW" b="1">
                <a:solidFill>
                  <a:schemeClr val="bg1"/>
                </a:solidFill>
              </a:rPr>
              <a:t>NASA)</a:t>
            </a:r>
          </a:p>
          <a:p>
            <a:pPr algn="ctr">
              <a:spcBef>
                <a:spcPct val="50000"/>
              </a:spcBef>
            </a:pPr>
            <a:endParaRPr lang="en-US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67593" name="Picture 9" descr="20130805_1200_hmiigr_102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487613" y="3644900"/>
            <a:ext cx="3744912" cy="620713"/>
          </a:xfrm>
          <a:prstGeom prst="rect">
            <a:avLst/>
          </a:prstGeom>
          <a:solidFill>
            <a:srgbClr val="FFFF00"/>
          </a:solidFill>
          <a:ln w="412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000000"/>
                </a:solidFill>
                <a:ea typeface="標楷體" panose="03000509000000000000" pitchFamily="65" charset="-120"/>
              </a:rPr>
              <a:t>太陽的自轉現象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3A7E-FC32-47EB-9C2D-50805908ADD7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可以看到什麼？</a:t>
            </a:r>
          </a:p>
        </p:txBody>
      </p:sp>
      <p:pic>
        <p:nvPicPr>
          <p:cNvPr id="68617" name="Picture 9" descr="201202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6948488" y="3716338"/>
            <a:ext cx="1727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b="1">
                <a:ea typeface="標楷體" panose="03000509000000000000" pitchFamily="65" charset="-120"/>
              </a:rPr>
              <a:t>2012.2.9</a:t>
            </a:r>
          </a:p>
          <a:p>
            <a:pPr algn="ctr"/>
            <a:r>
              <a:rPr lang="zh-TW" altLang="en-US" sz="2400" b="1">
                <a:ea typeface="標楷體" panose="03000509000000000000" pitchFamily="65" charset="-120"/>
              </a:rPr>
              <a:t>至</a:t>
            </a:r>
          </a:p>
          <a:p>
            <a:pPr algn="ctr"/>
            <a:r>
              <a:rPr lang="en-US" altLang="zh-TW" b="1">
                <a:ea typeface="標楷體" panose="03000509000000000000" pitchFamily="65" charset="-120"/>
              </a:rPr>
              <a:t>2012.2.15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SOHO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(ESA</a:t>
            </a:r>
            <a:r>
              <a:rPr lang="zh-TW" altLang="en-US" b="1">
                <a:solidFill>
                  <a:schemeClr val="bg1"/>
                </a:solidFill>
              </a:rPr>
              <a:t>＆</a:t>
            </a:r>
            <a:r>
              <a:rPr lang="en-US" altLang="zh-TW" b="1">
                <a:solidFill>
                  <a:schemeClr val="bg1"/>
                </a:solidFill>
              </a:rPr>
              <a:t>NASA)</a:t>
            </a:r>
          </a:p>
          <a:p>
            <a:pPr algn="ctr">
              <a:spcBef>
                <a:spcPct val="50000"/>
              </a:spcBef>
            </a:pPr>
            <a:endParaRPr lang="en-US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68619" name="Picture 11" descr="201202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201202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1" name="Picture 13" descr="201202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 descr="201202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3" name="Picture 15" descr="201202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Picture 16" descr="201202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 descr="2012021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5" y="1673225"/>
            <a:ext cx="4851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2487613" y="3644900"/>
            <a:ext cx="3744912" cy="620713"/>
          </a:xfrm>
          <a:prstGeom prst="rect">
            <a:avLst/>
          </a:prstGeom>
          <a:solidFill>
            <a:srgbClr val="FFFF00"/>
          </a:solidFill>
          <a:ln w="412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000000"/>
                </a:solidFill>
                <a:ea typeface="標楷體" panose="03000509000000000000" pitchFamily="65" charset="-120"/>
              </a:rPr>
              <a:t>太陽黑子的變化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2209-2F5D-4B0F-85C1-673E755C7914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可以看到什麼？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165975" y="3716338"/>
            <a:ext cx="17272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b="1">
                <a:ea typeface="標楷體" panose="03000509000000000000" pitchFamily="65" charset="-120"/>
              </a:rPr>
              <a:t>2012.06.06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SOHO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(ESA</a:t>
            </a:r>
            <a:r>
              <a:rPr lang="zh-TW" altLang="en-US" b="1">
                <a:solidFill>
                  <a:schemeClr val="bg1"/>
                </a:solidFill>
              </a:rPr>
              <a:t>＆</a:t>
            </a:r>
            <a:r>
              <a:rPr lang="en-US" altLang="zh-TW" b="1">
                <a:solidFill>
                  <a:schemeClr val="bg1"/>
                </a:solidFill>
              </a:rPr>
              <a:t>NASA)</a:t>
            </a:r>
          </a:p>
          <a:p>
            <a:pPr algn="ctr">
              <a:spcBef>
                <a:spcPct val="50000"/>
              </a:spcBef>
            </a:pPr>
            <a:endParaRPr lang="en-US" altLang="zh-TW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pic>
        <p:nvPicPr>
          <p:cNvPr id="70669" name="Picture 13" descr="20120605_2100_hmiigr_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20120605_2230_hmiigr_1024金星凌日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1" name="Picture 15" descr="20120606_0000_hmiigr_1024金星凌日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2" name="Picture 16" descr="20120606_0130_hmiigr_1024金星凌日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 descr="20120606_0300_hmiigr_1024金星凌日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4" name="Picture 18" descr="20120606_0430_hmiigr_10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5337175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487613" y="3644900"/>
            <a:ext cx="3744912" cy="620713"/>
          </a:xfrm>
          <a:prstGeom prst="rect">
            <a:avLst/>
          </a:prstGeom>
          <a:solidFill>
            <a:srgbClr val="FFFF00"/>
          </a:solidFill>
          <a:ln w="412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000000"/>
                </a:solidFill>
                <a:ea typeface="標楷體" panose="03000509000000000000" pitchFamily="65" charset="-120"/>
              </a:rPr>
              <a:t>金星凌日奇觀</a:t>
            </a: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9FB6-DCB9-4401-A5F7-54669D8C79EE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要怎麼做？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  <p:pic>
        <p:nvPicPr>
          <p:cNvPr id="71692" name="Picture 12" descr="觀測太陽的工具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77938"/>
            <a:ext cx="48768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觀測太陽的器材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049713"/>
            <a:ext cx="487680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Johannes Hevelius觀測太陽的器材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303338"/>
            <a:ext cx="3816350" cy="49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5148263" y="5943600"/>
            <a:ext cx="399573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200" b="1">
                <a:solidFill>
                  <a:srgbClr val="000000"/>
                </a:solidFill>
              </a:rPr>
              <a:t>右圖：</a:t>
            </a:r>
            <a:r>
              <a:rPr lang="en-US" altLang="zh-TW" sz="1200" b="1">
                <a:solidFill>
                  <a:srgbClr val="000000"/>
                </a:solidFill>
              </a:rPr>
              <a:t>Credit</a:t>
            </a:r>
            <a:r>
              <a:rPr lang="zh-TW" altLang="en-US" sz="1200" b="1">
                <a:solidFill>
                  <a:srgbClr val="000000"/>
                </a:solidFill>
              </a:rPr>
              <a:t>：</a:t>
            </a:r>
            <a:r>
              <a:rPr lang="en-US" altLang="zh-TW" sz="1200" b="1">
                <a:solidFill>
                  <a:srgbClr val="000000"/>
                </a:solidFill>
              </a:rPr>
              <a:t>NYPL/Science Source / Photo Researchers / Universal Images Group</a:t>
            </a:r>
          </a:p>
          <a:p>
            <a:pPr>
              <a:spcBef>
                <a:spcPct val="50000"/>
              </a:spcBef>
            </a:pPr>
            <a:r>
              <a:rPr lang="zh-TW" altLang="en-US" sz="1200" b="1">
                <a:solidFill>
                  <a:srgbClr val="000000"/>
                </a:solidFill>
              </a:rPr>
              <a:t>左</a:t>
            </a:r>
            <a:r>
              <a:rPr lang="en-US" altLang="zh-TW" sz="1200" b="1">
                <a:solidFill>
                  <a:srgbClr val="000000"/>
                </a:solidFill>
              </a:rPr>
              <a:t>2</a:t>
            </a:r>
            <a:r>
              <a:rPr lang="zh-TW" altLang="en-US" sz="1200" b="1">
                <a:solidFill>
                  <a:srgbClr val="000000"/>
                </a:solidFill>
              </a:rPr>
              <a:t>圖：</a:t>
            </a:r>
            <a:r>
              <a:rPr lang="en-US" altLang="zh-TW" sz="1200" b="1">
                <a:solidFill>
                  <a:srgbClr val="000000"/>
                </a:solidFill>
              </a:rPr>
              <a:t>Credit</a:t>
            </a:r>
            <a:r>
              <a:rPr lang="zh-TW" altLang="en-US" sz="1200" b="1">
                <a:solidFill>
                  <a:srgbClr val="000000"/>
                </a:solidFill>
              </a:rPr>
              <a:t>：</a:t>
            </a:r>
            <a:r>
              <a:rPr lang="en-US" altLang="zh-TW" sz="1200" b="1">
                <a:solidFill>
                  <a:srgbClr val="000000"/>
                </a:solidFill>
              </a:rPr>
              <a:t>Uriel Sinai / Getty Images News / Getty Images / Universal Images Group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2124075" y="3357563"/>
            <a:ext cx="5400675" cy="122396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15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千萬不可直視太陽！</a:t>
            </a:r>
          </a:p>
          <a:p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不能用望遠鏡直視太陽！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7C01-CEE0-4321-BBE2-DAC766A9E31E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要怎麼做？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84313"/>
            <a:ext cx="8748712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60350" y="6338888"/>
            <a:ext cx="8569325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結合</a:t>
            </a:r>
            <a:r>
              <a:rPr lang="en-US" altLang="zh-TW" b="1">
                <a:solidFill>
                  <a:srgbClr val="000000"/>
                </a:solidFill>
                <a:ea typeface="標楷體" panose="03000509000000000000" pitchFamily="65" charset="-120"/>
              </a:rPr>
              <a:t>SOHO</a:t>
            </a: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網站，事先觀測，或和學生一同觀測，可以先知道現在太陽的狀況。</a:t>
            </a: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5651500" y="3167063"/>
            <a:ext cx="1584325" cy="1511300"/>
          </a:xfrm>
          <a:prstGeom prst="rect">
            <a:avLst/>
          </a:prstGeom>
          <a:noFill/>
          <a:ln w="1016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1485900"/>
            <a:ext cx="78501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2484438" y="4508500"/>
            <a:ext cx="1582737" cy="1739900"/>
          </a:xfrm>
          <a:prstGeom prst="rect">
            <a:avLst/>
          </a:prstGeom>
          <a:noFill/>
          <a:ln w="889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5" grpId="0" animBg="1"/>
      <p:bldP spid="727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CF83-F9D4-4B84-9E5D-4A0D1E513F55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0825" y="404813"/>
            <a:ext cx="86423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ea typeface="標楷體" panose="03000509000000000000" pitchFamily="65" charset="-120"/>
              </a:rPr>
              <a:t>接下來一系列的圖片是由 </a:t>
            </a:r>
            <a:r>
              <a:rPr lang="en-US" altLang="zh-TW" sz="2800" b="1">
                <a:ea typeface="標楷體" panose="03000509000000000000" pitchFamily="65" charset="-120"/>
              </a:rPr>
              <a:t>Dave Jarvis </a:t>
            </a:r>
            <a:r>
              <a:rPr lang="zh-TW" altLang="en-US" sz="2800" b="1">
                <a:ea typeface="標楷體" panose="03000509000000000000" pitchFamily="65" charset="-120"/>
              </a:rPr>
              <a:t>所繪，可參考其網址：</a:t>
            </a:r>
            <a:r>
              <a:rPr lang="en-US" altLang="zh-TW" sz="2800" b="1">
                <a:solidFill>
                  <a:srgbClr val="FFFF66"/>
                </a:solidFill>
                <a:ea typeface="標楷體" panose="03000509000000000000" pitchFamily="65" charset="-120"/>
                <a:hlinkClick r:id="rId2"/>
              </a:rPr>
              <a:t>http://davidjarvis.ca/</a:t>
            </a:r>
            <a:r>
              <a:rPr lang="zh-TW" altLang="en-US" sz="2800" b="1">
                <a:solidFill>
                  <a:srgbClr val="FFFF66"/>
                </a:solidFill>
                <a:ea typeface="標楷體" panose="03000509000000000000" pitchFamily="65" charset="-120"/>
              </a:rPr>
              <a:t>。</a:t>
            </a:r>
            <a:r>
              <a:rPr lang="zh-TW" altLang="en-US" sz="2800" b="1">
                <a:ea typeface="標楷體" panose="03000509000000000000" pitchFamily="65" charset="-120"/>
              </a:rPr>
              <a:t>本圖片引自大英百科教育應用圖庫。</a:t>
            </a:r>
          </a:p>
        </p:txBody>
      </p:sp>
      <p:pic>
        <p:nvPicPr>
          <p:cNvPr id="23556" name="Picture 4" descr="1263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1253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209550"/>
            <a:ext cx="8569325" cy="64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132_1212506-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188913"/>
            <a:ext cx="8642350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NA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163513"/>
            <a:ext cx="8713788" cy="6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50825" y="6321425"/>
            <a:ext cx="8662988" cy="427038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200" b="1">
                <a:solidFill>
                  <a:srgbClr val="000000"/>
                </a:solidFill>
                <a:ea typeface="標楷體" panose="03000509000000000000" pitchFamily="65" charset="-120"/>
              </a:rPr>
              <a:t>若太陽是一顆籃球，那麼地球只有半顆米粒的大小！       圖：</a:t>
            </a:r>
            <a:r>
              <a:rPr lang="en-US" altLang="zh-TW" sz="2200" b="1">
                <a:solidFill>
                  <a:srgbClr val="000000"/>
                </a:solidFill>
                <a:ea typeface="標楷體" panose="03000509000000000000" pitchFamily="65" charset="-120"/>
                <a:hlinkClick r:id="rId7" action="ppaction://program"/>
              </a:rPr>
              <a:t>NASA</a:t>
            </a:r>
            <a:endParaRPr lang="en-US" altLang="zh-TW" sz="2200" b="1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23562" name="AutoShape 10">
            <a:hlinkClick r:id="rId7" action="ppaction://program" highlightClick="1"/>
          </p:cNvPr>
          <p:cNvSpPr>
            <a:spLocks noChangeArrowheads="1"/>
          </p:cNvSpPr>
          <p:nvPr/>
        </p:nvSpPr>
        <p:spPr bwMode="auto">
          <a:xfrm>
            <a:off x="8532813" y="-26988"/>
            <a:ext cx="576262" cy="288926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06BF-3E09-44F5-856C-F5D2B27BFC72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太陽觀測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>
                <a:ea typeface="標楷體" panose="03000509000000000000" pitchFamily="65" charset="-120"/>
              </a:rPr>
              <a:t>要怎麼做？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76200" y="87313"/>
            <a:ext cx="17589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四、觀測太陽</a:t>
            </a:r>
          </a:p>
        </p:txBody>
      </p:sp>
      <p:pic>
        <p:nvPicPr>
          <p:cNvPr id="74762" name="Picture 10" descr="%E5%A4%AA%E9%99%BD%E8%A7%80%E6%B8%AC+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387475"/>
            <a:ext cx="7416800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827088" y="6092825"/>
            <a:ext cx="741680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這是個人在網路上看到很厲害的作法唷～喬木爸爸的生活手札，網址：</a:t>
            </a:r>
            <a:r>
              <a:rPr lang="en-US" altLang="zh-TW" b="1">
                <a:solidFill>
                  <a:srgbClr val="000000"/>
                </a:solidFill>
                <a:hlinkClick r:id="rId3"/>
              </a:rPr>
              <a:t>http://mu1974.blogspot.tw/2012/06/blog-post_03.html</a:t>
            </a:r>
            <a:r>
              <a:rPr lang="en-US" altLang="zh-TW" b="1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4B660-2E8A-4184-9AF1-235967E8603A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149506" name="Picture 2" descr="The Big Dipper Clu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zh-TW" altLang="en-US" b="1" dirty="0">
                <a:solidFill>
                  <a:srgbClr val="FFFF66"/>
                </a:solidFill>
                <a:ea typeface="標楷體" panose="03000509000000000000" pitchFamily="65" charset="-120"/>
              </a:rPr>
              <a:t>圖片引用資料</a:t>
            </a:r>
            <a:r>
              <a:rPr lang="zh-TW" altLang="en-US" b="1" dirty="0" smtClean="0">
                <a:solidFill>
                  <a:srgbClr val="FFFF66"/>
                </a:solidFill>
                <a:ea typeface="標楷體" panose="03000509000000000000" pitchFamily="65" charset="-120"/>
              </a:rPr>
              <a:t>來源</a:t>
            </a:r>
            <a:endParaRPr lang="en-US" altLang="zh-TW" b="1" dirty="0">
              <a:solidFill>
                <a:srgbClr val="FFFF66"/>
              </a:solidFill>
            </a:endParaRP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Flickr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網站，圖片作者～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Jerry 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心：</a:t>
            </a:r>
            <a:r>
              <a:rPr lang="en-US" altLang="zh-TW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http://www.flickr.com/photos/jerryfu/4716322855/?reg=1</a:t>
            </a:r>
            <a:endParaRPr lang="en-US" altLang="zh-TW" sz="22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國立自然科學博物館：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http://www.nmns.edu.tw/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國立自然科學博物館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星座探奇網頁：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http://web2.nmns.edu.tw/constellation/home.php</a:t>
            </a:r>
            <a:endParaRPr lang="en-US" altLang="zh-TW" sz="2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果賣科技：</a:t>
            </a:r>
            <a:r>
              <a:rPr kumimoji="0"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http://www.guokr.com/post/60151/</a:t>
            </a:r>
            <a:endParaRPr kumimoji="0"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臺灣鹿山文社：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http://www.</a:t>
            </a: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鹿山會館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.tw/</a:t>
            </a:r>
            <a:endParaRPr lang="en-US" altLang="zh-TW" sz="28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香港太空館：</a:t>
            </a:r>
            <a:r>
              <a:rPr lang="en-US" altLang="zh-TW" sz="1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http://www.lcsd.gov.hk/CE/Museum/Space/StarShine/HKSkyMap/c_starshine_hkskymap.htm</a:t>
            </a:r>
            <a:endParaRPr lang="en-US" altLang="zh-TW" sz="1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方永來個人網站：</a:t>
            </a:r>
            <a:r>
              <a:rPr lang="en-US" altLang="zh-TW" sz="2400" b="1">
                <a:hlinkClick r:id="rId9"/>
              </a:rPr>
              <a:t>http://www.teacher.aedocenter.com/</a:t>
            </a:r>
            <a:endParaRPr lang="en-US" altLang="zh-TW" sz="2400" b="1"/>
          </a:p>
          <a:p>
            <a:r>
              <a:rPr lang="zh-TW" altLang="en-US" b="1">
                <a:solidFill>
                  <a:schemeClr val="bg1"/>
                </a:solidFill>
                <a:ea typeface="標楷體" panose="03000509000000000000" pitchFamily="65" charset="-120"/>
              </a:rPr>
              <a:t>許阿得斯個人部落格：</a:t>
            </a:r>
            <a:r>
              <a:rPr lang="en-US" altLang="zh-TW" sz="2400" b="1">
                <a:solidFill>
                  <a:schemeClr val="bg1"/>
                </a:solidFill>
                <a:hlinkClick r:id="rId10"/>
              </a:rPr>
              <a:t>http</a:t>
            </a:r>
            <a:r>
              <a:rPr lang="en-US" altLang="zh-TW" sz="2400" b="1">
                <a:hlinkClick r:id="rId10"/>
              </a:rPr>
              <a:t>://gimini.blog.163.com/</a:t>
            </a:r>
            <a:endParaRPr lang="en-US" altLang="zh-TW" sz="2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0" y="0"/>
            <a:ext cx="16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9" rIns="28566" anchor="ctr">
            <a:spAutoFit/>
          </a:bodyPr>
          <a:lstStyle/>
          <a:p>
            <a:r>
              <a:rPr lang="en-US" altLang="zh-TW"/>
              <a:t>  </a:t>
            </a: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0" y="0"/>
            <a:ext cx="16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109" rIns="28566" anchor="ctr">
            <a:spAutoFit/>
          </a:bodyPr>
          <a:lstStyle/>
          <a:p>
            <a:r>
              <a:rPr lang="en-US" altLang="zh-TW"/>
              <a:t>  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4CFF-BE1B-4D62-8EC6-204036D24918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a typeface="標楷體" panose="03000509000000000000" pitchFamily="65" charset="-120"/>
              </a:rPr>
              <a:t>參考</a:t>
            </a:r>
            <a:r>
              <a:rPr lang="zh-TW" altLang="en-US" b="1" dirty="0" smtClean="0">
                <a:ea typeface="標楷體" panose="03000509000000000000" pitchFamily="65" charset="-120"/>
              </a:rPr>
              <a:t>書目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1</a:t>
            </a:r>
            <a:r>
              <a:rPr lang="zh-TW" altLang="en-US" sz="2200" b="1">
                <a:ea typeface="標楷體" panose="03000509000000000000" pitchFamily="65" charset="-120"/>
              </a:rPr>
              <a:t>、</a:t>
            </a:r>
            <a:r>
              <a:rPr lang="en-US" altLang="zh-TW" sz="2200" b="1">
                <a:ea typeface="標楷體" panose="03000509000000000000" pitchFamily="65" charset="-120"/>
              </a:rPr>
              <a:t>〈</a:t>
            </a:r>
            <a:r>
              <a:rPr lang="zh-TW" altLang="en-US" sz="2200" b="1">
                <a:ea typeface="標楷體" panose="03000509000000000000" pitchFamily="65" charset="-120"/>
              </a:rPr>
              <a:t>神祕的巨石建築物</a:t>
            </a:r>
            <a:r>
              <a:rPr lang="en-US" altLang="zh-TW" sz="2200" b="1">
                <a:ea typeface="標楷體" panose="03000509000000000000" pitchFamily="65" charset="-120"/>
              </a:rPr>
              <a:t>•</a:t>
            </a:r>
            <a:r>
              <a:rPr lang="zh-TW" altLang="en-US" sz="2200" b="1">
                <a:ea typeface="標楷體" panose="03000509000000000000" pitchFamily="65" charset="-120"/>
              </a:rPr>
              <a:t>巨石陣</a:t>
            </a:r>
            <a:r>
              <a:rPr lang="en-US" altLang="zh-TW" sz="2200" b="1">
                <a:ea typeface="標楷體" panose="03000509000000000000" pitchFamily="65" charset="-120"/>
              </a:rPr>
              <a:t>〉</a:t>
            </a:r>
            <a:r>
              <a:rPr lang="zh-TW" altLang="en-US" sz="2200" b="1">
                <a:ea typeface="標楷體" panose="03000509000000000000" pitchFamily="65" charset="-120"/>
              </a:rPr>
              <a:t>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古代文明</a:t>
            </a:r>
            <a:r>
              <a:rPr lang="en-US" altLang="zh-TW" sz="2200" b="1"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ea typeface="標楷體" panose="03000509000000000000" pitchFamily="65" charset="-120"/>
              </a:rPr>
              <a:t>第</a:t>
            </a:r>
            <a:r>
              <a:rPr lang="en-US" altLang="zh-TW" sz="2200" b="1">
                <a:ea typeface="標楷體" panose="03000509000000000000" pitchFamily="65" charset="-120"/>
              </a:rPr>
              <a:t>1</a:t>
            </a:r>
            <a:r>
              <a:rPr lang="zh-TW" altLang="en-US" sz="2200" b="1">
                <a:ea typeface="標楷體" panose="03000509000000000000" pitchFamily="65" charset="-120"/>
              </a:rPr>
              <a:t>期，頁</a:t>
            </a:r>
            <a:r>
              <a:rPr lang="en-US" altLang="zh-TW" sz="2200" b="1">
                <a:ea typeface="標楷體" panose="03000509000000000000" pitchFamily="65" charset="-120"/>
              </a:rPr>
              <a:t>9-14</a:t>
            </a:r>
            <a:r>
              <a:rPr lang="zh-TW" altLang="en-US" sz="2200" b="1">
                <a:ea typeface="標楷體" panose="03000509000000000000" pitchFamily="65" charset="-120"/>
              </a:rPr>
              <a:t>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2</a:t>
            </a:r>
            <a:r>
              <a:rPr lang="zh-TW" altLang="en-US" sz="2200" b="1">
                <a:ea typeface="標楷體" panose="03000509000000000000" pitchFamily="65" charset="-120"/>
              </a:rPr>
              <a:t>、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發現天文之美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2200" b="1">
                <a:ea typeface="標楷體" panose="03000509000000000000" pitchFamily="65" charset="-120"/>
              </a:rPr>
              <a:t>科學人雜誌精采特輯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（台北市：遠流，</a:t>
            </a:r>
            <a:r>
              <a:rPr lang="en-US" altLang="zh-TW" sz="2200" b="1"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en-US" sz="2200" b="1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3</a:t>
            </a:r>
            <a:r>
              <a:rPr lang="zh-TW" altLang="en-US" sz="2200" b="1">
                <a:ea typeface="標楷體" panose="03000509000000000000" pitchFamily="65" charset="-120"/>
              </a:rPr>
              <a:t>、</a:t>
            </a:r>
            <a:r>
              <a:rPr lang="en-US" altLang="zh-TW" sz="2200" b="1">
                <a:ea typeface="標楷體" panose="03000509000000000000" pitchFamily="65" charset="-120"/>
              </a:rPr>
              <a:t>Lutgens</a:t>
            </a:r>
            <a:r>
              <a:rPr lang="zh-TW" altLang="en-US" sz="2200" b="1">
                <a:ea typeface="標楷體" panose="03000509000000000000" pitchFamily="65" charset="-120"/>
              </a:rPr>
              <a:t>等著，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觀念地球科學</a:t>
            </a:r>
            <a:r>
              <a:rPr lang="en-US" altLang="zh-TW" sz="2200" b="1">
                <a:ea typeface="標楷體" panose="03000509000000000000" pitchFamily="65" charset="-120"/>
              </a:rPr>
              <a:t>•4》</a:t>
            </a:r>
            <a:r>
              <a:rPr lang="zh-TW" altLang="en-US" sz="2200" b="1">
                <a:ea typeface="標楷體" panose="03000509000000000000" pitchFamily="65" charset="-120"/>
              </a:rPr>
              <a:t>（台北市：天下遠見，</a:t>
            </a:r>
            <a:r>
              <a:rPr lang="en-US" altLang="zh-TW" sz="2200" b="1">
                <a:ea typeface="標楷體" panose="03000509000000000000" pitchFamily="65" charset="-120"/>
              </a:rPr>
              <a:t>2012</a:t>
            </a:r>
            <a:r>
              <a:rPr lang="zh-TW" altLang="en-US" sz="2200" b="1">
                <a:ea typeface="標楷體" panose="03000509000000000000" pitchFamily="65" charset="-120"/>
              </a:rPr>
              <a:t>）。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4</a:t>
            </a:r>
            <a:r>
              <a:rPr lang="zh-TW" altLang="en-US" sz="2200" b="1">
                <a:ea typeface="標楷體" panose="03000509000000000000" pitchFamily="65" charset="-120"/>
              </a:rPr>
              <a:t>、王寶貫，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天與地</a:t>
            </a:r>
            <a:r>
              <a:rPr lang="en-US" altLang="zh-TW" sz="2200" b="1"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ea typeface="標楷體" panose="03000509000000000000" pitchFamily="65" charset="-120"/>
              </a:rPr>
              <a:t>（台北市：牛頓，</a:t>
            </a:r>
            <a:r>
              <a:rPr lang="en-US" altLang="zh-TW" sz="2200" b="1">
                <a:ea typeface="標楷體" panose="03000509000000000000" pitchFamily="65" charset="-120"/>
              </a:rPr>
              <a:t>1996</a:t>
            </a:r>
            <a:r>
              <a:rPr lang="zh-TW" altLang="en-US" sz="2200" b="1">
                <a:ea typeface="標楷體" panose="03000509000000000000" pitchFamily="65" charset="-120"/>
              </a:rPr>
              <a:t>）。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5</a:t>
            </a:r>
            <a:r>
              <a:rPr lang="zh-TW" altLang="en-US" sz="2200" b="1">
                <a:ea typeface="標楷體" panose="03000509000000000000" pitchFamily="65" charset="-120"/>
              </a:rPr>
              <a:t>、史都華</a:t>
            </a:r>
            <a:r>
              <a:rPr lang="en-US" altLang="zh-TW" sz="2200" b="1">
                <a:ea typeface="標楷體" panose="03000509000000000000" pitchFamily="65" charset="-120"/>
              </a:rPr>
              <a:t>•</a:t>
            </a:r>
            <a:r>
              <a:rPr lang="zh-TW" altLang="en-US" sz="2200" b="1">
                <a:ea typeface="標楷體" panose="03000509000000000000" pitchFamily="65" charset="-120"/>
              </a:rPr>
              <a:t>克拉克著，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太陽風暴</a:t>
            </a:r>
            <a:r>
              <a:rPr lang="en-US" altLang="zh-TW" sz="2200" b="1"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ea typeface="標楷體" panose="03000509000000000000" pitchFamily="65" charset="-120"/>
              </a:rPr>
              <a:t>（台北市：博雅書屋，</a:t>
            </a:r>
            <a:r>
              <a:rPr lang="en-US" altLang="zh-TW" sz="2200" b="1">
                <a:ea typeface="標楷體" panose="03000509000000000000" pitchFamily="65" charset="-120"/>
              </a:rPr>
              <a:t>2010</a:t>
            </a:r>
            <a:r>
              <a:rPr lang="zh-TW" altLang="en-US" sz="2200" b="1">
                <a:ea typeface="標楷體" panose="03000509000000000000" pitchFamily="65" charset="-120"/>
              </a:rPr>
              <a:t>）。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6</a:t>
            </a:r>
            <a:r>
              <a:rPr lang="zh-TW" altLang="en-US" sz="2200" b="1">
                <a:ea typeface="標楷體" panose="03000509000000000000" pitchFamily="65" charset="-120"/>
              </a:rPr>
              <a:t>、希爾、卡洛維莰，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你從來沒看過的太陽</a:t>
            </a:r>
            <a:r>
              <a:rPr lang="en-US" altLang="zh-TW" sz="2200" b="1"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ea typeface="標楷體" panose="03000509000000000000" pitchFamily="65" charset="-120"/>
              </a:rPr>
              <a:t>（台北市：貓頭鷹，</a:t>
            </a:r>
            <a:r>
              <a:rPr lang="en-US" altLang="zh-TW" sz="2200" b="1">
                <a:ea typeface="標楷體" panose="03000509000000000000" pitchFamily="65" charset="-120"/>
              </a:rPr>
              <a:t>2009</a:t>
            </a:r>
            <a:r>
              <a:rPr lang="zh-TW" altLang="en-US" sz="2200" b="1">
                <a:ea typeface="標楷體" panose="03000509000000000000" pitchFamily="65" charset="-120"/>
              </a:rPr>
              <a:t>）。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7</a:t>
            </a:r>
            <a:r>
              <a:rPr lang="zh-TW" altLang="en-US" sz="2200" b="1">
                <a:ea typeface="標楷體" panose="03000509000000000000" pitchFamily="65" charset="-120"/>
              </a:rPr>
              <a:t>、</a:t>
            </a:r>
            <a:r>
              <a:rPr lang="zh-TW" altLang="en-US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吳福河，</a:t>
            </a:r>
            <a:r>
              <a:rPr lang="en-US" altLang="zh-TW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玉山星情</a:t>
            </a:r>
            <a:r>
              <a:rPr lang="en-US" altLang="zh-TW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（南投：玉山國家公園，</a:t>
            </a:r>
            <a:r>
              <a:rPr lang="en-US" altLang="zh-TW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zh-TW" altLang="en-US" sz="2200" b="1">
              <a:ea typeface="標楷體" panose="03000509000000000000" pitchFamily="65" charset="-120"/>
            </a:endParaRPr>
          </a:p>
          <a:p>
            <a:pPr marL="393700" indent="-393700">
              <a:lnSpc>
                <a:spcPct val="110000"/>
              </a:lnSpc>
              <a:buFontTx/>
              <a:buNone/>
            </a:pPr>
            <a:r>
              <a:rPr lang="en-US" altLang="zh-TW" sz="2200" b="1">
                <a:ea typeface="標楷體" panose="03000509000000000000" pitchFamily="65" charset="-120"/>
              </a:rPr>
              <a:t>8</a:t>
            </a:r>
            <a:r>
              <a:rPr lang="zh-TW" altLang="en-US" sz="2200" b="1">
                <a:ea typeface="標楷體" panose="03000509000000000000" pitchFamily="65" charset="-120"/>
              </a:rPr>
              <a:t>、衛金森等著，</a:t>
            </a:r>
            <a:r>
              <a:rPr lang="en-US" altLang="zh-TW" sz="2200" b="1">
                <a:ea typeface="標楷體" panose="03000509000000000000" pitchFamily="65" charset="-120"/>
              </a:rPr>
              <a:t>《</a:t>
            </a:r>
            <a:r>
              <a:rPr lang="zh-TW" altLang="en-US" sz="2200" b="1">
                <a:ea typeface="標楷體" panose="03000509000000000000" pitchFamily="65" charset="-120"/>
              </a:rPr>
              <a:t>宗教百科全書</a:t>
            </a:r>
            <a:r>
              <a:rPr lang="en-US" altLang="zh-TW" sz="2200" b="1">
                <a:ea typeface="標楷體" panose="03000509000000000000" pitchFamily="65" charset="-120"/>
              </a:rPr>
              <a:t>》</a:t>
            </a:r>
            <a:r>
              <a:rPr lang="zh-TW" altLang="en-US" sz="2200" b="1">
                <a:ea typeface="標楷體" panose="03000509000000000000" pitchFamily="65" charset="-120"/>
              </a:rPr>
              <a:t>（台北市：貓頭鷹，</a:t>
            </a:r>
            <a:r>
              <a:rPr lang="en-US" altLang="zh-TW" sz="2200" b="1">
                <a:ea typeface="標楷體" panose="03000509000000000000" pitchFamily="65" charset="-120"/>
              </a:rPr>
              <a:t>2006</a:t>
            </a:r>
            <a:r>
              <a:rPr lang="zh-TW" altLang="en-US" sz="2200" b="1">
                <a:ea typeface="標楷體" panose="03000509000000000000" pitchFamily="65" charset="-120"/>
              </a:rPr>
              <a:t>）。</a:t>
            </a:r>
          </a:p>
          <a:p>
            <a:pPr marL="393700" indent="-393700">
              <a:lnSpc>
                <a:spcPct val="110000"/>
              </a:lnSpc>
              <a:buFontTx/>
              <a:buNone/>
            </a:pPr>
            <a:endParaRPr lang="en-US" altLang="zh-TW" sz="22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BE85-FE02-4E6B-A360-BB1CEECEE92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a typeface="標楷體" panose="03000509000000000000" pitchFamily="65" charset="-120"/>
              </a:rPr>
              <a:t>參考</a:t>
            </a:r>
            <a:r>
              <a:rPr lang="zh-TW" altLang="en-US" b="1" dirty="0" smtClean="0">
                <a:ea typeface="標楷體" panose="03000509000000000000" pitchFamily="65" charset="-120"/>
              </a:rPr>
              <a:t>網頁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1</a:t>
            </a:r>
            <a:r>
              <a:rPr lang="zh-TW" altLang="en-US" sz="1800" b="1">
                <a:ea typeface="標楷體" panose="03000509000000000000" pitchFamily="65" charset="-120"/>
              </a:rPr>
              <a:t>、</a:t>
            </a:r>
            <a:r>
              <a:rPr lang="en-US" altLang="zh-TW" sz="1800" b="1">
                <a:ea typeface="標楷體" panose="03000509000000000000" pitchFamily="65" charset="-120"/>
              </a:rPr>
              <a:t>AEEA</a:t>
            </a:r>
            <a:r>
              <a:rPr lang="zh-TW" altLang="en-US" sz="1800" b="1">
                <a:ea typeface="標楷體" panose="03000509000000000000" pitchFamily="65" charset="-120"/>
              </a:rPr>
              <a:t>天文教育資訊網，網址：</a:t>
            </a:r>
            <a:r>
              <a:rPr lang="en-US" altLang="zh-TW" sz="1800" b="1">
                <a:ea typeface="標楷體" panose="03000509000000000000" pitchFamily="65" charset="-120"/>
                <a:hlinkClick r:id="rId2"/>
              </a:rPr>
              <a:t>http://aeea.nmns.edu.tw/index1.html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4</a:t>
            </a:r>
            <a:r>
              <a:rPr lang="zh-TW" altLang="en-US" sz="1800" b="1">
                <a:ea typeface="標楷體" panose="03000509000000000000" pitchFamily="65" charset="-120"/>
              </a:rPr>
              <a:t>、</a:t>
            </a:r>
            <a:r>
              <a:rPr lang="en-US" altLang="zh-TW" sz="1800" b="1">
                <a:ea typeface="標楷體" panose="03000509000000000000" pitchFamily="65" charset="-120"/>
              </a:rPr>
              <a:t>NASA</a:t>
            </a:r>
            <a:r>
              <a:rPr lang="zh-TW" altLang="en-US" sz="1800" b="1">
                <a:ea typeface="標楷體" panose="03000509000000000000" pitchFamily="65" charset="-120"/>
              </a:rPr>
              <a:t>，網址：</a:t>
            </a:r>
            <a:r>
              <a:rPr lang="en-US" altLang="zh-TW" sz="1800" b="1">
                <a:ea typeface="標楷體" panose="03000509000000000000" pitchFamily="65" charset="-120"/>
                <a:hlinkClick r:id="rId3"/>
              </a:rPr>
              <a:t>http://www.nasa.gov/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  <a:r>
              <a:rPr lang="zh-TW" altLang="en-US" sz="1800" b="1">
                <a:ea typeface="標楷體" panose="03000509000000000000" pitchFamily="65" charset="-120"/>
              </a:rPr>
              <a:t>。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2</a:t>
            </a:r>
            <a:r>
              <a:rPr lang="zh-TW" altLang="en-US" sz="1800" b="1">
                <a:ea typeface="標楷體" panose="03000509000000000000" pitchFamily="65" charset="-120"/>
              </a:rPr>
              <a:t>、</a:t>
            </a:r>
            <a:r>
              <a:rPr lang="en-US" altLang="zh-TW" sz="1800" b="1">
                <a:ea typeface="標楷體" panose="03000509000000000000" pitchFamily="65" charset="-120"/>
              </a:rPr>
              <a:t>Solar and Heliospheric Observatory Homepage</a:t>
            </a:r>
            <a:r>
              <a:rPr lang="zh-TW" altLang="en-US" sz="1800" b="1">
                <a:ea typeface="標楷體" panose="03000509000000000000" pitchFamily="65" charset="-120"/>
              </a:rPr>
              <a:t>，網址：</a:t>
            </a:r>
            <a:r>
              <a:rPr lang="en-US" altLang="zh-TW" sz="1800" b="1">
                <a:ea typeface="標楷體" panose="03000509000000000000" pitchFamily="65" charset="-120"/>
                <a:hlinkClick r:id="rId4"/>
              </a:rPr>
              <a:t>http://sohowww.nascom.nasa.gov/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  <a:r>
              <a:rPr lang="zh-TW" altLang="en-US" sz="1800" b="1">
                <a:ea typeface="標楷體" panose="03000509000000000000" pitchFamily="65" charset="-120"/>
              </a:rPr>
              <a:t>。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3</a:t>
            </a:r>
            <a:r>
              <a:rPr lang="zh-TW" altLang="en-US" sz="1800" b="1">
                <a:ea typeface="標楷體" panose="03000509000000000000" pitchFamily="65" charset="-120"/>
              </a:rPr>
              <a:t>、</a:t>
            </a:r>
            <a:r>
              <a:rPr lang="en-US" altLang="zh-TW" sz="1800" b="1">
                <a:ea typeface="標楷體" panose="03000509000000000000" pitchFamily="65" charset="-120"/>
              </a:rPr>
              <a:t>The Galileo Project</a:t>
            </a:r>
            <a:r>
              <a:rPr lang="zh-TW" altLang="en-US" sz="1800" b="1">
                <a:ea typeface="標楷體" panose="03000509000000000000" pitchFamily="65" charset="-120"/>
              </a:rPr>
              <a:t>，網址：</a:t>
            </a:r>
            <a:r>
              <a:rPr lang="en-US" altLang="zh-TW" sz="1800" b="1">
                <a:ea typeface="標楷體" panose="03000509000000000000" pitchFamily="65" charset="-120"/>
                <a:hlinkClick r:id="rId5"/>
              </a:rPr>
              <a:t>http://galileo.rice.edu/</a:t>
            </a:r>
            <a:endParaRPr lang="en-US" altLang="zh-TW" sz="1800" b="1"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7</a:t>
            </a:r>
            <a:r>
              <a:rPr lang="zh-TW" altLang="en-US" sz="1800" b="1">
                <a:ea typeface="標楷體" panose="03000509000000000000" pitchFamily="65" charset="-120"/>
              </a:rPr>
              <a:t>、</a:t>
            </a:r>
            <a:r>
              <a:rPr lang="zh-TW" altLang="en-US" sz="1800" b="1">
                <a:latin typeface="標楷體" panose="03000509000000000000" pitchFamily="65" charset="-120"/>
                <a:ea typeface="標楷體" panose="03000509000000000000" pitchFamily="65" charset="-120"/>
              </a:rPr>
              <a:t>大英百科珍藏教育應用圖庫，</a:t>
            </a:r>
            <a:r>
              <a:rPr lang="zh-TW" altLang="en-US" sz="1800" b="1">
                <a:ea typeface="標楷體" panose="03000509000000000000" pitchFamily="65" charset="-120"/>
              </a:rPr>
              <a:t>網址：</a:t>
            </a:r>
            <a:r>
              <a:rPr lang="en-US" altLang="zh-TW" sz="1800" b="1">
                <a:ea typeface="標楷體" panose="03000509000000000000" pitchFamily="65" charset="-120"/>
                <a:hlinkClick r:id="rId6"/>
              </a:rPr>
              <a:t>http://quest.eb.com/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  <a:r>
              <a:rPr lang="zh-TW" altLang="en-US" sz="1800" b="1">
                <a:ea typeface="標楷體" panose="03000509000000000000" pitchFamily="65" charset="-120"/>
              </a:rPr>
              <a:t>。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2</a:t>
            </a:r>
            <a:r>
              <a:rPr lang="zh-TW" altLang="en-US" sz="1800" b="1">
                <a:ea typeface="標楷體" panose="03000509000000000000" pitchFamily="65" charset="-120"/>
              </a:rPr>
              <a:t>、喬木爸爸的生活手札，網址：</a:t>
            </a:r>
            <a:r>
              <a:rPr lang="en-US" altLang="zh-TW" sz="1800" b="1">
                <a:ea typeface="標楷體" panose="03000509000000000000" pitchFamily="65" charset="-120"/>
                <a:hlinkClick r:id="rId7"/>
              </a:rPr>
              <a:t>http://mu1974.blogspot.tw/2012/06/blog-post_03.html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6</a:t>
            </a:r>
            <a:r>
              <a:rPr lang="zh-TW" altLang="en-US" sz="1800" b="1">
                <a:ea typeface="標楷體" panose="03000509000000000000" pitchFamily="65" charset="-120"/>
              </a:rPr>
              <a:t>、維基百科：</a:t>
            </a:r>
            <a:r>
              <a:rPr lang="en-US" altLang="zh-TW" sz="1800" b="1">
                <a:ea typeface="標楷體" panose="03000509000000000000" pitchFamily="65" charset="-120"/>
                <a:hlinkClick r:id="rId8"/>
              </a:rPr>
              <a:t>http://zh.wikipedia.org/zh-tw/</a:t>
            </a:r>
            <a:r>
              <a:rPr lang="zh-TW" altLang="en-US" sz="1800" b="1">
                <a:ea typeface="標楷體" panose="03000509000000000000" pitchFamily="65" charset="-120"/>
              </a:rPr>
              <a:t>。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7</a:t>
            </a:r>
            <a:r>
              <a:rPr lang="zh-TW" altLang="en-US" sz="1800" b="1">
                <a:ea typeface="標楷體" panose="03000509000000000000" pitchFamily="65" charset="-120"/>
              </a:rPr>
              <a:t>、放</a:t>
            </a:r>
            <a:r>
              <a:rPr lang="en-US" altLang="zh-TW" sz="1800" b="1">
                <a:latin typeface="新細明體" panose="02020500000000000000" pitchFamily="18" charset="-120"/>
                <a:ea typeface="標楷體" panose="03000509000000000000" pitchFamily="65" charset="-120"/>
              </a:rPr>
              <a:t>•</a:t>
            </a:r>
            <a:r>
              <a:rPr lang="zh-TW" altLang="en-US" sz="1800" b="1">
                <a:ea typeface="標楷體" panose="03000509000000000000" pitchFamily="65" charset="-120"/>
              </a:rPr>
              <a:t>設計，網址：</a:t>
            </a:r>
            <a:r>
              <a:rPr lang="en-US" altLang="zh-TW" sz="1800" b="1">
                <a:ea typeface="標楷體" panose="03000509000000000000" pitchFamily="65" charset="-120"/>
                <a:hlinkClick r:id="rId9"/>
              </a:rPr>
              <a:t>http://holdennews.blogspot.tw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  <a:r>
              <a:rPr lang="zh-TW" altLang="en-US" sz="1800" b="1">
                <a:ea typeface="標楷體" panose="03000509000000000000" pitchFamily="65" charset="-120"/>
              </a:rPr>
              <a:t>。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8</a:t>
            </a:r>
            <a:r>
              <a:rPr lang="zh-TW" altLang="en-US" sz="1800" b="1">
                <a:ea typeface="標楷體" panose="03000509000000000000" pitchFamily="65" charset="-120"/>
              </a:rPr>
              <a:t>、小魯電子報，網址：</a:t>
            </a:r>
            <a:r>
              <a:rPr lang="en-US" altLang="zh-TW" sz="1800" b="1">
                <a:ea typeface="標楷體" panose="03000509000000000000" pitchFamily="65" charset="-120"/>
                <a:hlinkClick r:id="rId10"/>
              </a:rPr>
              <a:t>http://www.tienwei.com.tw/index.php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</a:p>
          <a:p>
            <a:pPr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9</a:t>
            </a:r>
            <a:r>
              <a:rPr lang="zh-TW" altLang="en-US" sz="1800" b="1">
                <a:ea typeface="標楷體" panose="03000509000000000000" pitchFamily="65" charset="-120"/>
              </a:rPr>
              <a:t>、榮富國小天文網，網址：</a:t>
            </a:r>
            <a:r>
              <a:rPr lang="en-US" altLang="zh-TW" sz="1800" b="1">
                <a:ea typeface="標楷體" panose="03000509000000000000" pitchFamily="65" charset="-120"/>
                <a:hlinkClick r:id="rId11"/>
              </a:rPr>
              <a:t>http://163.20.160.24/~star/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zh-TW" sz="1800" b="1">
                <a:ea typeface="標楷體" panose="03000509000000000000" pitchFamily="65" charset="-120"/>
              </a:rPr>
              <a:t>10</a:t>
            </a:r>
            <a:r>
              <a:rPr lang="zh-TW" altLang="en-US" sz="1800" b="1">
                <a:ea typeface="標楷體" panose="03000509000000000000" pitchFamily="65" charset="-120"/>
              </a:rPr>
              <a:t>、黃蓉的相簿，網址：</a:t>
            </a:r>
            <a:r>
              <a:rPr lang="en-US" altLang="zh-TW" sz="1800" b="1">
                <a:ea typeface="標楷體" panose="03000509000000000000" pitchFamily="65" charset="-120"/>
                <a:hlinkClick r:id="rId12"/>
              </a:rPr>
              <a:t>http://photo.xuite.net/hsumaggie/5876718/12.jpg</a:t>
            </a:r>
            <a:r>
              <a:rPr lang="en-US" altLang="zh-TW" sz="1800" b="1">
                <a:ea typeface="標楷體" panose="03000509000000000000" pitchFamily="65" charset="-120"/>
              </a:rPr>
              <a:t> </a:t>
            </a:r>
          </a:p>
          <a:p>
            <a:pPr>
              <a:buFontTx/>
              <a:buNone/>
            </a:pPr>
            <a:endParaRPr lang="en-US" altLang="zh-TW" sz="18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FA17-EDEF-4FA7-8970-BCD99606FEBD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28775"/>
            <a:ext cx="8280400" cy="2305050"/>
          </a:xfrm>
        </p:spPr>
        <p:txBody>
          <a:bodyPr/>
          <a:lstStyle/>
          <a:p>
            <a:r>
              <a:rPr lang="zh-TW" altLang="en-US" sz="12000" b="1">
                <a:ea typeface="標楷體" panose="03000509000000000000" pitchFamily="65" charset="-120"/>
              </a:rPr>
              <a:t>謝謝觀賞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56F0-56FC-4275-82D1-16B97625AF74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24583" name="Picture 7" descr="氦氣氣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3262313"/>
            <a:ext cx="5689600" cy="35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太陽有多重？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太陽質量約為 </a:t>
            </a:r>
            <a:r>
              <a:rPr lang="en-US" altLang="zh-TW" b="1">
                <a:ea typeface="標楷體" panose="03000509000000000000" pitchFamily="65" charset="-120"/>
              </a:rPr>
              <a:t>2 × 10</a:t>
            </a:r>
            <a:r>
              <a:rPr lang="en-US" altLang="zh-TW" sz="1200" b="1">
                <a:ea typeface="標楷體" panose="03000509000000000000" pitchFamily="65" charset="-120"/>
              </a:rPr>
              <a:t> </a:t>
            </a:r>
            <a:r>
              <a:rPr lang="en-US" altLang="zh-TW" b="1" baseline="30000">
                <a:ea typeface="標楷體" panose="03000509000000000000" pitchFamily="65" charset="-120"/>
              </a:rPr>
              <a:t>30 </a:t>
            </a:r>
            <a:r>
              <a:rPr lang="zh-TW" altLang="en-US" b="1">
                <a:ea typeface="標楷體" panose="03000509000000000000" pitchFamily="65" charset="-120"/>
              </a:rPr>
              <a:t>公斤為地球</a:t>
            </a:r>
            <a:r>
              <a:rPr lang="en-US" altLang="zh-TW" b="1">
                <a:ea typeface="標楷體" panose="03000509000000000000" pitchFamily="65" charset="-120"/>
              </a:rPr>
              <a:t>33</a:t>
            </a:r>
            <a:r>
              <a:rPr lang="zh-TW" altLang="en-US" b="1">
                <a:ea typeface="標楷體" panose="03000509000000000000" pitchFamily="65" charset="-120"/>
              </a:rPr>
              <a:t>萬倍</a:t>
            </a:r>
          </a:p>
          <a:p>
            <a:r>
              <a:rPr lang="zh-TW" altLang="en-US" b="1">
                <a:ea typeface="標楷體" panose="03000509000000000000" pitchFamily="65" charset="-120"/>
              </a:rPr>
              <a:t>太陽的質量約佔全太陽系質量的</a:t>
            </a:r>
            <a:r>
              <a:rPr lang="en-US" altLang="zh-TW" b="1">
                <a:ea typeface="標楷體" panose="03000509000000000000" pitchFamily="65" charset="-120"/>
              </a:rPr>
              <a:t>99.86</a:t>
            </a:r>
            <a:r>
              <a:rPr lang="zh-TW" altLang="en-US" b="1"/>
              <a:t>％</a:t>
            </a:r>
          </a:p>
          <a:p>
            <a:r>
              <a:rPr lang="zh-TW" altLang="en-US" b="1">
                <a:ea typeface="標楷體" panose="03000509000000000000" pitchFamily="65" charset="-120"/>
              </a:rPr>
              <a:t>但組成的物質主要卻是氫</a:t>
            </a:r>
            <a:r>
              <a:rPr lang="en-US" altLang="zh-TW" b="1">
                <a:ea typeface="標楷體" panose="03000509000000000000" pitchFamily="65" charset="-120"/>
              </a:rPr>
              <a:t>77</a:t>
            </a:r>
            <a:r>
              <a:rPr lang="zh-TW" altLang="en-US" b="1">
                <a:ea typeface="標楷體" panose="03000509000000000000" pitchFamily="65" charset="-120"/>
              </a:rPr>
              <a:t>％和氦</a:t>
            </a:r>
            <a:r>
              <a:rPr lang="en-US" altLang="zh-TW" b="1">
                <a:ea typeface="標楷體" panose="03000509000000000000" pitchFamily="65" charset="-120"/>
              </a:rPr>
              <a:t>21</a:t>
            </a:r>
            <a:r>
              <a:rPr lang="zh-TW" altLang="en-US" b="1">
                <a:ea typeface="標楷體" panose="03000509000000000000" pitchFamily="65" charset="-120"/>
              </a:rPr>
              <a:t>％。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一、認識太陽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50825" y="6491288"/>
            <a:ext cx="8640763" cy="366712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Credit</a:t>
            </a:r>
            <a:r>
              <a:rPr lang="zh-TW" altLang="en-US">
                <a:solidFill>
                  <a:srgbClr val="000000"/>
                </a:solidFill>
              </a:rPr>
              <a:t>：</a:t>
            </a:r>
            <a:r>
              <a:rPr lang="en-US" altLang="zh-TW">
                <a:solidFill>
                  <a:srgbClr val="000000"/>
                </a:solidFill>
              </a:rPr>
              <a:t>Jose Luis Pelaez Inc / Blend / Learning Pictures / Universal Images Group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46E1-3FD7-4AF0-A756-AE6F6E420126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太陽有多熱？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0768"/>
            <a:ext cx="4013992" cy="539726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TW" altLang="en-US" sz="2600" b="1" dirty="0">
                <a:ea typeface="標楷體" panose="03000509000000000000" pitchFamily="65" charset="-120"/>
              </a:rPr>
              <a:t>太陽的表面（光球層）溫度大約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是攝氏</a:t>
            </a:r>
            <a:r>
              <a:rPr lang="en-US" altLang="zh-TW" sz="2600" b="1" dirty="0" smtClean="0"/>
              <a:t>5800</a:t>
            </a:r>
            <a:r>
              <a:rPr lang="zh-TW" altLang="en-US" sz="2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度。</a:t>
            </a:r>
            <a:endParaRPr lang="en-US" altLang="zh-TW" sz="2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TW" altLang="en-US" sz="2600" b="1" dirty="0">
                <a:ea typeface="標楷體" panose="03000509000000000000" pitchFamily="65" charset="-120"/>
              </a:rPr>
              <a:t>偶爾噴發出來的日珥，</a:t>
            </a:r>
            <a:r>
              <a:rPr lang="zh-TW" altLang="en-US" sz="2500" b="1" dirty="0">
                <a:ea typeface="標楷體" panose="03000509000000000000" pitchFamily="65" charset="-120"/>
              </a:rPr>
              <a:t>溫度可</a:t>
            </a:r>
            <a:r>
              <a:rPr lang="zh-TW" altLang="en-US" sz="2500" b="1" dirty="0" smtClean="0">
                <a:ea typeface="標楷體" panose="03000509000000000000" pitchFamily="65" charset="-120"/>
              </a:rPr>
              <a:t>至攝氏</a:t>
            </a:r>
            <a:r>
              <a:rPr lang="en-US" altLang="zh-TW" sz="2500" b="1" dirty="0" smtClean="0">
                <a:ea typeface="標楷體" panose="03000509000000000000" pitchFamily="65" charset="-120"/>
              </a:rPr>
              <a:t>5</a:t>
            </a:r>
            <a:r>
              <a:rPr lang="zh-TW" altLang="en-US" sz="2500" b="1" dirty="0" smtClean="0">
                <a:ea typeface="標楷體" panose="03000509000000000000" pitchFamily="65" charset="-120"/>
              </a:rPr>
              <a:t>～</a:t>
            </a:r>
            <a:r>
              <a:rPr lang="en-US" altLang="zh-TW" sz="2500" b="1" dirty="0" smtClean="0">
                <a:ea typeface="標楷體" panose="03000509000000000000" pitchFamily="65" charset="-120"/>
              </a:rPr>
              <a:t>8000</a:t>
            </a:r>
            <a:r>
              <a:rPr lang="zh-TW" altLang="en-US" sz="2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zh-TW" altLang="en-US" sz="2500" b="1" dirty="0"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TW" altLang="en-US" sz="2600" b="1" dirty="0">
                <a:ea typeface="標楷體" panose="03000509000000000000" pitchFamily="65" charset="-120"/>
              </a:rPr>
              <a:t>色球層、日冕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層的溫度</a:t>
            </a:r>
            <a:r>
              <a:rPr lang="zh-TW" altLang="en-US" sz="2600" b="1" dirty="0">
                <a:ea typeface="標楷體" panose="03000509000000000000" pitchFamily="65" charset="-120"/>
              </a:rPr>
              <a:t>可升至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百萬度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—</a:t>
            </a:r>
            <a:r>
              <a:rPr lang="zh-TW" altLang="en-US" sz="2600" b="1" dirty="0">
                <a:ea typeface="標楷體" panose="03000509000000000000" pitchFamily="65" charset="-120"/>
              </a:rPr>
              <a:t>原因未明？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TW" altLang="en-US" sz="2600" b="1" dirty="0">
                <a:ea typeface="標楷體" panose="03000509000000000000" pitchFamily="65" charset="-120"/>
              </a:rPr>
              <a:t>太陽的內部因為核融合反應，溫度更是可飆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至攝氏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1500</a:t>
            </a:r>
            <a:r>
              <a:rPr lang="zh-TW" altLang="en-US" sz="2600" b="1" dirty="0">
                <a:ea typeface="標楷體" panose="03000509000000000000" pitchFamily="65" charset="-120"/>
              </a:rPr>
              <a:t>萬度。</a:t>
            </a:r>
          </a:p>
          <a:p>
            <a:pPr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zh-TW" altLang="en-US" sz="2000" b="1" dirty="0">
                <a:ea typeface="標楷體" panose="03000509000000000000" pitchFamily="65" charset="-120"/>
              </a:rPr>
              <a:t>   </a:t>
            </a:r>
            <a:r>
              <a:rPr lang="zh-TW" altLang="en-US" sz="2000" b="1" dirty="0">
                <a:solidFill>
                  <a:srgbClr val="FFFF66"/>
                </a:solidFill>
                <a:ea typeface="標楷體" panose="03000509000000000000" pitchFamily="65" charset="-120"/>
              </a:rPr>
              <a:t>圖：</a:t>
            </a:r>
            <a:r>
              <a:rPr lang="en-US" altLang="zh-TW" sz="2000" b="1" dirty="0">
                <a:solidFill>
                  <a:srgbClr val="FFFF66"/>
                </a:solidFill>
              </a:rPr>
              <a:t>SOHO</a:t>
            </a:r>
            <a:r>
              <a:rPr lang="zh-TW" altLang="en-US" sz="2000" b="1" dirty="0">
                <a:solidFill>
                  <a:srgbClr val="FFFF66"/>
                </a:solidFill>
              </a:rPr>
              <a:t>（</a:t>
            </a:r>
            <a:r>
              <a:rPr lang="en-US" altLang="zh-TW" sz="2000" b="1" dirty="0">
                <a:solidFill>
                  <a:srgbClr val="FFFF66"/>
                </a:solidFill>
              </a:rPr>
              <a:t>ESA </a:t>
            </a:r>
            <a:r>
              <a:rPr lang="zh-TW" altLang="en-US" sz="2000" b="1" dirty="0">
                <a:solidFill>
                  <a:srgbClr val="FFFF66"/>
                </a:solidFill>
              </a:rPr>
              <a:t>＆ </a:t>
            </a:r>
            <a:r>
              <a:rPr lang="en-US" altLang="zh-TW" sz="2000" b="1" dirty="0">
                <a:solidFill>
                  <a:srgbClr val="FFFF66"/>
                </a:solidFill>
              </a:rPr>
              <a:t>NASA</a:t>
            </a:r>
            <a:r>
              <a:rPr lang="zh-TW" altLang="en-US" sz="2000" b="1" dirty="0">
                <a:solidFill>
                  <a:srgbClr val="FFFF66"/>
                </a:solidFill>
              </a:rPr>
              <a:t>）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0875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一、認識太陽</a:t>
            </a:r>
          </a:p>
        </p:txBody>
      </p:sp>
      <p:pic>
        <p:nvPicPr>
          <p:cNvPr id="26632" name="Picture 8" descr="sunpar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380" y="1412875"/>
            <a:ext cx="4897437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日珥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118" y="156845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58C4-530C-42DF-B1CC-5EA40A893591}" type="datetime1">
              <a:rPr lang="zh-TW" altLang="en-US"/>
              <a:pPr/>
              <a:t>2015/11/6</a:t>
            </a:fld>
            <a:endParaRPr lang="en-US" altLang="zh-TW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ea typeface="標楷體" panose="03000509000000000000" pitchFamily="65" charset="-120"/>
              </a:rPr>
              <a:t>太陽的誕生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25000"/>
              </a:spcBef>
            </a:pPr>
            <a:r>
              <a:rPr lang="zh-TW" altLang="en-US" b="1">
                <a:ea typeface="標楷體" panose="03000509000000000000" pitchFamily="65" charset="-120"/>
              </a:rPr>
              <a:t>大約</a:t>
            </a:r>
            <a:r>
              <a:rPr lang="en-US" altLang="zh-TW" b="1">
                <a:ea typeface="標楷體" panose="03000509000000000000" pitchFamily="65" charset="-120"/>
              </a:rPr>
              <a:t>50</a:t>
            </a:r>
            <a:r>
              <a:rPr lang="zh-TW" altLang="en-US" b="1">
                <a:ea typeface="標楷體" panose="03000509000000000000" pitchFamily="65" charset="-120"/>
              </a:rPr>
              <a:t>億年前有一顆超新星爆炸，產生的衝擊波，啟動了粒子間的重力吸引作用，而逐漸收縮凝聚並且增溫。</a:t>
            </a:r>
          </a:p>
          <a:p>
            <a:pPr>
              <a:lnSpc>
                <a:spcPct val="110000"/>
              </a:lnSpc>
              <a:spcBef>
                <a:spcPct val="25000"/>
              </a:spcBef>
            </a:pPr>
            <a:r>
              <a:rPr lang="zh-TW" altLang="en-US" b="1">
                <a:ea typeface="標楷體" panose="03000509000000000000" pitchFamily="65" charset="-120"/>
              </a:rPr>
              <a:t>大約需要</a:t>
            </a:r>
            <a:r>
              <a:rPr lang="en-US" altLang="zh-TW" b="1">
                <a:ea typeface="標楷體" panose="03000509000000000000" pitchFamily="65" charset="-120"/>
              </a:rPr>
              <a:t>100</a:t>
            </a:r>
            <a:r>
              <a:rPr lang="zh-TW" altLang="en-US" b="1">
                <a:ea typeface="標楷體" panose="03000509000000000000" pitchFamily="65" charset="-120"/>
              </a:rPr>
              <a:t>萬年時間形成「原恆星」。一旦內部溫度超過</a:t>
            </a:r>
            <a:r>
              <a:rPr lang="en-US" altLang="zh-TW" b="1">
                <a:ea typeface="標楷體" panose="03000509000000000000" pitchFamily="65" charset="-120"/>
              </a:rPr>
              <a:t>1000</a:t>
            </a:r>
            <a:r>
              <a:rPr lang="zh-TW" altLang="en-US" b="1">
                <a:ea typeface="標楷體" panose="03000509000000000000" pitchFamily="65" charset="-120"/>
              </a:rPr>
              <a:t>萬度，加上巨大壓力點燃「核融合反應」，成為恆星。</a:t>
            </a:r>
          </a:p>
          <a:p>
            <a:pPr>
              <a:lnSpc>
                <a:spcPct val="110000"/>
              </a:lnSpc>
              <a:spcBef>
                <a:spcPct val="25000"/>
              </a:spcBef>
            </a:pPr>
            <a:r>
              <a:rPr lang="zh-TW" altLang="en-US" b="1">
                <a:ea typeface="標楷體" panose="03000509000000000000" pitchFamily="65" charset="-120"/>
              </a:rPr>
              <a:t>內縮重力＝外張壓力，進入穩定的主序星階段。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5750" y="214313"/>
            <a:ext cx="2270125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 b="1">
                <a:solidFill>
                  <a:srgbClr val="000000"/>
                </a:solidFill>
                <a:ea typeface="標楷體" panose="03000509000000000000" pitchFamily="65" charset="-120"/>
              </a:rPr>
              <a:t>二、太陽的生與死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B464-4CCB-4D2D-B136-1CC1239B1772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29700" name="Picture 4" descr="NCG602星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6049963" cy="59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50825" y="6088063"/>
            <a:ext cx="6048375" cy="5810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solidFill>
                  <a:srgbClr val="000000"/>
                </a:solidFill>
              </a:rPr>
              <a:t>Credit</a:t>
            </a:r>
            <a:r>
              <a:rPr lang="zh-TW" altLang="en-US" sz="1600">
                <a:solidFill>
                  <a:srgbClr val="000000"/>
                </a:solidFill>
              </a:rPr>
              <a:t>：</a:t>
            </a:r>
            <a:r>
              <a:rPr lang="en-US" altLang="zh-TW" sz="1600">
                <a:solidFill>
                  <a:srgbClr val="000000"/>
                </a:solidFill>
              </a:rPr>
              <a:t>HUBBLE HERITAGE TEAM / NASA / ESA / STScI / AURA / SCIENCE PHOTO LIBRARY / Universal Images Group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443663" y="54927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300788" y="476250"/>
            <a:ext cx="2843212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rgbClr val="FFFF66"/>
                </a:solidFill>
                <a:ea typeface="標楷體" panose="03000509000000000000" pitchFamily="65" charset="-120"/>
              </a:rPr>
              <a:t>宇宙間充滿了塵埃與氣體，這些物質因為重力而凝聚收縮，最終點燃核融合反應，成為恆星。因此，這些區域可說是誕生恆星的搖籃。</a:t>
            </a:r>
          </a:p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rgbClr val="FFFF66"/>
                </a:solidFill>
                <a:ea typeface="標楷體" panose="03000509000000000000" pitchFamily="65" charset="-120"/>
              </a:rPr>
              <a:t>從左圖</a:t>
            </a:r>
            <a:r>
              <a:rPr lang="en-US" altLang="zh-TW" sz="2800" b="1">
                <a:solidFill>
                  <a:srgbClr val="FFFF66"/>
                </a:solidFill>
                <a:ea typeface="標楷體" panose="03000509000000000000" pitchFamily="65" charset="-120"/>
              </a:rPr>
              <a:t>NGC602</a:t>
            </a:r>
            <a:r>
              <a:rPr lang="zh-TW" altLang="en-US" sz="2800" b="1">
                <a:solidFill>
                  <a:srgbClr val="FFFF66"/>
                </a:solidFill>
                <a:ea typeface="標楷體" panose="03000509000000000000" pitchFamily="65" charset="-120"/>
              </a:rPr>
              <a:t>星雲中就可以看到：已有許多新的恆星誕生。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D1E2-2EC2-4998-8077-A7F15E28A4BD}" type="datetime1">
              <a:rPr lang="zh-TW" altLang="en-US"/>
              <a:pPr/>
              <a:t>2015/11/6</a:t>
            </a:fld>
            <a:endParaRPr lang="en-US" altLang="zh-TW"/>
          </a:p>
        </p:txBody>
      </p:sp>
      <p:pic>
        <p:nvPicPr>
          <p:cNvPr id="39940" name="Picture 4" descr="超新星爆炸的衝擊波影響產生太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79388" y="5607050"/>
            <a:ext cx="8785225" cy="1096963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約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50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億年前，一顆超新星爆炸，受其衝擊波與物質影響</a:t>
            </a:r>
            <a:r>
              <a:rPr lang="en-US" altLang="zh-TW" sz="2400" b="1">
                <a:solidFill>
                  <a:srgbClr val="000000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2400" b="1">
                <a:solidFill>
                  <a:srgbClr val="000000"/>
                </a:solidFill>
                <a:ea typeface="標楷體" panose="03000509000000000000" pitchFamily="65" charset="-120"/>
              </a:rPr>
              <a:t>重力作用，星雲逐漸凝聚、增溫，終於引發核融合反應，產生太陽。</a:t>
            </a:r>
          </a:p>
          <a:p>
            <a:r>
              <a:rPr lang="en-US" altLang="zh-TW" b="1">
                <a:solidFill>
                  <a:srgbClr val="000000"/>
                </a:solidFill>
              </a:rPr>
              <a:t>Credit :DAVID HARDY / SCIENCE PHOTO LIBRARY / Universal Images Group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彎月">
  <a:themeElements>
    <a:clrScheme name="彎月 14">
      <a:dk1>
        <a:srgbClr val="FFFFFF"/>
      </a:dk1>
      <a:lt1>
        <a:srgbClr val="FFFFFF"/>
      </a:lt1>
      <a:dk2>
        <a:srgbClr val="FF9999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DADADA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彎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彎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彎月 13">
        <a:dk1>
          <a:srgbClr val="99FF33"/>
        </a:dk1>
        <a:lt1>
          <a:srgbClr val="FFFFFF"/>
        </a:lt1>
        <a:dk2>
          <a:srgbClr val="FF9999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82DA2A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彎月 14">
        <a:dk1>
          <a:srgbClr val="FFFFFF"/>
        </a:dk1>
        <a:lt1>
          <a:srgbClr val="FFFFFF"/>
        </a:lt1>
        <a:dk2>
          <a:srgbClr val="FF9999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DADADA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彎月</Template>
  <TotalTime>2012</TotalTime>
  <Words>3008</Words>
  <Application>Microsoft Office PowerPoint</Application>
  <PresentationFormat>如螢幕大小 (4:3)</PresentationFormat>
  <Paragraphs>306</Paragraphs>
  <Slides>44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0" baseType="lpstr">
      <vt:lpstr>新細明體</vt:lpstr>
      <vt:lpstr>標楷體</vt:lpstr>
      <vt:lpstr>Arial</vt:lpstr>
      <vt:lpstr>Wingdings</vt:lpstr>
      <vt:lpstr>彎月</vt:lpstr>
      <vt:lpstr>方程式</vt:lpstr>
      <vt:lpstr>認識太陽</vt:lpstr>
      <vt:lpstr>PowerPoint 簡報</vt:lpstr>
      <vt:lpstr>太陽有多大？</vt:lpstr>
      <vt:lpstr>PowerPoint 簡報</vt:lpstr>
      <vt:lpstr>太陽有多重？</vt:lpstr>
      <vt:lpstr>太陽有多熱？</vt:lpstr>
      <vt:lpstr>太陽的誕生</vt:lpstr>
      <vt:lpstr>PowerPoint 簡報</vt:lpstr>
      <vt:lpstr>PowerPoint 簡報</vt:lpstr>
      <vt:lpstr>PowerPoint 簡報</vt:lpstr>
      <vt:lpstr>PowerPoint 簡報</vt:lpstr>
      <vt:lpstr>低質量恆星的演化</vt:lpstr>
      <vt:lpstr>中質量恆星的演化</vt:lpstr>
      <vt:lpstr>高質量恆星的演化</vt:lpstr>
      <vt:lpstr>恆星的演化～三種類型的比較</vt:lpstr>
      <vt:lpstr>太陽的未來命運</vt:lpstr>
      <vt:lpstr>埃及文化的太陽神--Ra</vt:lpstr>
      <vt:lpstr>PowerPoint 簡報</vt:lpstr>
      <vt:lpstr>PowerPoint 簡報</vt:lpstr>
      <vt:lpstr>PowerPoint 簡報</vt:lpstr>
      <vt:lpstr>PowerPoint 簡報</vt:lpstr>
      <vt:lpstr>PowerPoint 簡報</vt:lpstr>
      <vt:lpstr>后羿射日</vt:lpstr>
      <vt:lpstr>夸父追日</vt:lpstr>
      <vt:lpstr>邵族傳說～勇者鬥惡龍</vt:lpstr>
      <vt:lpstr>太陽黑子的觀測史</vt:lpstr>
      <vt:lpstr>伽利略的觀測</vt:lpstr>
      <vt:lpstr>什麼是太陽黑子？</vt:lpstr>
      <vt:lpstr>PowerPoint 簡報</vt:lpstr>
      <vt:lpstr>太陽黑子的大小</vt:lpstr>
      <vt:lpstr>PowerPoint 簡報</vt:lpstr>
      <vt:lpstr>2000.07.14 巴士底日事件</vt:lpstr>
      <vt:lpstr>2003.10.28  太陽風暴</vt:lpstr>
      <vt:lpstr>PowerPoint 簡報</vt:lpstr>
      <vt:lpstr>太陽觀測—可以看到什麼？</vt:lpstr>
      <vt:lpstr>太陽觀測—可以看到什麼？</vt:lpstr>
      <vt:lpstr>太陽觀測—可以看到什麼？</vt:lpstr>
      <vt:lpstr>太陽觀測—要怎麼做？</vt:lpstr>
      <vt:lpstr>太陽觀測—要怎麼做？</vt:lpstr>
      <vt:lpstr>太陽觀測—要怎麼做？</vt:lpstr>
      <vt:lpstr>圖片引用資料來源</vt:lpstr>
      <vt:lpstr>參考書目</vt:lpstr>
      <vt:lpstr>參考網頁</vt:lpstr>
      <vt:lpstr>謝謝觀賞</vt:lpstr>
    </vt:vector>
  </TitlesOfParts>
  <Manager/>
  <Company>HOMGER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subject/>
  <dc:creator>panda</dc:creator>
  <cp:keywords/>
  <dc:description/>
  <cp:lastModifiedBy>panda</cp:lastModifiedBy>
  <cp:revision>144</cp:revision>
  <dcterms:created xsi:type="dcterms:W3CDTF">2013-07-22T17:32:52Z</dcterms:created>
  <dcterms:modified xsi:type="dcterms:W3CDTF">2015-11-05T18:06:08Z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TC011271061028</vt:lpwstr>
  </property>
</Properties>
</file>