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notesMasterIdLst>
    <p:notesMasterId r:id="rId16"/>
  </p:notesMasterIdLst>
  <p:sldIdLst>
    <p:sldId id="275" r:id="rId2"/>
    <p:sldId id="286" r:id="rId3"/>
    <p:sldId id="287" r:id="rId4"/>
    <p:sldId id="276" r:id="rId5"/>
    <p:sldId id="277" r:id="rId6"/>
    <p:sldId id="288" r:id="rId7"/>
    <p:sldId id="279" r:id="rId8"/>
    <p:sldId id="289" r:id="rId9"/>
    <p:sldId id="285" r:id="rId10"/>
    <p:sldId id="280" r:id="rId11"/>
    <p:sldId id="281" r:id="rId12"/>
    <p:sldId id="282" r:id="rId13"/>
    <p:sldId id="283" r:id="rId14"/>
    <p:sldId id="284" r:id="rId1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0066"/>
    <a:srgbClr val="FF9933"/>
    <a:srgbClr val="F1FA3A"/>
    <a:srgbClr val="CCCC00"/>
    <a:srgbClr val="FF99CC"/>
    <a:srgbClr val="FFFF99"/>
    <a:srgbClr val="66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672" autoAdjust="0"/>
    <p:restoredTop sz="94516" autoAdjust="0"/>
  </p:normalViewPr>
  <p:slideViewPr>
    <p:cSldViewPr>
      <p:cViewPr varScale="1">
        <p:scale>
          <a:sx n="74" d="100"/>
          <a:sy n="74" d="100"/>
        </p:scale>
        <p:origin x="509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8" d="100"/>
          <a:sy n="58" d="100"/>
        </p:scale>
        <p:origin x="-181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61D18E-B3E6-4698-AC34-2A5A6ABCCC76}" type="datetimeFigureOut">
              <a:rPr lang="zh-TW" altLang="en-US" smtClean="0"/>
              <a:t>2017/5/2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5E6DF4-0279-425A-A9A3-52CAB57F5E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670532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5E6DF4-0279-425A-A9A3-52CAB57F5E22}" type="slidenum">
              <a:rPr lang="zh-TW" altLang="en-US" smtClean="0"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7787167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5E6DF4-0279-425A-A9A3-52CAB57F5E22}" type="slidenum">
              <a:rPr lang="zh-TW" altLang="en-US" smtClean="0"/>
              <a:t>10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8367424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5E6DF4-0279-425A-A9A3-52CAB57F5E22}" type="slidenum">
              <a:rPr lang="zh-TW" altLang="en-US" smtClean="0"/>
              <a:t>11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6102008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5E6DF4-0279-425A-A9A3-52CAB57F5E22}" type="slidenum">
              <a:rPr lang="zh-TW" altLang="en-US" smtClean="0"/>
              <a:t>12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211299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5E6DF4-0279-425A-A9A3-52CAB57F5E22}" type="slidenum">
              <a:rPr lang="zh-TW" altLang="en-US" smtClean="0"/>
              <a:t>13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5399249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5E6DF4-0279-425A-A9A3-52CAB57F5E22}" type="slidenum">
              <a:rPr lang="zh-TW" altLang="en-US" smtClean="0"/>
              <a:t>14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448592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5E6DF4-0279-425A-A9A3-52CAB57F5E22}" type="slidenum">
              <a:rPr lang="zh-TW" altLang="en-US" smtClean="0"/>
              <a:t>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1662488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5E6DF4-0279-425A-A9A3-52CAB57F5E22}" type="slidenum">
              <a:rPr lang="zh-TW" altLang="en-US" smtClean="0"/>
              <a:t>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982093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5E6DF4-0279-425A-A9A3-52CAB57F5E22}" type="slidenum">
              <a:rPr lang="zh-TW" altLang="en-US" smtClean="0"/>
              <a:t>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3389297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5E6DF4-0279-425A-A9A3-52CAB57F5E22}" type="slidenum">
              <a:rPr lang="zh-TW" altLang="en-US" smtClean="0"/>
              <a:t>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580158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5E6DF4-0279-425A-A9A3-52CAB57F5E22}" type="slidenum">
              <a:rPr lang="zh-TW" altLang="en-US" smtClean="0"/>
              <a:t>6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2984207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5E6DF4-0279-425A-A9A3-52CAB57F5E22}" type="slidenum">
              <a:rPr lang="zh-TW" altLang="en-US" smtClean="0"/>
              <a:t>7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9746924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5E6DF4-0279-425A-A9A3-52CAB57F5E22}" type="slidenum">
              <a:rPr lang="zh-TW" altLang="en-US" smtClean="0"/>
              <a:t>8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3046363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5E6DF4-0279-425A-A9A3-52CAB57F5E22}" type="slidenum">
              <a:rPr lang="zh-TW" altLang="en-US" smtClean="0"/>
              <a:t>9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675715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5970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 sz="4600"/>
            </a:lvl1pPr>
          </a:lstStyle>
          <a:p>
            <a:pPr lvl="0"/>
            <a:r>
              <a:rPr lang="zh-TW" altLang="en-US" noProof="0" smtClean="0"/>
              <a:t>按一下以編輯母片標題樣式</a:t>
            </a:r>
          </a:p>
        </p:txBody>
      </p:sp>
      <p:sp>
        <p:nvSpPr>
          <p:cNvPr id="595971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3400"/>
            </a:lvl1pPr>
          </a:lstStyle>
          <a:p>
            <a:pPr lvl="0"/>
            <a:r>
              <a:rPr lang="zh-TW" altLang="en-US" noProof="0" smtClean="0"/>
              <a:t>按一下以編輯母片副標題樣式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quarter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4E53ED-9016-455F-AB71-65C5C83E1B8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362B5D-1892-4452-85E5-8D015F7239C4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516563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516563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0DEC52-9DBC-4E34-877E-A73871EE04A2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242D39-DA49-4806-9CC4-90F59046AD3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55B8E0-CBE8-4750-9ADD-17DD1B73C3E5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4144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4144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48EA9C-4EDA-40E9-8501-1A78C562D57D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EE1B41-938F-4B35-BA9C-D9C4AE132118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FF7012-C3B9-4F45-90A4-39893E60D093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B93160-4E24-4DBD-BF3F-A6392CA06706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008FE7-F7A5-4B77-95AF-DD8E26611F51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 smtClean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3CDDA7-BF5B-4825-9DE4-3C2D28AFEDCE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49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609600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5949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4144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59494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9494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9495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A8FA6E8C-9AC0-4DAC-9803-4578BE688C98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31" r:id="rId1"/>
    <p:sldLayoutId id="2147484321" r:id="rId2"/>
    <p:sldLayoutId id="2147484322" r:id="rId3"/>
    <p:sldLayoutId id="2147484323" r:id="rId4"/>
    <p:sldLayoutId id="2147484324" r:id="rId5"/>
    <p:sldLayoutId id="2147484325" r:id="rId6"/>
    <p:sldLayoutId id="2147484326" r:id="rId7"/>
    <p:sldLayoutId id="2147484327" r:id="rId8"/>
    <p:sldLayoutId id="2147484328" r:id="rId9"/>
    <p:sldLayoutId id="2147484329" r:id="rId10"/>
    <p:sldLayoutId id="2147484330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新細明體" pitchFamily="18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新細明體" pitchFamily="18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新細明體" pitchFamily="18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新細明體" pitchFamily="18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新細明體" pitchFamily="18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新細明體" pitchFamily="18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新細明體" pitchFamily="18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新細明體" pitchFamily="18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996633"/>
        </a:buClr>
        <a:buSzPct val="70000"/>
        <a:buFont typeface="Wingdings" pitchFamily="2" charset="2"/>
        <a:buChar char="z"/>
        <a:defRPr kumimoji="1" sz="32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996633"/>
        </a:buClr>
        <a:buSzPct val="70000"/>
        <a:buFont typeface="Wingdings" pitchFamily="2" charset="2"/>
        <a:buChar char="z"/>
        <a:defRPr kumimoji="1" sz="28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996633"/>
        </a:buClr>
        <a:buSzPct val="70000"/>
        <a:buFont typeface="Wingdings" pitchFamily="2" charset="2"/>
        <a:buChar char="z"/>
        <a:defRPr kumimoji="1" sz="24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996633"/>
        </a:buClr>
        <a:buSzPct val="70000"/>
        <a:buFont typeface="Wingdings" pitchFamily="2" charset="2"/>
        <a:buChar char="z"/>
        <a:defRPr kumimoji="1"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996633"/>
        </a:buClr>
        <a:buSzPct val="70000"/>
        <a:buFont typeface="Wingdings" pitchFamily="2" charset="2"/>
        <a:buChar char="z"/>
        <a:defRPr kumimoji="1"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996633"/>
        </a:buClr>
        <a:buSzPct val="70000"/>
        <a:buFont typeface="Wingdings" pitchFamily="2" charset="2"/>
        <a:buChar char="z"/>
        <a:defRPr kumimoji="1"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996633"/>
        </a:buClr>
        <a:buSzPct val="70000"/>
        <a:buFont typeface="Wingdings" pitchFamily="2" charset="2"/>
        <a:buChar char="z"/>
        <a:defRPr kumimoji="1"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996633"/>
        </a:buClr>
        <a:buSzPct val="70000"/>
        <a:buFont typeface="Wingdings" pitchFamily="2" charset="2"/>
        <a:buChar char="z"/>
        <a:defRPr kumimoji="1"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996633"/>
        </a:buClr>
        <a:buSzPct val="70000"/>
        <a:buFont typeface="Wingdings" pitchFamily="2" charset="2"/>
        <a:buChar char="z"/>
        <a:defRPr kumimoji="1"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5250" name="Rectangle 2"/>
          <p:cNvSpPr>
            <a:spLocks noGrp="1" noChangeArrowheads="1"/>
          </p:cNvSpPr>
          <p:nvPr>
            <p:ph type="title" orient="vert"/>
          </p:nvPr>
        </p:nvSpPr>
        <p:spPr>
          <a:xfrm>
            <a:off x="3132138" y="692695"/>
            <a:ext cx="2028825" cy="5616625"/>
          </a:xfrm>
        </p:spPr>
        <p:txBody>
          <a:bodyPr/>
          <a:lstStyle/>
          <a:p>
            <a:pPr eaLnBrk="1" hangingPunct="1">
              <a:defRPr/>
            </a:pPr>
            <a:r>
              <a:rPr lang="zh-TW" altLang="en-US" sz="4800" dirty="0" smtClean="0">
                <a:solidFill>
                  <a:srgbClr val="0000FF"/>
                </a:solidFill>
              </a:rPr>
              <a:t>十、果真如此嗎</a:t>
            </a:r>
          </a:p>
        </p:txBody>
      </p:sp>
    </p:spTree>
    <p:extLst>
      <p:ext uri="{BB962C8B-B14F-4D97-AF65-F5344CB8AC3E}">
        <p14:creationId xmlns:p14="http://schemas.microsoft.com/office/powerpoint/2010/main" val="2823005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2596" name="Rectangle 4"/>
          <p:cNvSpPr>
            <a:spLocks noChangeArrowheads="1"/>
          </p:cNvSpPr>
          <p:nvPr/>
        </p:nvSpPr>
        <p:spPr bwMode="auto">
          <a:xfrm>
            <a:off x="4067944" y="692696"/>
            <a:ext cx="3888432" cy="5688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4800" b="1" dirty="0" smtClean="0">
                <a:solidFill>
                  <a:srgbClr val="0000FF"/>
                </a:solidFill>
              </a:rPr>
              <a:t>為了抓到這件凶殺案的犯人</a:t>
            </a:r>
            <a:r>
              <a:rPr lang="zh-TW" altLang="en-US" sz="4800" b="1" dirty="0" smtClean="0">
                <a:solidFill>
                  <a:srgbClr val="0000FF"/>
                </a:solidFill>
                <a:latin typeface="新細明體"/>
                <a:ea typeface="新細明體"/>
              </a:rPr>
              <a:t>，警方動員所有資源</a:t>
            </a:r>
            <a:r>
              <a:rPr lang="zh-TW" altLang="en-US" sz="4800" b="1" dirty="0" smtClean="0">
                <a:solidFill>
                  <a:srgbClr val="FF0000"/>
                </a:solidFill>
              </a:rPr>
              <a:t>追根究柢</a:t>
            </a:r>
            <a:r>
              <a:rPr lang="zh-TW" altLang="en-US" sz="4800" b="1" dirty="0" smtClean="0">
                <a:solidFill>
                  <a:srgbClr val="0000FF"/>
                </a:solidFill>
                <a:latin typeface="新細明體"/>
                <a:ea typeface="新細明體"/>
              </a:rPr>
              <a:t>的詳細檢查各種線索。</a:t>
            </a:r>
            <a:endParaRPr lang="zh-TW" altLang="en-US" sz="4800" b="1" dirty="0">
              <a:solidFill>
                <a:srgbClr val="0000FF"/>
              </a:solidFill>
              <a:latin typeface="新細明體" pitchFamily="18" charset="-120"/>
            </a:endParaRP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7883525" y="1557338"/>
            <a:ext cx="1225550" cy="316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FF0000"/>
                </a:solidFill>
              </a:rPr>
              <a:t>追根究柢</a:t>
            </a:r>
            <a:endParaRPr lang="zh-TW" altLang="en-US" sz="6000" b="1" dirty="0">
              <a:solidFill>
                <a:srgbClr val="FF0000"/>
              </a:solidFill>
            </a:endParaRP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-36512" y="692696"/>
            <a:ext cx="3888432" cy="5688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4800" b="1" dirty="0" smtClean="0">
                <a:solidFill>
                  <a:srgbClr val="0000FF"/>
                </a:solidFill>
              </a:rPr>
              <a:t>如果你想成為一位優秀的科學家</a:t>
            </a:r>
            <a:r>
              <a:rPr lang="zh-TW" altLang="en-US" sz="4800" b="1" dirty="0" smtClean="0">
                <a:solidFill>
                  <a:srgbClr val="0000FF"/>
                </a:solidFill>
                <a:latin typeface="新細明體"/>
                <a:ea typeface="新細明體"/>
              </a:rPr>
              <a:t>，不管遇到任何問題都要具備</a:t>
            </a:r>
            <a:r>
              <a:rPr lang="zh-TW" altLang="en-US" sz="4800" b="1" dirty="0" smtClean="0">
                <a:solidFill>
                  <a:srgbClr val="FF0000"/>
                </a:solidFill>
              </a:rPr>
              <a:t>追根究柢</a:t>
            </a:r>
            <a:r>
              <a:rPr lang="zh-TW" altLang="en-US" sz="4800" b="1" dirty="0" smtClean="0">
                <a:solidFill>
                  <a:srgbClr val="0000FF"/>
                </a:solidFill>
                <a:latin typeface="新細明體"/>
                <a:ea typeface="新細明體"/>
              </a:rPr>
              <a:t>的精神才行。</a:t>
            </a:r>
            <a:endParaRPr lang="zh-TW" altLang="en-US" sz="4800" b="1" dirty="0">
              <a:solidFill>
                <a:srgbClr val="0000FF"/>
              </a:solidFill>
              <a:latin typeface="新細明體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0882425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2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225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225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2596" grpId="0"/>
      <p:bldP spid="8" grpId="0"/>
      <p:bldP spid="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2837" name="Rectangle 5"/>
          <p:cNvSpPr>
            <a:spLocks noChangeArrowheads="1"/>
          </p:cNvSpPr>
          <p:nvPr/>
        </p:nvSpPr>
        <p:spPr bwMode="auto">
          <a:xfrm>
            <a:off x="4535983" y="858395"/>
            <a:ext cx="900113" cy="5472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4400" b="1" dirty="0" smtClean="0">
                <a:solidFill>
                  <a:srgbClr val="FF0000"/>
                </a:solidFill>
              </a:rPr>
              <a:t>因果複句</a:t>
            </a:r>
            <a:endParaRPr lang="zh-TW" altLang="en-US" sz="2800" b="1" dirty="0">
              <a:solidFill>
                <a:srgbClr val="FF0000"/>
              </a:solidFill>
            </a:endParaRPr>
          </a:p>
        </p:txBody>
      </p:sp>
      <p:sp>
        <p:nvSpPr>
          <p:cNvPr id="633858" name="Rectangle 2"/>
          <p:cNvSpPr>
            <a:spLocks noChangeArrowheads="1"/>
          </p:cNvSpPr>
          <p:nvPr/>
        </p:nvSpPr>
        <p:spPr bwMode="auto">
          <a:xfrm>
            <a:off x="5724128" y="692150"/>
            <a:ext cx="2376263" cy="5832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4400" b="1" dirty="0" smtClean="0">
                <a:solidFill>
                  <a:srgbClr val="0000FF"/>
                </a:solidFill>
              </a:rPr>
              <a:t>羔羊</a:t>
            </a:r>
            <a:r>
              <a:rPr lang="zh-TW" altLang="en-US" sz="4400" b="1" dirty="0" smtClean="0">
                <a:solidFill>
                  <a:srgbClr val="FF0000"/>
                </a:solidFill>
              </a:rPr>
              <a:t>之所以</a:t>
            </a:r>
            <a:r>
              <a:rPr lang="zh-TW" altLang="en-US" sz="4400" b="1" dirty="0" smtClean="0">
                <a:solidFill>
                  <a:srgbClr val="0000FF"/>
                </a:solidFill>
              </a:rPr>
              <a:t>會跪下來喝奶</a:t>
            </a:r>
            <a:r>
              <a:rPr lang="zh-TW" altLang="en-US" sz="4400" b="1" dirty="0" smtClean="0">
                <a:solidFill>
                  <a:srgbClr val="0000FF"/>
                </a:solidFill>
                <a:latin typeface="新細明體"/>
                <a:ea typeface="新細明體"/>
              </a:rPr>
              <a:t>，</a:t>
            </a:r>
            <a:r>
              <a:rPr lang="zh-TW" altLang="en-US" sz="4400" b="1" dirty="0" smtClean="0">
                <a:solidFill>
                  <a:srgbClr val="FF0000"/>
                </a:solidFill>
                <a:latin typeface="新細明體" pitchFamily="18" charset="-120"/>
              </a:rPr>
              <a:t>是因為</a:t>
            </a:r>
            <a:r>
              <a:rPr lang="zh-TW" altLang="en-US" sz="4400" b="1" dirty="0" smtClean="0">
                <a:solidFill>
                  <a:srgbClr val="0000FF"/>
                </a:solidFill>
                <a:latin typeface="新細明體" pitchFamily="18" charset="-120"/>
              </a:rPr>
              <a:t>牠長得太高了</a:t>
            </a:r>
            <a:r>
              <a:rPr lang="zh-TW" altLang="en-US" sz="4400" b="1" dirty="0" smtClean="0">
                <a:solidFill>
                  <a:srgbClr val="0000FF"/>
                </a:solidFill>
                <a:latin typeface="新細明體"/>
                <a:ea typeface="新細明體"/>
              </a:rPr>
              <a:t>。</a:t>
            </a:r>
            <a:endParaRPr lang="zh-TW" altLang="en-US" sz="4400" b="1" dirty="0">
              <a:solidFill>
                <a:srgbClr val="0000FF"/>
              </a:solidFill>
            </a:endParaRPr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8100391" y="1557338"/>
            <a:ext cx="1008683" cy="316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4000" b="1" dirty="0" smtClean="0">
                <a:solidFill>
                  <a:srgbClr val="0000FF"/>
                </a:solidFill>
              </a:rPr>
              <a:t>句型練習</a:t>
            </a:r>
            <a:endParaRPr lang="zh-TW" altLang="en-US" sz="4000" b="1" dirty="0">
              <a:solidFill>
                <a:srgbClr val="0000FF"/>
              </a:solidFill>
            </a:endParaRPr>
          </a:p>
        </p:txBody>
      </p: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1403648" y="764704"/>
            <a:ext cx="2376263" cy="5832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4400" b="1" dirty="0" smtClean="0">
                <a:solidFill>
                  <a:srgbClr val="0000FF"/>
                </a:solidFill>
              </a:rPr>
              <a:t>老師</a:t>
            </a:r>
            <a:r>
              <a:rPr lang="zh-TW" altLang="en-US" sz="4400" b="1" dirty="0" smtClean="0">
                <a:solidFill>
                  <a:srgbClr val="FF0000"/>
                </a:solidFill>
              </a:rPr>
              <a:t>之所以</a:t>
            </a:r>
            <a:r>
              <a:rPr lang="zh-TW" altLang="en-US" sz="4400" b="1" dirty="0" smtClean="0">
                <a:solidFill>
                  <a:srgbClr val="0000FF"/>
                </a:solidFill>
              </a:rPr>
              <a:t>會沒有處罰他</a:t>
            </a:r>
            <a:r>
              <a:rPr lang="zh-TW" altLang="en-US" sz="4400" b="1" dirty="0" smtClean="0">
                <a:solidFill>
                  <a:srgbClr val="0000FF"/>
                </a:solidFill>
                <a:latin typeface="新細明體"/>
                <a:ea typeface="新細明體"/>
              </a:rPr>
              <a:t>，</a:t>
            </a:r>
            <a:r>
              <a:rPr lang="zh-TW" altLang="en-US" sz="4400" b="1" dirty="0" smtClean="0">
                <a:solidFill>
                  <a:srgbClr val="FF0000"/>
                </a:solidFill>
                <a:latin typeface="新細明體" pitchFamily="18" charset="-120"/>
              </a:rPr>
              <a:t>是因為</a:t>
            </a:r>
            <a:r>
              <a:rPr lang="zh-TW" altLang="en-US" sz="4400" b="1" dirty="0" smtClean="0">
                <a:solidFill>
                  <a:srgbClr val="0000FF"/>
                </a:solidFill>
                <a:latin typeface="新細明體" pitchFamily="18" charset="-120"/>
              </a:rPr>
              <a:t>他主動向對方道歉並賠償損失</a:t>
            </a:r>
            <a:r>
              <a:rPr lang="zh-TW" altLang="en-US" sz="4400" b="1" dirty="0" smtClean="0">
                <a:solidFill>
                  <a:srgbClr val="0000FF"/>
                </a:solidFill>
                <a:latin typeface="新細明體"/>
                <a:ea typeface="新細明體"/>
              </a:rPr>
              <a:t>。</a:t>
            </a:r>
            <a:endParaRPr lang="zh-TW" altLang="en-US" sz="4400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43576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38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338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338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28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328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328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2837" grpId="0"/>
      <p:bldP spid="633858" grpId="0"/>
      <p:bldP spid="7" grpId="0"/>
      <p:bldP spid="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5724128" y="692150"/>
            <a:ext cx="2376263" cy="5832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4400" b="1" dirty="0" smtClean="0">
                <a:solidFill>
                  <a:srgbClr val="0000FF"/>
                </a:solidFill>
              </a:rPr>
              <a:t>生活</a:t>
            </a:r>
            <a:r>
              <a:rPr lang="zh-TW" altLang="en-US" sz="4400" b="1" dirty="0" smtClean="0">
                <a:solidFill>
                  <a:srgbClr val="FF0000"/>
                </a:solidFill>
              </a:rPr>
              <a:t>之所以</a:t>
            </a:r>
            <a:r>
              <a:rPr lang="zh-TW" altLang="en-US" sz="4400" b="1" dirty="0" smtClean="0">
                <a:solidFill>
                  <a:srgbClr val="0000FF"/>
                </a:solidFill>
              </a:rPr>
              <a:t>會如此愉悅與幸福</a:t>
            </a:r>
            <a:r>
              <a:rPr lang="zh-TW" altLang="en-US" sz="4400" b="1" dirty="0" smtClean="0">
                <a:solidFill>
                  <a:srgbClr val="0000FF"/>
                </a:solidFill>
                <a:latin typeface="新細明體"/>
                <a:ea typeface="新細明體"/>
              </a:rPr>
              <a:t>，</a:t>
            </a:r>
            <a:r>
              <a:rPr lang="zh-TW" altLang="en-US" sz="4400" b="1" dirty="0" smtClean="0">
                <a:solidFill>
                  <a:srgbClr val="FF0000"/>
                </a:solidFill>
                <a:latin typeface="新細明體" pitchFamily="18" charset="-120"/>
              </a:rPr>
              <a:t>是因為</a:t>
            </a:r>
            <a:r>
              <a:rPr lang="zh-TW" altLang="en-US" sz="4400" b="1" dirty="0" smtClean="0">
                <a:solidFill>
                  <a:srgbClr val="0000FF"/>
                </a:solidFill>
                <a:latin typeface="新細明體" pitchFamily="18" charset="-120"/>
              </a:rPr>
              <a:t>我們已學會知足與感恩</a:t>
            </a:r>
            <a:r>
              <a:rPr lang="zh-TW" altLang="en-US" sz="4400" b="1" dirty="0" smtClean="0">
                <a:solidFill>
                  <a:srgbClr val="0000FF"/>
                </a:solidFill>
                <a:latin typeface="新細明體"/>
                <a:ea typeface="新細明體"/>
              </a:rPr>
              <a:t>。</a:t>
            </a:r>
            <a:endParaRPr lang="zh-TW" altLang="en-US" sz="4400" b="1" dirty="0">
              <a:solidFill>
                <a:srgbClr val="0000FF"/>
              </a:solidFill>
            </a:endParaRP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2483768" y="620688"/>
            <a:ext cx="2376263" cy="5832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4400" b="1" dirty="0" smtClean="0">
                <a:solidFill>
                  <a:srgbClr val="0000FF"/>
                </a:solidFill>
              </a:rPr>
              <a:t>這隻母猴</a:t>
            </a:r>
            <a:r>
              <a:rPr lang="zh-TW" altLang="en-US" sz="4400" b="1" dirty="0" smtClean="0">
                <a:solidFill>
                  <a:srgbClr val="FF0000"/>
                </a:solidFill>
              </a:rPr>
              <a:t>之所以</a:t>
            </a:r>
            <a:r>
              <a:rPr lang="zh-TW" altLang="en-US" sz="4400" b="1" dirty="0" smtClean="0">
                <a:solidFill>
                  <a:srgbClr val="0000FF"/>
                </a:solidFill>
              </a:rPr>
              <a:t>會發狂</a:t>
            </a:r>
            <a:r>
              <a:rPr lang="zh-TW" altLang="en-US" sz="4400" b="1" dirty="0" smtClean="0">
                <a:solidFill>
                  <a:srgbClr val="0000FF"/>
                </a:solidFill>
                <a:latin typeface="新細明體"/>
                <a:ea typeface="新細明體"/>
              </a:rPr>
              <a:t>，</a:t>
            </a:r>
            <a:r>
              <a:rPr lang="zh-TW" altLang="en-US" sz="4400" b="1" dirty="0" smtClean="0">
                <a:solidFill>
                  <a:srgbClr val="FF0000"/>
                </a:solidFill>
                <a:latin typeface="新細明體" pitchFamily="18" charset="-120"/>
              </a:rPr>
              <a:t>是因為</a:t>
            </a:r>
            <a:r>
              <a:rPr lang="zh-TW" altLang="en-US" sz="4400" b="1" dirty="0" smtClean="0">
                <a:solidFill>
                  <a:srgbClr val="0000FF"/>
                </a:solidFill>
                <a:latin typeface="新細明體" pitchFamily="18" charset="-120"/>
              </a:rPr>
              <a:t>牠的小孩被貪心的獵人捉走了</a:t>
            </a:r>
            <a:r>
              <a:rPr lang="zh-TW" altLang="en-US" sz="4400" b="1" dirty="0" smtClean="0">
                <a:solidFill>
                  <a:srgbClr val="0000FF"/>
                </a:solidFill>
                <a:latin typeface="新細明體"/>
                <a:ea typeface="新細明體"/>
              </a:rPr>
              <a:t>。</a:t>
            </a:r>
            <a:endParaRPr lang="zh-TW" altLang="en-US" sz="4400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28100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7812360" y="1052512"/>
            <a:ext cx="936104" cy="51127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4400" b="1" dirty="0" smtClean="0">
                <a:solidFill>
                  <a:srgbClr val="FF0000"/>
                </a:solidFill>
              </a:rPr>
              <a:t>設問</a:t>
            </a:r>
            <a:r>
              <a:rPr lang="zh-TW" altLang="en-US" sz="4400" b="1" dirty="0" smtClean="0">
                <a:solidFill>
                  <a:srgbClr val="0000FF"/>
                </a:solidFill>
              </a:rPr>
              <a:t>  </a:t>
            </a:r>
            <a:endParaRPr lang="zh-TW" altLang="en-US" sz="2800" b="1" dirty="0">
              <a:solidFill>
                <a:srgbClr val="0000FF"/>
              </a:solidFill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4067944" y="620688"/>
            <a:ext cx="3132348" cy="55446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endParaRPr lang="zh-TW" altLang="en-US" sz="4400" b="1" dirty="0">
              <a:solidFill>
                <a:srgbClr val="C00000"/>
              </a:solidFill>
            </a:endParaRPr>
          </a:p>
        </p:txBody>
      </p:sp>
      <p:sp>
        <p:nvSpPr>
          <p:cNvPr id="6" name="Rectangle 5"/>
          <p:cNvSpPr txBox="1">
            <a:spLocks noChangeArrowheads="1"/>
          </p:cNvSpPr>
          <p:nvPr/>
        </p:nvSpPr>
        <p:spPr bwMode="auto">
          <a:xfrm>
            <a:off x="5220072" y="620688"/>
            <a:ext cx="2448272" cy="5759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</a:pPr>
            <a:r>
              <a:rPr lang="zh-TW" altLang="en-US" sz="4400" b="1" dirty="0" smtClean="0">
                <a:solidFill>
                  <a:srgbClr val="0000FF"/>
                </a:solidFill>
                <a:latin typeface="新細明體"/>
                <a:ea typeface="新細明體"/>
              </a:rPr>
              <a:t>「可是，沒有經過科學方法的驗證，這些道理真的可信嗎？」</a:t>
            </a:r>
            <a:endParaRPr lang="zh-TW" altLang="en-US" sz="4400" b="1" dirty="0">
              <a:solidFill>
                <a:srgbClr val="C00000"/>
              </a:solidFill>
            </a:endParaRPr>
          </a:p>
        </p:txBody>
      </p:sp>
      <p:sp>
        <p:nvSpPr>
          <p:cNvPr id="8" name="Rectangle 5"/>
          <p:cNvSpPr txBox="1">
            <a:spLocks noChangeArrowheads="1"/>
          </p:cNvSpPr>
          <p:nvPr/>
        </p:nvSpPr>
        <p:spPr bwMode="auto">
          <a:xfrm>
            <a:off x="2411760" y="729182"/>
            <a:ext cx="1584176" cy="5759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</a:pPr>
            <a:r>
              <a:rPr lang="zh-TW" altLang="en-US" sz="4400" b="1" dirty="0" smtClean="0">
                <a:solidFill>
                  <a:srgbClr val="0000FF"/>
                </a:solidFill>
                <a:latin typeface="新細明體"/>
                <a:ea typeface="新細明體"/>
              </a:rPr>
              <a:t>「實際上，遇到熊裝死真的有用嗎？」</a:t>
            </a:r>
            <a:endParaRPr lang="zh-TW" altLang="en-US" sz="44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10531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1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6" grpId="0" build="p"/>
      <p:bldP spid="8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7812360" y="1052512"/>
            <a:ext cx="936104" cy="51127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4400" b="1" dirty="0" smtClean="0">
                <a:solidFill>
                  <a:srgbClr val="FF0000"/>
                </a:solidFill>
              </a:rPr>
              <a:t>排比</a:t>
            </a:r>
            <a:r>
              <a:rPr lang="zh-TW" altLang="en-US" sz="4400" b="1" dirty="0" smtClean="0">
                <a:solidFill>
                  <a:srgbClr val="0000FF"/>
                </a:solidFill>
              </a:rPr>
              <a:t>  </a:t>
            </a:r>
            <a:endParaRPr lang="zh-TW" altLang="en-US" sz="2800" b="1" dirty="0">
              <a:solidFill>
                <a:srgbClr val="0000FF"/>
              </a:solidFill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827584" y="620688"/>
            <a:ext cx="5328592" cy="55446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4400" b="1" dirty="0" smtClean="0">
                <a:solidFill>
                  <a:srgbClr val="0000FF"/>
                </a:solidFill>
              </a:rPr>
              <a:t>因為從前的</a:t>
            </a:r>
            <a:r>
              <a:rPr lang="zh-TW" altLang="en-US" sz="4400" b="1" dirty="0" smtClean="0">
                <a:solidFill>
                  <a:srgbClr val="0000FF"/>
                </a:solidFill>
              </a:rPr>
              <a:t>人</a:t>
            </a:r>
            <a:r>
              <a:rPr lang="zh-TW" altLang="en-US" sz="4400" b="1" dirty="0" smtClean="0">
                <a:solidFill>
                  <a:srgbClr val="FF0000"/>
                </a:solidFill>
              </a:rPr>
              <a:t>自然知識是不足的</a:t>
            </a:r>
            <a:r>
              <a:rPr lang="zh-TW" altLang="en-US" sz="4400" b="1" dirty="0" smtClean="0">
                <a:solidFill>
                  <a:srgbClr val="0000FF"/>
                </a:solidFill>
                <a:latin typeface="新細明體"/>
                <a:ea typeface="新細明體"/>
              </a:rPr>
              <a:t>，</a:t>
            </a:r>
            <a:r>
              <a:rPr lang="zh-TW" altLang="en-US" sz="4400" b="1" dirty="0" smtClean="0">
                <a:solidFill>
                  <a:srgbClr val="FF0000"/>
                </a:solidFill>
                <a:latin typeface="新細明體"/>
                <a:ea typeface="新細明體"/>
              </a:rPr>
              <a:t>對專家、學者又盲目崇拜</a:t>
            </a:r>
            <a:r>
              <a:rPr lang="zh-TW" altLang="en-US" sz="4400" b="1" dirty="0" smtClean="0">
                <a:solidFill>
                  <a:srgbClr val="0000FF"/>
                </a:solidFill>
                <a:latin typeface="新細明體"/>
                <a:ea typeface="新細明體"/>
              </a:rPr>
              <a:t>，再加上當時</a:t>
            </a:r>
            <a:r>
              <a:rPr lang="zh-TW" altLang="en-US" sz="4400" b="1" dirty="0" smtClean="0">
                <a:solidFill>
                  <a:srgbClr val="FF0000"/>
                </a:solidFill>
                <a:latin typeface="新細明體"/>
                <a:ea typeface="新細明體"/>
              </a:rPr>
              <a:t>觀察工具不夠精密</a:t>
            </a:r>
            <a:r>
              <a:rPr lang="zh-TW" altLang="en-US" sz="4400" b="1" dirty="0" smtClean="0">
                <a:solidFill>
                  <a:srgbClr val="0000FF"/>
                </a:solidFill>
                <a:latin typeface="新細明體"/>
                <a:ea typeface="新細明體"/>
              </a:rPr>
              <a:t>，</a:t>
            </a:r>
            <a:r>
              <a:rPr lang="zh-TW" altLang="en-US" sz="4400" b="1" dirty="0" smtClean="0">
                <a:solidFill>
                  <a:srgbClr val="FF0000"/>
                </a:solidFill>
                <a:latin typeface="新細明體"/>
                <a:ea typeface="新細明體"/>
              </a:rPr>
              <a:t>觀察方法不夠周延</a:t>
            </a:r>
            <a:r>
              <a:rPr lang="zh-TW" altLang="en-US" sz="4400" b="1" dirty="0" smtClean="0">
                <a:solidFill>
                  <a:srgbClr val="0000FF"/>
                </a:solidFill>
                <a:latin typeface="新細明體"/>
                <a:ea typeface="新細明體"/>
              </a:rPr>
              <a:t>，用來</a:t>
            </a:r>
            <a:r>
              <a:rPr lang="zh-TW" altLang="en-US" sz="4400" b="1" dirty="0" smtClean="0">
                <a:solidFill>
                  <a:srgbClr val="FF0000"/>
                </a:solidFill>
                <a:latin typeface="新細明體"/>
                <a:ea typeface="新細明體"/>
              </a:rPr>
              <a:t>分析推理的資料也不夠齊全</a:t>
            </a:r>
            <a:r>
              <a:rPr lang="zh-TW" altLang="en-US" sz="4400" b="1" dirty="0" smtClean="0">
                <a:solidFill>
                  <a:srgbClr val="0000FF"/>
                </a:solidFill>
                <a:latin typeface="新細明體"/>
                <a:ea typeface="新細明體"/>
              </a:rPr>
              <a:t>。</a:t>
            </a:r>
            <a:endParaRPr lang="zh-TW" altLang="en-US" sz="4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32333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3858" name="Rectangle 2"/>
          <p:cNvSpPr>
            <a:spLocks noChangeArrowheads="1"/>
          </p:cNvSpPr>
          <p:nvPr/>
        </p:nvSpPr>
        <p:spPr bwMode="auto">
          <a:xfrm>
            <a:off x="6372200" y="980728"/>
            <a:ext cx="1080120" cy="54006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4400" b="1" dirty="0" smtClean="0">
                <a:solidFill>
                  <a:srgbClr val="FF0000"/>
                </a:solidFill>
              </a:rPr>
              <a:t>面對浩瀚</a:t>
            </a:r>
            <a:r>
              <a:rPr lang="zh-TW" altLang="en-US" sz="4400" b="1" dirty="0" smtClean="0">
                <a:solidFill>
                  <a:srgbClr val="0000FF"/>
                </a:solidFill>
              </a:rPr>
              <a:t>的</a:t>
            </a:r>
            <a:r>
              <a:rPr lang="zh-TW" altLang="en-US" sz="4400" b="1" dirty="0" smtClean="0">
                <a:solidFill>
                  <a:srgbClr val="FF0000"/>
                </a:solidFill>
              </a:rPr>
              <a:t>星空</a:t>
            </a:r>
            <a:endParaRPr lang="zh-TW" altLang="en-US" sz="4400" b="1" dirty="0">
              <a:solidFill>
                <a:srgbClr val="FF0000"/>
              </a:solidFill>
            </a:endParaRPr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8100391" y="1557338"/>
            <a:ext cx="1008683" cy="316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4000" b="1" dirty="0" smtClean="0">
                <a:solidFill>
                  <a:srgbClr val="FF0000"/>
                </a:solidFill>
              </a:rPr>
              <a:t>短語</a:t>
            </a:r>
            <a:r>
              <a:rPr lang="zh-TW" altLang="en-US" sz="4000" dirty="0" smtClean="0">
                <a:solidFill>
                  <a:srgbClr val="0000FF"/>
                </a:solidFill>
              </a:rPr>
              <a:t>練習</a:t>
            </a:r>
            <a:endParaRPr lang="zh-TW" altLang="en-US" sz="4000" dirty="0">
              <a:solidFill>
                <a:srgbClr val="0000FF"/>
              </a:solidFill>
            </a:endParaRPr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4572000" y="980728"/>
            <a:ext cx="1080120" cy="54006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4400" b="1" dirty="0" smtClean="0">
                <a:solidFill>
                  <a:srgbClr val="FF0000"/>
                </a:solidFill>
              </a:rPr>
              <a:t>把握短暫</a:t>
            </a:r>
            <a:r>
              <a:rPr lang="zh-TW" altLang="en-US" sz="4400" b="1" dirty="0" smtClean="0">
                <a:solidFill>
                  <a:srgbClr val="0000FF"/>
                </a:solidFill>
              </a:rPr>
              <a:t>的</a:t>
            </a:r>
            <a:r>
              <a:rPr lang="zh-TW" altLang="en-US" sz="4400" b="1" dirty="0" smtClean="0">
                <a:solidFill>
                  <a:srgbClr val="FF0000"/>
                </a:solidFill>
              </a:rPr>
              <a:t>時光</a:t>
            </a:r>
            <a:endParaRPr lang="zh-TW" altLang="en-US" sz="4400" b="1" dirty="0">
              <a:solidFill>
                <a:srgbClr val="FF0000"/>
              </a:solidFill>
            </a:endParaRPr>
          </a:p>
        </p:txBody>
      </p:sp>
      <p:sp>
        <p:nvSpPr>
          <p:cNvPr id="9" name="Rectangle 2"/>
          <p:cNvSpPr>
            <a:spLocks noChangeArrowheads="1"/>
          </p:cNvSpPr>
          <p:nvPr/>
        </p:nvSpPr>
        <p:spPr bwMode="auto">
          <a:xfrm>
            <a:off x="2411760" y="1052736"/>
            <a:ext cx="1080120" cy="54006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4400" b="1" dirty="0" smtClean="0">
                <a:solidFill>
                  <a:srgbClr val="FF0000"/>
                </a:solidFill>
              </a:rPr>
              <a:t>凝視不朽</a:t>
            </a:r>
            <a:r>
              <a:rPr lang="zh-TW" altLang="en-US" sz="4400" b="1" dirty="0" smtClean="0">
                <a:solidFill>
                  <a:srgbClr val="0000FF"/>
                </a:solidFill>
              </a:rPr>
              <a:t>的</a:t>
            </a:r>
            <a:r>
              <a:rPr lang="zh-TW" altLang="en-US" sz="4400" b="1" dirty="0" smtClean="0">
                <a:solidFill>
                  <a:srgbClr val="FF0000"/>
                </a:solidFill>
              </a:rPr>
              <a:t>畫作</a:t>
            </a:r>
            <a:endParaRPr lang="zh-TW" altLang="en-US" sz="4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4721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38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338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338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3858" grpId="0"/>
      <p:bldP spid="7" grpId="0"/>
      <p:bldP spid="6" grpId="0"/>
      <p:bldP spid="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3858" name="Rectangle 2"/>
          <p:cNvSpPr>
            <a:spLocks noChangeArrowheads="1"/>
          </p:cNvSpPr>
          <p:nvPr/>
        </p:nvSpPr>
        <p:spPr bwMode="auto">
          <a:xfrm>
            <a:off x="6372200" y="980728"/>
            <a:ext cx="1080120" cy="54006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4400" b="1" dirty="0" smtClean="0">
                <a:solidFill>
                  <a:srgbClr val="FF0000"/>
                </a:solidFill>
              </a:rPr>
              <a:t>秉持</a:t>
            </a:r>
            <a:r>
              <a:rPr lang="zh-TW" altLang="en-US" sz="4400" b="1" dirty="0" smtClean="0">
                <a:solidFill>
                  <a:srgbClr val="0000FF"/>
                </a:solidFill>
              </a:rPr>
              <a:t>著</a:t>
            </a:r>
            <a:r>
              <a:rPr lang="zh-TW" altLang="en-US" sz="4400" b="1" dirty="0" smtClean="0">
                <a:solidFill>
                  <a:srgbClr val="FF0000"/>
                </a:solidFill>
              </a:rPr>
              <a:t>懷疑</a:t>
            </a:r>
            <a:r>
              <a:rPr lang="zh-TW" altLang="en-US" sz="4400" b="1" dirty="0" smtClean="0">
                <a:solidFill>
                  <a:srgbClr val="0000FF"/>
                </a:solidFill>
              </a:rPr>
              <a:t>的</a:t>
            </a:r>
            <a:r>
              <a:rPr lang="zh-TW" altLang="en-US" sz="4400" b="1" dirty="0" smtClean="0">
                <a:solidFill>
                  <a:srgbClr val="FF0000"/>
                </a:solidFill>
              </a:rPr>
              <a:t>精神</a:t>
            </a:r>
            <a:endParaRPr lang="zh-TW" altLang="en-US" sz="4400" b="1" dirty="0">
              <a:solidFill>
                <a:srgbClr val="FF0000"/>
              </a:solidFill>
            </a:endParaRPr>
          </a:p>
        </p:txBody>
      </p: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4644008" y="980728"/>
            <a:ext cx="1080120" cy="54006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4400" b="1" dirty="0" smtClean="0">
                <a:solidFill>
                  <a:srgbClr val="FF0000"/>
                </a:solidFill>
              </a:rPr>
              <a:t>擁抱</a:t>
            </a:r>
            <a:r>
              <a:rPr lang="zh-TW" altLang="en-US" sz="4400" b="1" dirty="0" smtClean="0">
                <a:solidFill>
                  <a:srgbClr val="0000FF"/>
                </a:solidFill>
              </a:rPr>
              <a:t>著</a:t>
            </a:r>
            <a:r>
              <a:rPr lang="zh-TW" altLang="en-US" sz="4400" b="1" dirty="0" smtClean="0">
                <a:solidFill>
                  <a:srgbClr val="FF0000"/>
                </a:solidFill>
              </a:rPr>
              <a:t>遠大</a:t>
            </a:r>
            <a:r>
              <a:rPr lang="zh-TW" altLang="en-US" sz="4400" b="1" dirty="0" smtClean="0">
                <a:solidFill>
                  <a:srgbClr val="0000FF"/>
                </a:solidFill>
              </a:rPr>
              <a:t>的</a:t>
            </a:r>
            <a:r>
              <a:rPr lang="zh-TW" altLang="en-US" sz="4400" b="1" dirty="0" smtClean="0">
                <a:solidFill>
                  <a:srgbClr val="FF0000"/>
                </a:solidFill>
              </a:rPr>
              <a:t>夢想</a:t>
            </a:r>
            <a:endParaRPr lang="zh-TW" altLang="en-US" sz="4400" b="1" dirty="0">
              <a:solidFill>
                <a:srgbClr val="FF0000"/>
              </a:solidFill>
            </a:endParaRPr>
          </a:p>
        </p:txBody>
      </p:sp>
      <p:sp>
        <p:nvSpPr>
          <p:cNvPr id="10" name="Rectangle 2"/>
          <p:cNvSpPr>
            <a:spLocks noChangeArrowheads="1"/>
          </p:cNvSpPr>
          <p:nvPr/>
        </p:nvSpPr>
        <p:spPr bwMode="auto">
          <a:xfrm>
            <a:off x="2915816" y="980728"/>
            <a:ext cx="1080120" cy="54006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4400" b="1" dirty="0" smtClean="0">
                <a:solidFill>
                  <a:srgbClr val="FF0000"/>
                </a:solidFill>
              </a:rPr>
              <a:t>惆悵</a:t>
            </a:r>
            <a:r>
              <a:rPr lang="zh-TW" altLang="en-US" sz="4400" b="1" dirty="0" smtClean="0">
                <a:solidFill>
                  <a:srgbClr val="0000FF"/>
                </a:solidFill>
              </a:rPr>
              <a:t>著</a:t>
            </a:r>
            <a:r>
              <a:rPr lang="zh-TW" altLang="en-US" sz="4400" b="1" dirty="0" smtClean="0">
                <a:solidFill>
                  <a:srgbClr val="FF0000"/>
                </a:solidFill>
              </a:rPr>
              <a:t>分離</a:t>
            </a:r>
            <a:r>
              <a:rPr lang="zh-TW" altLang="en-US" sz="4400" b="1" dirty="0" smtClean="0">
                <a:solidFill>
                  <a:srgbClr val="0000FF"/>
                </a:solidFill>
              </a:rPr>
              <a:t>的</a:t>
            </a:r>
            <a:r>
              <a:rPr lang="zh-TW" altLang="en-US" sz="4400" b="1" dirty="0" smtClean="0">
                <a:solidFill>
                  <a:srgbClr val="FF0000"/>
                </a:solidFill>
              </a:rPr>
              <a:t>未來</a:t>
            </a:r>
            <a:endParaRPr lang="zh-TW" altLang="en-US" sz="4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92175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38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338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338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3858" grpId="0"/>
      <p:bldP spid="8" grpId="0"/>
      <p:bldP spid="1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3858" name="Rectangle 2"/>
          <p:cNvSpPr>
            <a:spLocks noChangeArrowheads="1"/>
          </p:cNvSpPr>
          <p:nvPr/>
        </p:nvSpPr>
        <p:spPr bwMode="auto">
          <a:xfrm>
            <a:off x="6300192" y="836711"/>
            <a:ext cx="1584176" cy="54006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4400" b="1" dirty="0" smtClean="0">
                <a:solidFill>
                  <a:srgbClr val="0000FF"/>
                </a:solidFill>
              </a:rPr>
              <a:t>不斷的去</a:t>
            </a:r>
            <a:r>
              <a:rPr lang="zh-TW" altLang="en-US" sz="4400" b="1" dirty="0" smtClean="0">
                <a:solidFill>
                  <a:srgbClr val="FF0000"/>
                </a:solidFill>
              </a:rPr>
              <a:t>探索</a:t>
            </a:r>
            <a:r>
              <a:rPr lang="zh-TW" altLang="en-US" sz="4400" b="1" dirty="0" smtClean="0">
                <a:solidFill>
                  <a:srgbClr val="0000FF"/>
                </a:solidFill>
                <a:latin typeface="新細明體"/>
                <a:ea typeface="新細明體"/>
              </a:rPr>
              <a:t>，</a:t>
            </a:r>
            <a:r>
              <a:rPr lang="zh-TW" altLang="en-US" sz="4400" b="1" dirty="0">
                <a:solidFill>
                  <a:srgbClr val="0000FF"/>
                </a:solidFill>
              </a:rPr>
              <a:t>不斷的</a:t>
            </a:r>
            <a:r>
              <a:rPr lang="zh-TW" altLang="en-US" sz="4400" b="1" dirty="0" smtClean="0">
                <a:solidFill>
                  <a:srgbClr val="0000FF"/>
                </a:solidFill>
              </a:rPr>
              <a:t>去</a:t>
            </a:r>
            <a:r>
              <a:rPr lang="zh-TW" altLang="en-US" sz="4400" b="1" dirty="0" smtClean="0">
                <a:solidFill>
                  <a:srgbClr val="FF0000"/>
                </a:solidFill>
              </a:rPr>
              <a:t>驗證</a:t>
            </a:r>
            <a:endParaRPr lang="zh-TW" altLang="en-US" sz="4400" b="1" dirty="0">
              <a:solidFill>
                <a:srgbClr val="0000FF"/>
              </a:solidFill>
            </a:endParaRPr>
          </a:p>
        </p:txBody>
      </p: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4355976" y="836712"/>
            <a:ext cx="1584176" cy="54006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4400" b="1" dirty="0" smtClean="0">
                <a:solidFill>
                  <a:srgbClr val="0000FF"/>
                </a:solidFill>
              </a:rPr>
              <a:t>不斷的去</a:t>
            </a:r>
            <a:r>
              <a:rPr lang="zh-TW" altLang="en-US" sz="4400" b="1" dirty="0" smtClean="0">
                <a:solidFill>
                  <a:srgbClr val="FF0000"/>
                </a:solidFill>
              </a:rPr>
              <a:t>練習</a:t>
            </a:r>
            <a:r>
              <a:rPr lang="zh-TW" altLang="en-US" sz="4400" b="1" dirty="0" smtClean="0">
                <a:solidFill>
                  <a:srgbClr val="0000FF"/>
                </a:solidFill>
                <a:latin typeface="新細明體"/>
                <a:ea typeface="新細明體"/>
              </a:rPr>
              <a:t>，</a:t>
            </a:r>
            <a:r>
              <a:rPr lang="zh-TW" altLang="en-US" sz="4400" b="1" dirty="0">
                <a:solidFill>
                  <a:srgbClr val="0000FF"/>
                </a:solidFill>
              </a:rPr>
              <a:t>不斷的</a:t>
            </a:r>
            <a:r>
              <a:rPr lang="zh-TW" altLang="en-US" sz="4400" b="1" dirty="0" smtClean="0">
                <a:solidFill>
                  <a:srgbClr val="0000FF"/>
                </a:solidFill>
              </a:rPr>
              <a:t>去</a:t>
            </a:r>
            <a:r>
              <a:rPr lang="zh-TW" altLang="en-US" sz="4400" b="1" dirty="0" smtClean="0">
                <a:solidFill>
                  <a:srgbClr val="FF0000"/>
                </a:solidFill>
              </a:rPr>
              <a:t>修正</a:t>
            </a:r>
            <a:endParaRPr lang="zh-TW" altLang="en-US" sz="4400" b="1" dirty="0">
              <a:solidFill>
                <a:srgbClr val="0000FF"/>
              </a:solidFill>
            </a:endParaRP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2411760" y="836711"/>
            <a:ext cx="1584176" cy="54006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4400" b="1" dirty="0" smtClean="0">
                <a:solidFill>
                  <a:srgbClr val="0000FF"/>
                </a:solidFill>
              </a:rPr>
              <a:t>不斷的去</a:t>
            </a:r>
            <a:r>
              <a:rPr lang="zh-TW" altLang="en-US" sz="4400" b="1" dirty="0" smtClean="0">
                <a:solidFill>
                  <a:srgbClr val="FF0000"/>
                </a:solidFill>
              </a:rPr>
              <a:t>研究</a:t>
            </a:r>
            <a:r>
              <a:rPr lang="zh-TW" altLang="en-US" sz="4400" b="1" dirty="0" smtClean="0">
                <a:solidFill>
                  <a:srgbClr val="0000FF"/>
                </a:solidFill>
                <a:latin typeface="新細明體"/>
                <a:ea typeface="新細明體"/>
              </a:rPr>
              <a:t>，</a:t>
            </a:r>
            <a:r>
              <a:rPr lang="zh-TW" altLang="en-US" sz="4400" b="1" dirty="0">
                <a:solidFill>
                  <a:srgbClr val="0000FF"/>
                </a:solidFill>
              </a:rPr>
              <a:t>不斷的</a:t>
            </a:r>
            <a:r>
              <a:rPr lang="zh-TW" altLang="en-US" sz="4400" b="1" dirty="0" smtClean="0">
                <a:solidFill>
                  <a:srgbClr val="0000FF"/>
                </a:solidFill>
              </a:rPr>
              <a:t>去</a:t>
            </a:r>
            <a:r>
              <a:rPr lang="zh-TW" altLang="en-US" sz="4400" b="1" dirty="0" smtClean="0">
                <a:solidFill>
                  <a:srgbClr val="FF0000"/>
                </a:solidFill>
              </a:rPr>
              <a:t>創新</a:t>
            </a:r>
            <a:endParaRPr lang="zh-TW" altLang="en-US" sz="4400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71705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38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338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338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3858" grpId="0"/>
      <p:bldP spid="8" grpId="0"/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2596" name="Rectangle 4"/>
          <p:cNvSpPr>
            <a:spLocks noChangeArrowheads="1"/>
          </p:cNvSpPr>
          <p:nvPr/>
        </p:nvSpPr>
        <p:spPr bwMode="auto">
          <a:xfrm>
            <a:off x="5148064" y="476672"/>
            <a:ext cx="2520280" cy="60479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4800" b="1" dirty="0" smtClean="0">
                <a:solidFill>
                  <a:srgbClr val="0000FF"/>
                </a:solidFill>
              </a:rPr>
              <a:t>對於這題簡單的數學題目</a:t>
            </a:r>
            <a:r>
              <a:rPr lang="zh-TW" altLang="en-US" sz="4800" b="1" dirty="0" smtClean="0">
                <a:solidFill>
                  <a:srgbClr val="0000FF"/>
                </a:solidFill>
                <a:latin typeface="新細明體"/>
                <a:ea typeface="新細明體"/>
              </a:rPr>
              <a:t>，哥哥</a:t>
            </a:r>
            <a:r>
              <a:rPr lang="zh-TW" altLang="en-US" sz="4800" b="1" dirty="0" smtClean="0">
                <a:solidFill>
                  <a:srgbClr val="FF0000"/>
                </a:solidFill>
              </a:rPr>
              <a:t>不假思索</a:t>
            </a:r>
            <a:r>
              <a:rPr lang="zh-TW" altLang="en-US" sz="4800" b="1" dirty="0" smtClean="0">
                <a:solidFill>
                  <a:srgbClr val="0000FF"/>
                </a:solidFill>
                <a:latin typeface="新細明體"/>
                <a:ea typeface="新細明體"/>
              </a:rPr>
              <a:t>就能找到答案了</a:t>
            </a:r>
            <a:r>
              <a:rPr lang="zh-TW" altLang="en-US" sz="4800" b="1" dirty="0" smtClean="0">
                <a:solidFill>
                  <a:srgbClr val="0000FF"/>
                </a:solidFill>
                <a:latin typeface="新細明體" pitchFamily="18" charset="-120"/>
              </a:rPr>
              <a:t>。</a:t>
            </a:r>
            <a:endParaRPr lang="zh-TW" altLang="en-US" sz="4800" b="1" dirty="0">
              <a:solidFill>
                <a:srgbClr val="0000FF"/>
              </a:solidFill>
              <a:latin typeface="新細明體" pitchFamily="18" charset="-120"/>
            </a:endParaRP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7810500" y="1557338"/>
            <a:ext cx="1225550" cy="316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FF0000"/>
                </a:solidFill>
              </a:rPr>
              <a:t>不假思索</a:t>
            </a:r>
            <a:endParaRPr lang="zh-TW" altLang="en-US" sz="6000" b="1" dirty="0">
              <a:solidFill>
                <a:srgbClr val="FF0000"/>
              </a:solidFill>
            </a:endParaRP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2339752" y="476672"/>
            <a:ext cx="2520280" cy="60479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4800" b="1" dirty="0" smtClean="0">
                <a:solidFill>
                  <a:srgbClr val="0000FF"/>
                </a:solidFill>
              </a:rPr>
              <a:t>班上有人未分類就亂丟垃圾</a:t>
            </a:r>
            <a:r>
              <a:rPr lang="zh-TW" altLang="en-US" sz="4800" b="1" dirty="0" smtClean="0">
                <a:solidFill>
                  <a:srgbClr val="0000FF"/>
                </a:solidFill>
                <a:latin typeface="新細明體"/>
                <a:ea typeface="新細明體"/>
              </a:rPr>
              <a:t>，老師</a:t>
            </a:r>
            <a:r>
              <a:rPr lang="zh-TW" altLang="en-US" sz="4800" b="1" dirty="0" smtClean="0">
                <a:solidFill>
                  <a:srgbClr val="FF0000"/>
                </a:solidFill>
              </a:rPr>
              <a:t>不假思索</a:t>
            </a:r>
            <a:r>
              <a:rPr lang="zh-TW" altLang="en-US" sz="4800" b="1" dirty="0" smtClean="0">
                <a:solidFill>
                  <a:srgbClr val="0000FF"/>
                </a:solidFill>
                <a:latin typeface="新細明體"/>
                <a:ea typeface="新細明體"/>
              </a:rPr>
              <a:t>就知道是誰做的</a:t>
            </a:r>
            <a:r>
              <a:rPr lang="zh-TW" altLang="en-US" sz="4800" b="1" dirty="0" smtClean="0">
                <a:solidFill>
                  <a:srgbClr val="0000FF"/>
                </a:solidFill>
                <a:latin typeface="新細明體" pitchFamily="18" charset="-120"/>
              </a:rPr>
              <a:t>。</a:t>
            </a:r>
            <a:endParaRPr lang="zh-TW" altLang="en-US" sz="4800" b="1" dirty="0">
              <a:solidFill>
                <a:srgbClr val="0000FF"/>
              </a:solidFill>
              <a:latin typeface="新細明體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7574958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2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225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225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2596" grpId="0"/>
      <p:bldP spid="8" grpId="0"/>
      <p:bldP spid="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2596" name="Rectangle 4"/>
          <p:cNvSpPr>
            <a:spLocks noChangeArrowheads="1"/>
          </p:cNvSpPr>
          <p:nvPr/>
        </p:nvSpPr>
        <p:spPr bwMode="auto">
          <a:xfrm>
            <a:off x="4427984" y="476672"/>
            <a:ext cx="3240360" cy="60479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4800" b="1" dirty="0" smtClean="0">
                <a:solidFill>
                  <a:srgbClr val="0000FF"/>
                </a:solidFill>
              </a:rPr>
              <a:t>他說了一個自己編的故事</a:t>
            </a:r>
            <a:r>
              <a:rPr lang="zh-TW" altLang="en-US" sz="4800" b="1" dirty="0" smtClean="0">
                <a:solidFill>
                  <a:srgbClr val="0000FF"/>
                </a:solidFill>
                <a:latin typeface="新細明體"/>
                <a:ea typeface="新細明體"/>
              </a:rPr>
              <a:t>，沒想到弟弟</a:t>
            </a:r>
            <a:r>
              <a:rPr lang="zh-TW" altLang="en-US" sz="4800" b="1" dirty="0" smtClean="0">
                <a:solidFill>
                  <a:srgbClr val="FF0000"/>
                </a:solidFill>
              </a:rPr>
              <a:t>信以為真</a:t>
            </a:r>
            <a:r>
              <a:rPr lang="zh-TW" altLang="en-US" sz="4800" b="1" dirty="0" smtClean="0">
                <a:solidFill>
                  <a:srgbClr val="0000FF"/>
                </a:solidFill>
                <a:latin typeface="新細明體" panose="02020500000000000000" pitchFamily="18" charset="-120"/>
              </a:rPr>
              <a:t>，興沖沖跑去說給媽媽聽。</a:t>
            </a:r>
            <a:endParaRPr lang="zh-TW" altLang="en-US" sz="4800" b="1" dirty="0">
              <a:solidFill>
                <a:srgbClr val="0000FF"/>
              </a:solidFill>
              <a:latin typeface="新細明體" pitchFamily="18" charset="-120"/>
            </a:endParaRP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7810500" y="1557338"/>
            <a:ext cx="1225550" cy="316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FF0000"/>
                </a:solidFill>
              </a:rPr>
              <a:t>信以為真</a:t>
            </a:r>
            <a:endParaRPr lang="zh-TW" altLang="en-US" sz="6000" b="1" dirty="0">
              <a:solidFill>
                <a:srgbClr val="FF0000"/>
              </a:solidFill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683568" y="621407"/>
            <a:ext cx="3240360" cy="60479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4800" b="1" dirty="0" smtClean="0">
                <a:solidFill>
                  <a:srgbClr val="0000FF"/>
                </a:solidFill>
              </a:rPr>
              <a:t>這個網路流傳的八卦新聞</a:t>
            </a:r>
            <a:r>
              <a:rPr lang="zh-TW" altLang="en-US" sz="4800" b="1" dirty="0" smtClean="0">
                <a:solidFill>
                  <a:srgbClr val="0000FF"/>
                </a:solidFill>
                <a:latin typeface="新細明體"/>
                <a:ea typeface="新細明體"/>
              </a:rPr>
              <a:t>，許多人一直</a:t>
            </a:r>
            <a:r>
              <a:rPr lang="zh-TW" altLang="en-US" sz="4800" b="1" dirty="0" smtClean="0">
                <a:solidFill>
                  <a:srgbClr val="FF0000"/>
                </a:solidFill>
              </a:rPr>
              <a:t>信以為真</a:t>
            </a:r>
            <a:r>
              <a:rPr lang="zh-TW" altLang="en-US" sz="4800" b="1" dirty="0" smtClean="0">
                <a:solidFill>
                  <a:srgbClr val="0000FF"/>
                </a:solidFill>
                <a:latin typeface="新細明體" panose="02020500000000000000" pitchFamily="18" charset="-120"/>
              </a:rPr>
              <a:t>，後來當事人出面證實只是流言。</a:t>
            </a:r>
            <a:endParaRPr lang="zh-TW" altLang="en-US" sz="4800" b="1" dirty="0">
              <a:solidFill>
                <a:srgbClr val="0000FF"/>
              </a:solidFill>
              <a:latin typeface="新細明體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1984709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2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225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225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2596" grpId="0"/>
      <p:bldP spid="8" grpId="0"/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2596" name="Rectangle 4"/>
          <p:cNvSpPr>
            <a:spLocks noChangeArrowheads="1"/>
          </p:cNvSpPr>
          <p:nvPr/>
        </p:nvSpPr>
        <p:spPr bwMode="auto">
          <a:xfrm>
            <a:off x="4572000" y="692696"/>
            <a:ext cx="3095625" cy="5688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4800" b="1" dirty="0" smtClean="0">
                <a:solidFill>
                  <a:srgbClr val="0000FF"/>
                </a:solidFill>
              </a:rPr>
              <a:t>生活中常聽到許多</a:t>
            </a:r>
            <a:r>
              <a:rPr lang="zh-TW" altLang="en-US" sz="4800" b="1" dirty="0" smtClean="0">
                <a:solidFill>
                  <a:srgbClr val="FF0000"/>
                </a:solidFill>
              </a:rPr>
              <a:t>似是而非</a:t>
            </a:r>
            <a:r>
              <a:rPr lang="zh-TW" altLang="en-US" sz="4800" b="1" dirty="0" smtClean="0">
                <a:solidFill>
                  <a:srgbClr val="0000FF"/>
                </a:solidFill>
                <a:latin typeface="新細明體" pitchFamily="18" charset="-120"/>
              </a:rPr>
              <a:t>的說法</a:t>
            </a:r>
            <a:r>
              <a:rPr lang="zh-TW" altLang="en-US" sz="4800" b="1" dirty="0" smtClean="0">
                <a:solidFill>
                  <a:srgbClr val="0000FF"/>
                </a:solidFill>
                <a:latin typeface="新細明體"/>
                <a:ea typeface="新細明體"/>
              </a:rPr>
              <a:t>，我們要加以分辨才不會被誤導。</a:t>
            </a:r>
            <a:endParaRPr lang="zh-TW" altLang="en-US" sz="4800" b="1" dirty="0">
              <a:solidFill>
                <a:srgbClr val="0000FF"/>
              </a:solidFill>
              <a:latin typeface="新細明體" pitchFamily="18" charset="-120"/>
            </a:endParaRP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7883525" y="1557338"/>
            <a:ext cx="1225550" cy="316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FF0000"/>
                </a:solidFill>
              </a:rPr>
              <a:t>似是而非</a:t>
            </a:r>
            <a:endParaRPr lang="zh-TW" altLang="en-US" sz="6000" b="1" dirty="0">
              <a:solidFill>
                <a:srgbClr val="FF0000"/>
              </a:solidFill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251520" y="764704"/>
            <a:ext cx="3887713" cy="5688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4800" b="1" dirty="0" smtClean="0">
                <a:solidFill>
                  <a:srgbClr val="0000FF"/>
                </a:solidFill>
              </a:rPr>
              <a:t>網路上流傳了許多</a:t>
            </a:r>
            <a:r>
              <a:rPr lang="zh-TW" altLang="en-US" sz="4800" b="1" dirty="0" smtClean="0">
                <a:solidFill>
                  <a:srgbClr val="FF0000"/>
                </a:solidFill>
              </a:rPr>
              <a:t>似是而非</a:t>
            </a:r>
            <a:r>
              <a:rPr lang="zh-TW" altLang="en-US" sz="4800" b="1" dirty="0" smtClean="0">
                <a:solidFill>
                  <a:srgbClr val="0000FF"/>
                </a:solidFill>
                <a:latin typeface="新細明體" pitchFamily="18" charset="-120"/>
              </a:rPr>
              <a:t>的言論</a:t>
            </a:r>
            <a:r>
              <a:rPr lang="zh-TW" altLang="en-US" sz="4800" b="1" dirty="0" smtClean="0">
                <a:solidFill>
                  <a:srgbClr val="0000FF"/>
                </a:solidFill>
                <a:latin typeface="新細明體"/>
                <a:ea typeface="新細明體"/>
              </a:rPr>
              <a:t>，我們不能未加思索的就全盤接受，以免誤人誤己。</a:t>
            </a:r>
            <a:endParaRPr lang="zh-TW" altLang="en-US" sz="4800" b="1" dirty="0">
              <a:solidFill>
                <a:srgbClr val="0000FF"/>
              </a:solidFill>
              <a:latin typeface="新細明體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6070480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2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225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225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2596" grpId="0"/>
      <p:bldP spid="8" grpId="0"/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2596" name="Rectangle 4"/>
          <p:cNvSpPr>
            <a:spLocks noChangeArrowheads="1"/>
          </p:cNvSpPr>
          <p:nvPr/>
        </p:nvSpPr>
        <p:spPr bwMode="auto">
          <a:xfrm>
            <a:off x="4572000" y="692696"/>
            <a:ext cx="3095625" cy="5688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4800" b="1" dirty="0" smtClean="0">
                <a:solidFill>
                  <a:srgbClr val="0000FF"/>
                </a:solidFill>
              </a:rPr>
              <a:t>自己要有判斷是非對錯的能力</a:t>
            </a:r>
            <a:r>
              <a:rPr lang="zh-TW" altLang="en-US" sz="4800" b="1" dirty="0" smtClean="0">
                <a:solidFill>
                  <a:srgbClr val="0000FF"/>
                </a:solidFill>
                <a:latin typeface="新細明體" panose="02020500000000000000" pitchFamily="18" charset="-120"/>
              </a:rPr>
              <a:t>，不要只是</a:t>
            </a:r>
            <a:r>
              <a:rPr lang="zh-TW" altLang="en-US" sz="4800" b="1" dirty="0" smtClean="0">
                <a:solidFill>
                  <a:srgbClr val="FF0000"/>
                </a:solidFill>
              </a:rPr>
              <a:t>糊里糊塗</a:t>
            </a:r>
            <a:r>
              <a:rPr lang="zh-TW" altLang="en-US" sz="4800" b="1" dirty="0" smtClean="0">
                <a:solidFill>
                  <a:srgbClr val="0000FF"/>
                </a:solidFill>
                <a:latin typeface="新細明體" pitchFamily="18" charset="-120"/>
              </a:rPr>
              <a:t>的照著別人的想法做事</a:t>
            </a:r>
            <a:r>
              <a:rPr lang="zh-TW" altLang="en-US" sz="4800" b="1" dirty="0" smtClean="0">
                <a:solidFill>
                  <a:srgbClr val="0000FF"/>
                </a:solidFill>
                <a:latin typeface="新細明體"/>
                <a:ea typeface="新細明體"/>
              </a:rPr>
              <a:t>。</a:t>
            </a:r>
            <a:endParaRPr lang="zh-TW" altLang="en-US" sz="4800" b="1" dirty="0">
              <a:solidFill>
                <a:srgbClr val="0000FF"/>
              </a:solidFill>
              <a:latin typeface="新細明體" pitchFamily="18" charset="-120"/>
            </a:endParaRP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7883525" y="1557338"/>
            <a:ext cx="1225550" cy="316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FF0000"/>
                </a:solidFill>
              </a:rPr>
              <a:t>糊里糊塗</a:t>
            </a:r>
            <a:endParaRPr lang="zh-TW" altLang="en-US" sz="6000" b="1" dirty="0">
              <a:solidFill>
                <a:srgbClr val="FF0000"/>
              </a:solidFill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251521" y="764704"/>
            <a:ext cx="3384376" cy="5688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4800" b="1" dirty="0" smtClean="0">
                <a:solidFill>
                  <a:srgbClr val="0000FF"/>
                </a:solidFill>
              </a:rPr>
              <a:t>哥哥昨天太晚睡了</a:t>
            </a:r>
            <a:r>
              <a:rPr lang="zh-TW" altLang="en-US" sz="4800" b="1" dirty="0" smtClean="0">
                <a:solidFill>
                  <a:srgbClr val="0000FF"/>
                </a:solidFill>
                <a:latin typeface="新細明體" panose="02020500000000000000" pitchFamily="18" charset="-120"/>
              </a:rPr>
              <a:t>，早上出門時太匆忙，竟然</a:t>
            </a:r>
            <a:r>
              <a:rPr lang="zh-TW" altLang="en-US" sz="4800" b="1" dirty="0" smtClean="0">
                <a:solidFill>
                  <a:srgbClr val="FF0000"/>
                </a:solidFill>
              </a:rPr>
              <a:t>糊里糊塗</a:t>
            </a:r>
            <a:r>
              <a:rPr lang="zh-TW" altLang="en-US" sz="4800" b="1" dirty="0" smtClean="0">
                <a:solidFill>
                  <a:srgbClr val="0000FF"/>
                </a:solidFill>
                <a:latin typeface="新細明體" pitchFamily="18" charset="-120"/>
              </a:rPr>
              <a:t>的把衣服穿反了</a:t>
            </a:r>
            <a:r>
              <a:rPr lang="zh-TW" altLang="en-US" sz="4800" b="1" dirty="0" smtClean="0">
                <a:solidFill>
                  <a:srgbClr val="0000FF"/>
                </a:solidFill>
                <a:latin typeface="新細明體"/>
                <a:ea typeface="新細明體"/>
              </a:rPr>
              <a:t>。</a:t>
            </a:r>
            <a:endParaRPr lang="zh-TW" altLang="en-US" sz="4800" b="1" dirty="0">
              <a:solidFill>
                <a:srgbClr val="0000FF"/>
              </a:solidFill>
              <a:latin typeface="新細明體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625195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2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225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225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2596" grpId="0"/>
      <p:bldP spid="8" grpId="0"/>
      <p:bldP spid="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2596" name="Rectangle 4"/>
          <p:cNvSpPr>
            <a:spLocks noChangeArrowheads="1"/>
          </p:cNvSpPr>
          <p:nvPr/>
        </p:nvSpPr>
        <p:spPr bwMode="auto">
          <a:xfrm>
            <a:off x="3851920" y="692696"/>
            <a:ext cx="3815705" cy="5688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4800" b="1" dirty="0" smtClean="0">
                <a:solidFill>
                  <a:srgbClr val="0000FF"/>
                </a:solidFill>
              </a:rPr>
              <a:t>作為專業的新聞媒體</a:t>
            </a:r>
            <a:r>
              <a:rPr lang="zh-TW" altLang="en-US" sz="4800" b="1" dirty="0" smtClean="0">
                <a:solidFill>
                  <a:srgbClr val="0000FF"/>
                </a:solidFill>
                <a:latin typeface="新細明體"/>
                <a:ea typeface="新細明體"/>
              </a:rPr>
              <a:t>，在報導任何新聞時，應該要確實查證，絕不能</a:t>
            </a:r>
            <a:r>
              <a:rPr lang="zh-TW" altLang="en-US" sz="4800" b="1" dirty="0" smtClean="0">
                <a:solidFill>
                  <a:srgbClr val="FF0000"/>
                </a:solidFill>
              </a:rPr>
              <a:t>以訛傳訛</a:t>
            </a:r>
            <a:r>
              <a:rPr lang="zh-TW" altLang="en-US" sz="4800" b="1" dirty="0" smtClean="0">
                <a:solidFill>
                  <a:srgbClr val="0000FF"/>
                </a:solidFill>
                <a:latin typeface="新細明體"/>
                <a:ea typeface="新細明體"/>
              </a:rPr>
              <a:t>，誤導大眾。</a:t>
            </a:r>
            <a:endParaRPr lang="zh-TW" altLang="en-US" sz="4800" b="1" dirty="0">
              <a:solidFill>
                <a:srgbClr val="0000FF"/>
              </a:solidFill>
              <a:latin typeface="新細明體" pitchFamily="18" charset="-120"/>
            </a:endParaRP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7883525" y="1557338"/>
            <a:ext cx="1225550" cy="316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FF0000"/>
                </a:solidFill>
              </a:rPr>
              <a:t>以訛傳訛</a:t>
            </a:r>
            <a:endParaRPr lang="zh-TW" altLang="en-US" sz="6000" b="1" dirty="0">
              <a:solidFill>
                <a:srgbClr val="FF0000"/>
              </a:solidFill>
            </a:endParaRP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323527" y="692696"/>
            <a:ext cx="3024337" cy="5688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4800" b="1" dirty="0" smtClean="0">
                <a:solidFill>
                  <a:srgbClr val="0000FF"/>
                </a:solidFill>
              </a:rPr>
              <a:t>網路上許多未經證實的醫療商品與方法</a:t>
            </a:r>
            <a:r>
              <a:rPr lang="zh-TW" altLang="en-US" sz="4800" b="1" dirty="0" smtClean="0">
                <a:solidFill>
                  <a:srgbClr val="0000FF"/>
                </a:solidFill>
                <a:latin typeface="新細明體"/>
                <a:ea typeface="新細明體"/>
              </a:rPr>
              <a:t>，切勿</a:t>
            </a:r>
            <a:r>
              <a:rPr lang="zh-TW" altLang="en-US" sz="4800" b="1" dirty="0" smtClean="0">
                <a:solidFill>
                  <a:srgbClr val="FF0000"/>
                </a:solidFill>
              </a:rPr>
              <a:t>以訛傳訛</a:t>
            </a:r>
            <a:r>
              <a:rPr lang="zh-TW" altLang="en-US" sz="4800" b="1" dirty="0" smtClean="0">
                <a:solidFill>
                  <a:srgbClr val="0000FF"/>
                </a:solidFill>
                <a:latin typeface="新細明體"/>
                <a:ea typeface="新細明體"/>
              </a:rPr>
              <a:t>，才不會誤觸法網。</a:t>
            </a:r>
            <a:endParaRPr lang="zh-TW" altLang="en-US" sz="4800" b="1" dirty="0">
              <a:solidFill>
                <a:srgbClr val="0000FF"/>
              </a:solidFill>
              <a:latin typeface="新細明體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084647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2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225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225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2596" grpId="0"/>
      <p:bldP spid="8" grpId="0"/>
      <p:bldP spid="6" grpId="0"/>
    </p:bldLst>
  </p:timing>
</p:sld>
</file>

<file path=ppt/theme/theme1.xml><?xml version="1.0" encoding="utf-8"?>
<a:theme xmlns:a="http://schemas.openxmlformats.org/drawingml/2006/main" name="gwall">
  <a:themeElements>
    <a:clrScheme name="gwall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gwall">
      <a:majorFont>
        <a:latin typeface="Times New Roman"/>
        <a:ea typeface="新細明體"/>
        <a:cs typeface=""/>
      </a:majorFont>
      <a:minorFont>
        <a:latin typeface="Times New Roman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新細明體" pitchFamily="18" charset="-120"/>
          </a:defRPr>
        </a:defPPr>
      </a:lstStyle>
    </a:lnDef>
  </a:objectDefaults>
  <a:extraClrSchemeLst>
    <a:extraClrScheme>
      <a:clrScheme name="gwall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wall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wall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wall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wall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wall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wall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GWALL</Template>
  <TotalTime>3495</TotalTime>
  <Words>476</Words>
  <Application>Microsoft Office PowerPoint</Application>
  <PresentationFormat>如螢幕大小 (4:3)</PresentationFormat>
  <Paragraphs>54</Paragraphs>
  <Slides>14</Slides>
  <Notes>14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14</vt:i4>
      </vt:variant>
    </vt:vector>
  </HeadingPairs>
  <TitlesOfParts>
    <vt:vector size="19" baseType="lpstr">
      <vt:lpstr>新細明體</vt:lpstr>
      <vt:lpstr>Calibri</vt:lpstr>
      <vt:lpstr>Times New Roman</vt:lpstr>
      <vt:lpstr>Wingdings</vt:lpstr>
      <vt:lpstr>gwall</vt:lpstr>
      <vt:lpstr>十、果真如此嗎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Company>mychat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三、智救養馬人</dc:title>
  <dc:creator>SuperXP</dc:creator>
  <cp:lastModifiedBy>Teacher</cp:lastModifiedBy>
  <cp:revision>692</cp:revision>
  <cp:lastPrinted>1601-01-01T00:00:00Z</cp:lastPrinted>
  <dcterms:created xsi:type="dcterms:W3CDTF">2005-09-11T13:17:35Z</dcterms:created>
  <dcterms:modified xsi:type="dcterms:W3CDTF">2017-05-02T08:22:07Z</dcterms:modified>
</cp:coreProperties>
</file>