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0" r:id="rId1"/>
  </p:sldMasterIdLst>
  <p:notesMasterIdLst>
    <p:notesMasterId r:id="rId6"/>
  </p:notesMasterIdLst>
  <p:sldIdLst>
    <p:sldId id="7668" r:id="rId2"/>
    <p:sldId id="7669" r:id="rId3"/>
    <p:sldId id="7672" r:id="rId4"/>
    <p:sldId id="7673" r:id="rId5"/>
  </p:sldIdLst>
  <p:sldSz cx="12188825" cy="6858000"/>
  <p:notesSz cx="6811963" cy="9945688"/>
  <p:custDataLst>
    <p:tags r:id="rId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FF"/>
    <a:srgbClr val="00B0F0"/>
    <a:srgbClr val="FF0066"/>
    <a:srgbClr val="002060"/>
    <a:srgbClr val="996633"/>
    <a:srgbClr val="FFCCFF"/>
    <a:srgbClr val="99FF66"/>
    <a:srgbClr val="9EE4E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1" autoAdjust="0"/>
    <p:restoredTop sz="96580" autoAdjust="0"/>
  </p:normalViewPr>
  <p:slideViewPr>
    <p:cSldViewPr snapToGrid="0">
      <p:cViewPr varScale="1">
        <p:scale>
          <a:sx n="110" d="100"/>
          <a:sy n="110" d="100"/>
        </p:scale>
        <p:origin x="378" y="108"/>
      </p:cViewPr>
      <p:guideLst/>
    </p:cSldViewPr>
  </p:slideViewPr>
  <p:notesTextViewPr>
    <p:cViewPr>
      <p:scale>
        <a:sx n="1" d="1"/>
        <a:sy n="1" d="1"/>
      </p:scale>
      <p:origin x="0" y="0"/>
    </p:cViewPr>
  </p:notesTextViewPr>
  <p:sorterViewPr>
    <p:cViewPr>
      <p:scale>
        <a:sx n="100" d="100"/>
        <a:sy n="100" d="100"/>
      </p:scale>
      <p:origin x="0" y="-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51851" cy="49901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8536" y="0"/>
            <a:ext cx="2951851" cy="499012"/>
          </a:xfrm>
          <a:prstGeom prst="rect">
            <a:avLst/>
          </a:prstGeom>
        </p:spPr>
        <p:txBody>
          <a:bodyPr vert="horz" lIns="91440" tIns="45720" rIns="91440" bIns="45720" rtlCol="0"/>
          <a:lstStyle>
            <a:lvl1pPr algn="r">
              <a:defRPr sz="1200"/>
            </a:lvl1pPr>
          </a:lstStyle>
          <a:p>
            <a:fld id="{D0B8C3C3-31A8-453D-A20D-411C6C37285D}" type="datetimeFigureOut">
              <a:rPr lang="zh-CN" altLang="en-US" smtClean="0"/>
              <a:t>2024/9/15</a:t>
            </a:fld>
            <a:endParaRPr lang="zh-CN" altLang="en-US"/>
          </a:p>
        </p:txBody>
      </p:sp>
      <p:sp>
        <p:nvSpPr>
          <p:cNvPr id="4" name="幻灯片图像占位符 3"/>
          <p:cNvSpPr>
            <a:spLocks noGrp="1" noRot="1" noChangeAspect="1"/>
          </p:cNvSpPr>
          <p:nvPr>
            <p:ph type="sldImg" idx="2"/>
          </p:nvPr>
        </p:nvSpPr>
        <p:spPr>
          <a:xfrm>
            <a:off x="422275" y="1243013"/>
            <a:ext cx="5967413"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1197" y="4786362"/>
            <a:ext cx="5449570" cy="391611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6678"/>
            <a:ext cx="2951851" cy="4990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8536" y="9446678"/>
            <a:ext cx="2951851" cy="499011"/>
          </a:xfrm>
          <a:prstGeom prst="rect">
            <a:avLst/>
          </a:prstGeom>
        </p:spPr>
        <p:txBody>
          <a:bodyPr vert="horz" lIns="91440" tIns="45720" rIns="91440" bIns="45720" rtlCol="0" anchor="b"/>
          <a:lstStyle>
            <a:lvl1pPr algn="r">
              <a:defRPr sz="1200"/>
            </a:lvl1pPr>
          </a:lstStyle>
          <a:p>
            <a:fld id="{58998766-6A9C-4F2F-8D78-A8B7F422C2B3}" type="slidenum">
              <a:rPr lang="zh-CN" altLang="en-US" smtClean="0"/>
              <a:t>‹#›</a:t>
            </a:fld>
            <a:endParaRPr lang="zh-CN" altLang="en-US"/>
          </a:p>
        </p:txBody>
      </p:sp>
    </p:spTree>
    <p:extLst>
      <p:ext uri="{BB962C8B-B14F-4D97-AF65-F5344CB8AC3E}">
        <p14:creationId xmlns:p14="http://schemas.microsoft.com/office/powerpoint/2010/main" val="386127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428978"/>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C202048A-5FA5-493E-86FD-5F6B385DC0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 y="0"/>
            <a:ext cx="12181172" cy="6858000"/>
          </a:xfrm>
          <a:prstGeom prst="rect">
            <a:avLst/>
          </a:prstGeom>
          <a:ln>
            <a:noFill/>
          </a:ln>
        </p:spPr>
      </p:pic>
      <p:sp>
        <p:nvSpPr>
          <p:cNvPr id="17" name="矩形 16">
            <a:extLst>
              <a:ext uri="{FF2B5EF4-FFF2-40B4-BE49-F238E27FC236}">
                <a16:creationId xmlns:a16="http://schemas.microsoft.com/office/drawing/2014/main" id="{14C61DDD-D7FD-45D8-B4FF-63569C780821}"/>
              </a:ext>
            </a:extLst>
          </p:cNvPr>
          <p:cNvSpPr/>
          <p:nvPr userDrawn="1"/>
        </p:nvSpPr>
        <p:spPr>
          <a:xfrm>
            <a:off x="291548" y="278296"/>
            <a:ext cx="11582400"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9431354"/>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91855"/>
      </p:ext>
    </p:extLst>
  </p:cSld>
  <p:clrMap bg1="lt1" tx1="dk1" bg2="lt2" tx2="dk2" accent1="accent1" accent2="accent2" accent3="accent3" accent4="accent4" accent5="accent5" accent6="accent6" hlink="hlink" folHlink="folHlink"/>
  <p:sldLayoutIdLst>
    <p:sldLayoutId id="2147483711" r:id="rId1"/>
    <p:sldLayoutId id="2147483712" r:id="rId2"/>
  </p:sldLayoutIdLst>
  <p:transition spd="slow">
    <p:comb/>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ites.google.com/mail.nljh.tyc.edu.tw/evaluation/" TargetMode="External"/><Relationship Id="rId2" Type="http://schemas.openxmlformats.org/officeDocument/2006/relationships/hyperlink" Target="https://talented.special.tyc.edu.tw/web.php?html=action&amp;Fid=20065&amp;Tsubject=129&amp;for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yc.sfes.tyc.edu.tw/jhsmusic/main/Index.asp"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id="{2F61D86F-0851-4A5F-9B7C-2DF136F9E113}"/>
              </a:ext>
            </a:extLst>
          </p:cNvPr>
          <p:cNvGrpSpPr/>
          <p:nvPr/>
        </p:nvGrpSpPr>
        <p:grpSpPr>
          <a:xfrm>
            <a:off x="403776" y="488040"/>
            <a:ext cx="467711" cy="467711"/>
            <a:chOff x="1996991" y="4706509"/>
            <a:chExt cx="467833" cy="467833"/>
          </a:xfrm>
          <a:effectLst>
            <a:outerShdw blurRad="762000" dist="381000" dir="2700000" algn="tl" rotWithShape="0">
              <a:prstClr val="black">
                <a:alpha val="40000"/>
              </a:prstClr>
            </a:outerShdw>
          </a:effectLst>
        </p:grpSpPr>
        <p:sp>
          <p:nvSpPr>
            <p:cNvPr id="3" name="Oval 6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61E64C1D-C3C9-44AB-B73D-F52C9FA06482}"/>
                </a:ext>
              </a:extLst>
            </p:cNvPr>
            <p:cNvSpPr/>
            <p:nvPr/>
          </p:nvSpPr>
          <p:spPr>
            <a:xfrm>
              <a:off x="1996991" y="4706509"/>
              <a:ext cx="467833" cy="467833"/>
            </a:xfrm>
            <a:prstGeom prst="ellipse">
              <a:avLst/>
            </a:prstGeom>
            <a:solidFill>
              <a:srgbClr val="B2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sp>
          <p:nvSpPr>
            <p:cNvPr id="4" name="Freeform 6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BB827D85-9789-46F8-B9CF-0ACD9BC871D1}"/>
                </a:ext>
              </a:extLst>
            </p:cNvPr>
            <p:cNvSpPr/>
            <p:nvPr/>
          </p:nvSpPr>
          <p:spPr>
            <a:xfrm>
              <a:off x="2126208" y="4868989"/>
              <a:ext cx="209401" cy="142875"/>
            </a:xfrm>
            <a:custGeom>
              <a:avLst/>
              <a:gdLst/>
              <a:ahLst/>
              <a:cxnLst/>
              <a:rect l="l" t="t" r="r" b="b"/>
              <a:pathLst>
                <a:path w="209401" h="142875">
                  <a:moveTo>
                    <a:pt x="87734" y="125239"/>
                  </a:moveTo>
                  <a:cubicBezTo>
                    <a:pt x="85799" y="125239"/>
                    <a:pt x="84683" y="125500"/>
                    <a:pt x="84385" y="126021"/>
                  </a:cubicBezTo>
                  <a:lnTo>
                    <a:pt x="78134" y="132160"/>
                  </a:lnTo>
                  <a:lnTo>
                    <a:pt x="77911" y="132383"/>
                  </a:lnTo>
                  <a:cubicBezTo>
                    <a:pt x="77911" y="132978"/>
                    <a:pt x="78916" y="133276"/>
                    <a:pt x="80925" y="133276"/>
                  </a:cubicBezTo>
                  <a:lnTo>
                    <a:pt x="128476" y="133276"/>
                  </a:lnTo>
                  <a:cubicBezTo>
                    <a:pt x="130485" y="133276"/>
                    <a:pt x="131489" y="132978"/>
                    <a:pt x="131489" y="132383"/>
                  </a:cubicBezTo>
                  <a:cubicBezTo>
                    <a:pt x="131489" y="132234"/>
                    <a:pt x="131415" y="132160"/>
                    <a:pt x="131266" y="132160"/>
                  </a:cubicBezTo>
                  <a:lnTo>
                    <a:pt x="125239" y="126021"/>
                  </a:lnTo>
                  <a:cubicBezTo>
                    <a:pt x="124718" y="125500"/>
                    <a:pt x="123527" y="125239"/>
                    <a:pt x="121667" y="125239"/>
                  </a:cubicBezTo>
                  <a:close/>
                  <a:moveTo>
                    <a:pt x="28575" y="9600"/>
                  </a:moveTo>
                  <a:lnTo>
                    <a:pt x="28575" y="114300"/>
                  </a:lnTo>
                  <a:lnTo>
                    <a:pt x="180826" y="114300"/>
                  </a:lnTo>
                  <a:lnTo>
                    <a:pt x="180826" y="9600"/>
                  </a:lnTo>
                  <a:close/>
                  <a:moveTo>
                    <a:pt x="28575" y="0"/>
                  </a:moveTo>
                  <a:lnTo>
                    <a:pt x="180826" y="0"/>
                  </a:lnTo>
                  <a:cubicBezTo>
                    <a:pt x="183207" y="0"/>
                    <a:pt x="185402" y="968"/>
                    <a:pt x="187411" y="2902"/>
                  </a:cubicBezTo>
                  <a:cubicBezTo>
                    <a:pt x="189421" y="4837"/>
                    <a:pt x="190425" y="6995"/>
                    <a:pt x="190425" y="9376"/>
                  </a:cubicBezTo>
                  <a:lnTo>
                    <a:pt x="190425" y="114300"/>
                  </a:lnTo>
                  <a:lnTo>
                    <a:pt x="209401" y="133276"/>
                  </a:lnTo>
                  <a:cubicBezTo>
                    <a:pt x="209401" y="135955"/>
                    <a:pt x="208526" y="138224"/>
                    <a:pt x="206778" y="140085"/>
                  </a:cubicBezTo>
                  <a:cubicBezTo>
                    <a:pt x="205029" y="141945"/>
                    <a:pt x="202778" y="142875"/>
                    <a:pt x="200025" y="142875"/>
                  </a:cubicBezTo>
                  <a:lnTo>
                    <a:pt x="9376" y="142875"/>
                  </a:lnTo>
                  <a:cubicBezTo>
                    <a:pt x="6623" y="142875"/>
                    <a:pt x="4371" y="141982"/>
                    <a:pt x="2623" y="140196"/>
                  </a:cubicBezTo>
                  <a:cubicBezTo>
                    <a:pt x="874" y="138410"/>
                    <a:pt x="0" y="136104"/>
                    <a:pt x="0" y="133276"/>
                  </a:cubicBezTo>
                  <a:lnTo>
                    <a:pt x="18975" y="114300"/>
                  </a:lnTo>
                  <a:lnTo>
                    <a:pt x="18975" y="9376"/>
                  </a:lnTo>
                  <a:cubicBezTo>
                    <a:pt x="18975" y="6995"/>
                    <a:pt x="19980" y="4837"/>
                    <a:pt x="21989" y="2902"/>
                  </a:cubicBezTo>
                  <a:cubicBezTo>
                    <a:pt x="23998" y="968"/>
                    <a:pt x="26193" y="0"/>
                    <a:pt x="28575" y="0"/>
                  </a:cubicBezTo>
                  <a:close/>
                </a:path>
              </a:pathLst>
            </a:custGeom>
            <a:solidFill>
              <a:schemeClr val="bg1"/>
            </a:solidFill>
            <a:ln>
              <a:noFill/>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grpSp>
      <p:sp>
        <p:nvSpPr>
          <p:cNvPr id="5" name="文本框 12">
            <a:extLst>
              <a:ext uri="{FF2B5EF4-FFF2-40B4-BE49-F238E27FC236}">
                <a16:creationId xmlns:a16="http://schemas.microsoft.com/office/drawing/2014/main" id="{74302A40-E18F-468C-884D-AAD8F12E70A5}"/>
              </a:ext>
            </a:extLst>
          </p:cNvPr>
          <p:cNvSpPr txBox="1"/>
          <p:nvPr/>
        </p:nvSpPr>
        <p:spPr>
          <a:xfrm>
            <a:off x="871486" y="379837"/>
            <a:ext cx="8011257" cy="584775"/>
          </a:xfrm>
          <a:prstGeom prst="rect">
            <a:avLst/>
          </a:prstGeom>
          <a:noFill/>
        </p:spPr>
        <p:txBody>
          <a:bodyPr wrap="square" rtlCol="0">
            <a:spAutoFit/>
          </a:bodyPr>
          <a:lstStyle/>
          <a:p>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下學期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升學相關事宜</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國民中學採</a:t>
            </a:r>
            <a:r>
              <a:rPr lang="zh-TW" altLang="en-US"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學區制</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endPar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endParaRPr>
          </a:p>
        </p:txBody>
      </p:sp>
      <p:graphicFrame>
        <p:nvGraphicFramePr>
          <p:cNvPr id="6" name="表格 5">
            <a:extLst>
              <a:ext uri="{FF2B5EF4-FFF2-40B4-BE49-F238E27FC236}">
                <a16:creationId xmlns:a16="http://schemas.microsoft.com/office/drawing/2014/main" id="{60F8329A-9371-4FD0-B665-A414EAFEBF38}"/>
              </a:ext>
            </a:extLst>
          </p:cNvPr>
          <p:cNvGraphicFramePr>
            <a:graphicFrameLocks noGrp="1"/>
          </p:cNvGraphicFramePr>
          <p:nvPr>
            <p:extLst>
              <p:ext uri="{D42A27DB-BD31-4B8C-83A1-F6EECF244321}">
                <p14:modId xmlns:p14="http://schemas.microsoft.com/office/powerpoint/2010/main" val="2399179969"/>
              </p:ext>
            </p:extLst>
          </p:nvPr>
        </p:nvGraphicFramePr>
        <p:xfrm>
          <a:off x="542835" y="964612"/>
          <a:ext cx="10833100" cy="5730240"/>
        </p:xfrm>
        <a:graphic>
          <a:graphicData uri="http://schemas.openxmlformats.org/drawingml/2006/table">
            <a:tbl>
              <a:tblPr firstRow="1" bandRow="1">
                <a:tableStyleId>{B301B821-A1FF-4177-AEE7-76D212191A09}</a:tableStyleId>
              </a:tblPr>
              <a:tblGrid>
                <a:gridCol w="1925062">
                  <a:extLst>
                    <a:ext uri="{9D8B030D-6E8A-4147-A177-3AD203B41FA5}">
                      <a16:colId xmlns:a16="http://schemas.microsoft.com/office/drawing/2014/main" val="1058637152"/>
                    </a:ext>
                  </a:extLst>
                </a:gridCol>
                <a:gridCol w="8908038">
                  <a:extLst>
                    <a:ext uri="{9D8B030D-6E8A-4147-A177-3AD203B41FA5}">
                      <a16:colId xmlns:a16="http://schemas.microsoft.com/office/drawing/2014/main" val="622522567"/>
                    </a:ext>
                  </a:extLst>
                </a:gridCol>
              </a:tblGrid>
              <a:tr h="370840">
                <a:tc>
                  <a:txBody>
                    <a:bodyPr/>
                    <a:lstStyle/>
                    <a:p>
                      <a:r>
                        <a:rPr lang="zh-TW" altLang="en-US" sz="3200" dirty="0">
                          <a:latin typeface="華康娃娃體(P)" panose="040B0500000000000000" pitchFamily="82" charset="-122"/>
                          <a:ea typeface="華康娃娃體(P)" panose="040B0500000000000000" pitchFamily="82" charset="-122"/>
                        </a:rPr>
                        <a:t>日期</a:t>
                      </a:r>
                    </a:p>
                  </a:txBody>
                  <a:tcPr>
                    <a:solidFill>
                      <a:srgbClr val="00B0F0"/>
                    </a:solidFill>
                  </a:tcPr>
                </a:tc>
                <a:tc>
                  <a:txBody>
                    <a:bodyPr/>
                    <a:lstStyle/>
                    <a:p>
                      <a:r>
                        <a:rPr lang="zh-TW" altLang="en-US" sz="3200">
                          <a:latin typeface="華康娃娃體(P)" panose="040B0500000000000000" pitchFamily="82" charset="-122"/>
                          <a:ea typeface="華康娃娃體(P)" panose="040B0500000000000000" pitchFamily="82" charset="-122"/>
                        </a:rPr>
                        <a:t>行事曆</a:t>
                      </a:r>
                      <a:endParaRPr lang="zh-TW" altLang="en-US" sz="3200" dirty="0">
                        <a:latin typeface="華康娃娃體(P)" panose="040B0500000000000000" pitchFamily="82" charset="-122"/>
                        <a:ea typeface="華康娃娃體(P)" panose="040B0500000000000000" pitchFamily="82" charset="-122"/>
                      </a:endParaRPr>
                    </a:p>
                  </a:txBody>
                  <a:tcPr>
                    <a:solidFill>
                      <a:srgbClr val="00B0F0"/>
                    </a:solidFill>
                  </a:tcPr>
                </a:tc>
                <a:extLst>
                  <a:ext uri="{0D108BD9-81ED-4DB2-BD59-A6C34878D82A}">
                    <a16:rowId xmlns:a16="http://schemas.microsoft.com/office/drawing/2014/main" val="657120357"/>
                  </a:ext>
                </a:extLst>
              </a:tr>
              <a:tr h="655320">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12</a:t>
                      </a:r>
                      <a:r>
                        <a:rPr kumimoji="0" lang="zh-TW" altLang="en-US" sz="24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月中旬</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sym typeface="Wingdings 2" panose="05020102010507070707" pitchFamily="18" charset="2"/>
                        </a:rPr>
                        <a:t>註冊組</a:t>
                      </a: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發下畢業生學區的調查。</a:t>
                      </a:r>
                      <a:endParaRPr kumimoji="0" lang="en-US" altLang="zh-TW"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sym typeface="Wingdings 2" panose="05020102010507070707" pitchFamily="18" charset="2"/>
                        </a:rPr>
                        <a:t></a:t>
                      </a:r>
                      <a:r>
                        <a:rPr kumimoji="0" lang="zh-TW" altLang="en-US" sz="2400" b="1" i="0" u="none" strike="noStrike" kern="1200" cap="none" spc="0" normalizeH="0" baseline="0" dirty="0">
                          <a:ln>
                            <a:noFill/>
                          </a:ln>
                          <a:solidFill>
                            <a:srgbClr val="FF0000"/>
                          </a:solidFill>
                          <a:effectLst/>
                          <a:uLnTx/>
                          <a:uFillTx/>
                          <a:latin typeface="華康竹風體W4(P)" panose="03000400000000000000" pitchFamily="66" charset="-120"/>
                          <a:ea typeface="華康竹風體W4(P)" panose="03000400000000000000" pitchFamily="66" charset="-120"/>
                          <a:cs typeface="+mn-cs"/>
                        </a:rPr>
                        <a:t>內壢國中</a:t>
                      </a: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近年為總量管制學校，若要就讀內壢國中，須注意學  </a:t>
                      </a:r>
                      <a:endParaRPr kumimoji="0" lang="en-US" altLang="zh-TW"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   生戶籍是否在內壢國中學區。</a:t>
                      </a:r>
                      <a:endParaRPr kumimoji="0" lang="en-US" altLang="zh-TW"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sym typeface="Wingdings 2" panose="05020102010507070707" pitchFamily="18" charset="2"/>
                        </a:rPr>
                        <a:t></a:t>
                      </a:r>
                      <a:r>
                        <a:rPr kumimoji="0" lang="zh-TW" altLang="en-US" sz="2400" b="1" i="0" u="none" strike="noStrike" kern="1200" cap="none" spc="0" normalizeH="0" baseline="0" dirty="0">
                          <a:ln>
                            <a:noFill/>
                          </a:ln>
                          <a:solidFill>
                            <a:srgbClr val="FF0000"/>
                          </a:solidFill>
                          <a:effectLst/>
                          <a:uLnTx/>
                          <a:uFillTx/>
                          <a:latin typeface="華康竹風體W4(P)" panose="03000400000000000000" pitchFamily="66" charset="-120"/>
                          <a:ea typeface="華康竹風體W4(P)" panose="03000400000000000000" pitchFamily="66" charset="-120"/>
                          <a:cs typeface="+mn-cs"/>
                          <a:sym typeface="Wingdings 2" panose="05020102010507070707" pitchFamily="18" charset="2"/>
                        </a:rPr>
                        <a:t>青埔國中</a:t>
                      </a: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sym typeface="Wingdings 2" panose="05020102010507070707" pitchFamily="18" charset="2"/>
                        </a:rPr>
                        <a:t>也是總量管制的學校</a:t>
                      </a: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a:t>
                      </a:r>
                      <a:endParaRPr kumimoji="0" lang="zh-TW" altLang="en-US" sz="24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txBody>
                  <a:tcPr/>
                </a:tc>
                <a:extLst>
                  <a:ext uri="{0D108BD9-81ED-4DB2-BD59-A6C34878D82A}">
                    <a16:rowId xmlns:a16="http://schemas.microsoft.com/office/drawing/2014/main" val="4242310981"/>
                  </a:ext>
                </a:extLst>
              </a:tr>
              <a:tr h="655320">
                <a:tc gridSpan="2">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TW" altLang="en-US"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txBody>
                  <a:tcPr/>
                </a:tc>
                <a:tc hMerge="1">
                  <a:txBody>
                    <a:bodyPr/>
                    <a:lstStyle/>
                    <a:p>
                      <a:endParaRPr lang="zh-TW" altLang="en-US"/>
                    </a:p>
                  </a:txBody>
                  <a:tcPr/>
                </a:tc>
                <a:extLst>
                  <a:ext uri="{0D108BD9-81ED-4DB2-BD59-A6C34878D82A}">
                    <a16:rowId xmlns:a16="http://schemas.microsoft.com/office/drawing/2014/main" val="344963199"/>
                  </a:ext>
                </a:extLst>
              </a:tr>
              <a:tr h="370840">
                <a:tc gridSpan="2">
                  <a:txBody>
                    <a:bodyPr/>
                    <a:lstStyle/>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TW" altLang="en-US" sz="32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sym typeface="Wingdings 2" panose="05020102010507070707" pitchFamily="18" charset="2"/>
                        </a:rPr>
                        <a:t></a:t>
                      </a:r>
                      <a:r>
                        <a:rPr kumimoji="0" lang="zh-TW" altLang="en-US"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若</a:t>
                      </a:r>
                      <a:r>
                        <a:rPr kumimoji="0" lang="zh-TW" altLang="en-US" sz="3200" b="1" i="0" u="none" strike="noStrike" kern="1200" cap="none" spc="0" normalizeH="0" baseline="0" noProof="0" dirty="0">
                          <a:ln>
                            <a:noFill/>
                          </a:ln>
                          <a:solidFill>
                            <a:prstClr val="black"/>
                          </a:solidFill>
                          <a:effectLst/>
                          <a:highlight>
                            <a:srgbClr val="FFFF00"/>
                          </a:highlight>
                          <a:uLnTx/>
                          <a:uFillTx/>
                          <a:latin typeface="華康竹風體W4(P)" panose="03000400000000000000" pitchFamily="66" charset="-120"/>
                          <a:ea typeface="華康竹風體W4(P)" panose="03000400000000000000" pitchFamily="66" charset="-120"/>
                          <a:cs typeface="+mn-cs"/>
                        </a:rPr>
                        <a:t>考上私中</a:t>
                      </a:r>
                      <a:r>
                        <a:rPr kumimoji="0" lang="zh-TW" altLang="en-US"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學生，屆時請務必跟導師聯繫。</a:t>
                      </a:r>
                    </a:p>
                  </a:txBody>
                  <a:tcPr/>
                </a:tc>
                <a:tc hMerge="1">
                  <a:txBody>
                    <a:bodyPr/>
                    <a:lstStyle/>
                    <a:p>
                      <a:endParaRPr lang="zh-TW" altLang="en-US" sz="3200" dirty="0">
                        <a:latin typeface="華康娃娃體(P)" panose="040B0500000000000000" pitchFamily="82" charset="-122"/>
                        <a:ea typeface="華康娃娃體(P)" panose="040B0500000000000000" pitchFamily="82" charset="-122"/>
                      </a:endParaRPr>
                    </a:p>
                  </a:txBody>
                  <a:tcPr/>
                </a:tc>
                <a:extLst>
                  <a:ext uri="{0D108BD9-81ED-4DB2-BD59-A6C34878D82A}">
                    <a16:rowId xmlns:a16="http://schemas.microsoft.com/office/drawing/2014/main" val="221686101"/>
                  </a:ext>
                </a:extLst>
              </a:tr>
            </a:tbl>
          </a:graphicData>
        </a:graphic>
      </p:graphicFrame>
      <p:pic>
        <p:nvPicPr>
          <p:cNvPr id="4098" name="Picture 2" descr="五三•读书节活动】“卓尔阅读放飞心灵” —53中小学部“整本书阅读”读书节回顾_鲁滨逊">
            <a:extLst>
              <a:ext uri="{FF2B5EF4-FFF2-40B4-BE49-F238E27FC236}">
                <a16:creationId xmlns:a16="http://schemas.microsoft.com/office/drawing/2014/main" id="{F7E14F64-A067-4FDE-960D-89E9CCB77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737" y="0"/>
            <a:ext cx="2758198" cy="1576114"/>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a:extLst>
              <a:ext uri="{FF2B5EF4-FFF2-40B4-BE49-F238E27FC236}">
                <a16:creationId xmlns:a16="http://schemas.microsoft.com/office/drawing/2014/main" id="{504E9A9D-E1EE-4BB2-BD0E-9649F3CB0D69}"/>
              </a:ext>
            </a:extLst>
          </p:cNvPr>
          <p:cNvPicPr>
            <a:picLocks noChangeAspect="1"/>
          </p:cNvPicPr>
          <p:nvPr/>
        </p:nvPicPr>
        <p:blipFill>
          <a:blip r:embed="rId3"/>
          <a:stretch>
            <a:fillRect/>
          </a:stretch>
        </p:blipFill>
        <p:spPr>
          <a:xfrm>
            <a:off x="2899957" y="3101188"/>
            <a:ext cx="7855130" cy="3027795"/>
          </a:xfrm>
          <a:prstGeom prst="rect">
            <a:avLst/>
          </a:prstGeom>
        </p:spPr>
      </p:pic>
      <p:sp>
        <p:nvSpPr>
          <p:cNvPr id="10" name="文字方塊 9">
            <a:extLst>
              <a:ext uri="{FF2B5EF4-FFF2-40B4-BE49-F238E27FC236}">
                <a16:creationId xmlns:a16="http://schemas.microsoft.com/office/drawing/2014/main" id="{7C7E8F1F-C73A-460E-81AB-B874C0253CDD}"/>
              </a:ext>
            </a:extLst>
          </p:cNvPr>
          <p:cNvSpPr txBox="1"/>
          <p:nvPr/>
        </p:nvSpPr>
        <p:spPr>
          <a:xfrm>
            <a:off x="644492" y="3298399"/>
            <a:ext cx="2192796" cy="646331"/>
          </a:xfrm>
          <a:prstGeom prst="rect">
            <a:avLst/>
          </a:prstGeom>
          <a:noFill/>
        </p:spPr>
        <p:txBody>
          <a:bodyPr wrap="square" rtlCol="0">
            <a:spAutoFit/>
          </a:bodyPr>
          <a:lstStyle/>
          <a:p>
            <a:r>
              <a:rPr lang="en-US" altLang="zh-TW" dirty="0"/>
              <a:t>112</a:t>
            </a:r>
            <a:r>
              <a:rPr lang="zh-TW" altLang="en-US" dirty="0"/>
              <a:t>學年度內壢國中</a:t>
            </a:r>
            <a:endParaRPr lang="en-US" altLang="zh-TW" dirty="0"/>
          </a:p>
          <a:p>
            <a:r>
              <a:rPr lang="zh-TW" altLang="en-US" dirty="0"/>
              <a:t>新生報到時程參考</a:t>
            </a:r>
            <a:r>
              <a:rPr lang="en-US" altLang="zh-TW" dirty="0"/>
              <a:t>:</a:t>
            </a:r>
            <a:endParaRPr lang="zh-TW" altLang="en-US" dirty="0"/>
          </a:p>
        </p:txBody>
      </p:sp>
    </p:spTree>
    <p:extLst>
      <p:ext uri="{BB962C8B-B14F-4D97-AF65-F5344CB8AC3E}">
        <p14:creationId xmlns:p14="http://schemas.microsoft.com/office/powerpoint/2010/main" val="3077192209"/>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id="{2F61D86F-0851-4A5F-9B7C-2DF136F9E113}"/>
              </a:ext>
            </a:extLst>
          </p:cNvPr>
          <p:cNvGrpSpPr/>
          <p:nvPr/>
        </p:nvGrpSpPr>
        <p:grpSpPr>
          <a:xfrm>
            <a:off x="403776" y="488040"/>
            <a:ext cx="467711" cy="467711"/>
            <a:chOff x="1996991" y="4706509"/>
            <a:chExt cx="467833" cy="467833"/>
          </a:xfrm>
          <a:effectLst>
            <a:outerShdw blurRad="762000" dist="381000" dir="2700000" algn="tl" rotWithShape="0">
              <a:prstClr val="black">
                <a:alpha val="40000"/>
              </a:prstClr>
            </a:outerShdw>
          </a:effectLst>
        </p:grpSpPr>
        <p:sp>
          <p:nvSpPr>
            <p:cNvPr id="3" name="Oval 6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61E64C1D-C3C9-44AB-B73D-F52C9FA06482}"/>
                </a:ext>
              </a:extLst>
            </p:cNvPr>
            <p:cNvSpPr/>
            <p:nvPr/>
          </p:nvSpPr>
          <p:spPr>
            <a:xfrm>
              <a:off x="1996991" y="4706509"/>
              <a:ext cx="467833" cy="467833"/>
            </a:xfrm>
            <a:prstGeom prst="ellipse">
              <a:avLst/>
            </a:prstGeom>
            <a:solidFill>
              <a:srgbClr val="B2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sp>
          <p:nvSpPr>
            <p:cNvPr id="4" name="Freeform 6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BB827D85-9789-46F8-B9CF-0ACD9BC871D1}"/>
                </a:ext>
              </a:extLst>
            </p:cNvPr>
            <p:cNvSpPr/>
            <p:nvPr/>
          </p:nvSpPr>
          <p:spPr>
            <a:xfrm>
              <a:off x="2126208" y="4868989"/>
              <a:ext cx="209401" cy="142875"/>
            </a:xfrm>
            <a:custGeom>
              <a:avLst/>
              <a:gdLst/>
              <a:ahLst/>
              <a:cxnLst/>
              <a:rect l="l" t="t" r="r" b="b"/>
              <a:pathLst>
                <a:path w="209401" h="142875">
                  <a:moveTo>
                    <a:pt x="87734" y="125239"/>
                  </a:moveTo>
                  <a:cubicBezTo>
                    <a:pt x="85799" y="125239"/>
                    <a:pt x="84683" y="125500"/>
                    <a:pt x="84385" y="126021"/>
                  </a:cubicBezTo>
                  <a:lnTo>
                    <a:pt x="78134" y="132160"/>
                  </a:lnTo>
                  <a:lnTo>
                    <a:pt x="77911" y="132383"/>
                  </a:lnTo>
                  <a:cubicBezTo>
                    <a:pt x="77911" y="132978"/>
                    <a:pt x="78916" y="133276"/>
                    <a:pt x="80925" y="133276"/>
                  </a:cubicBezTo>
                  <a:lnTo>
                    <a:pt x="128476" y="133276"/>
                  </a:lnTo>
                  <a:cubicBezTo>
                    <a:pt x="130485" y="133276"/>
                    <a:pt x="131489" y="132978"/>
                    <a:pt x="131489" y="132383"/>
                  </a:cubicBezTo>
                  <a:cubicBezTo>
                    <a:pt x="131489" y="132234"/>
                    <a:pt x="131415" y="132160"/>
                    <a:pt x="131266" y="132160"/>
                  </a:cubicBezTo>
                  <a:lnTo>
                    <a:pt x="125239" y="126021"/>
                  </a:lnTo>
                  <a:cubicBezTo>
                    <a:pt x="124718" y="125500"/>
                    <a:pt x="123527" y="125239"/>
                    <a:pt x="121667" y="125239"/>
                  </a:cubicBezTo>
                  <a:close/>
                  <a:moveTo>
                    <a:pt x="28575" y="9600"/>
                  </a:moveTo>
                  <a:lnTo>
                    <a:pt x="28575" y="114300"/>
                  </a:lnTo>
                  <a:lnTo>
                    <a:pt x="180826" y="114300"/>
                  </a:lnTo>
                  <a:lnTo>
                    <a:pt x="180826" y="9600"/>
                  </a:lnTo>
                  <a:close/>
                  <a:moveTo>
                    <a:pt x="28575" y="0"/>
                  </a:moveTo>
                  <a:lnTo>
                    <a:pt x="180826" y="0"/>
                  </a:lnTo>
                  <a:cubicBezTo>
                    <a:pt x="183207" y="0"/>
                    <a:pt x="185402" y="968"/>
                    <a:pt x="187411" y="2902"/>
                  </a:cubicBezTo>
                  <a:cubicBezTo>
                    <a:pt x="189421" y="4837"/>
                    <a:pt x="190425" y="6995"/>
                    <a:pt x="190425" y="9376"/>
                  </a:cubicBezTo>
                  <a:lnTo>
                    <a:pt x="190425" y="114300"/>
                  </a:lnTo>
                  <a:lnTo>
                    <a:pt x="209401" y="133276"/>
                  </a:lnTo>
                  <a:cubicBezTo>
                    <a:pt x="209401" y="135955"/>
                    <a:pt x="208526" y="138224"/>
                    <a:pt x="206778" y="140085"/>
                  </a:cubicBezTo>
                  <a:cubicBezTo>
                    <a:pt x="205029" y="141945"/>
                    <a:pt x="202778" y="142875"/>
                    <a:pt x="200025" y="142875"/>
                  </a:cubicBezTo>
                  <a:lnTo>
                    <a:pt x="9376" y="142875"/>
                  </a:lnTo>
                  <a:cubicBezTo>
                    <a:pt x="6623" y="142875"/>
                    <a:pt x="4371" y="141982"/>
                    <a:pt x="2623" y="140196"/>
                  </a:cubicBezTo>
                  <a:cubicBezTo>
                    <a:pt x="874" y="138410"/>
                    <a:pt x="0" y="136104"/>
                    <a:pt x="0" y="133276"/>
                  </a:cubicBezTo>
                  <a:lnTo>
                    <a:pt x="18975" y="114300"/>
                  </a:lnTo>
                  <a:lnTo>
                    <a:pt x="18975" y="9376"/>
                  </a:lnTo>
                  <a:cubicBezTo>
                    <a:pt x="18975" y="6995"/>
                    <a:pt x="19980" y="4837"/>
                    <a:pt x="21989" y="2902"/>
                  </a:cubicBezTo>
                  <a:cubicBezTo>
                    <a:pt x="23998" y="968"/>
                    <a:pt x="26193" y="0"/>
                    <a:pt x="28575" y="0"/>
                  </a:cubicBezTo>
                  <a:close/>
                </a:path>
              </a:pathLst>
            </a:custGeom>
            <a:solidFill>
              <a:schemeClr val="bg1"/>
            </a:solidFill>
            <a:ln>
              <a:noFill/>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grpSp>
      <p:sp>
        <p:nvSpPr>
          <p:cNvPr id="5" name="文本框 12">
            <a:extLst>
              <a:ext uri="{FF2B5EF4-FFF2-40B4-BE49-F238E27FC236}">
                <a16:creationId xmlns:a16="http://schemas.microsoft.com/office/drawing/2014/main" id="{74302A40-E18F-468C-884D-AAD8F12E70A5}"/>
              </a:ext>
            </a:extLst>
          </p:cNvPr>
          <p:cNvSpPr txBox="1"/>
          <p:nvPr/>
        </p:nvSpPr>
        <p:spPr>
          <a:xfrm>
            <a:off x="871486" y="379837"/>
            <a:ext cx="11061632" cy="584775"/>
          </a:xfrm>
          <a:prstGeom prst="rect">
            <a:avLst/>
          </a:prstGeom>
          <a:noFill/>
        </p:spPr>
        <p:txBody>
          <a:bodyPr wrap="square" rtlCol="0">
            <a:spAutoFit/>
          </a:bodyPr>
          <a:lstStyle/>
          <a:p>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下學期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升學相關事宜</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其他資優招生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hlinkClick r:id="rId2"/>
              </a:rPr>
              <a:t>桃園資優教育資源中心</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endPar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endParaRPr>
          </a:p>
        </p:txBody>
      </p:sp>
      <p:graphicFrame>
        <p:nvGraphicFramePr>
          <p:cNvPr id="6" name="表格 5">
            <a:extLst>
              <a:ext uri="{FF2B5EF4-FFF2-40B4-BE49-F238E27FC236}">
                <a16:creationId xmlns:a16="http://schemas.microsoft.com/office/drawing/2014/main" id="{60F8329A-9371-4FD0-B665-A414EAFEBF38}"/>
              </a:ext>
            </a:extLst>
          </p:cNvPr>
          <p:cNvGraphicFramePr>
            <a:graphicFrameLocks noGrp="1"/>
          </p:cNvGraphicFramePr>
          <p:nvPr>
            <p:extLst>
              <p:ext uri="{D42A27DB-BD31-4B8C-83A1-F6EECF244321}">
                <p14:modId xmlns:p14="http://schemas.microsoft.com/office/powerpoint/2010/main" val="3821390574"/>
              </p:ext>
            </p:extLst>
          </p:nvPr>
        </p:nvGraphicFramePr>
        <p:xfrm>
          <a:off x="532958" y="964613"/>
          <a:ext cx="11061633" cy="2801648"/>
        </p:xfrm>
        <a:graphic>
          <a:graphicData uri="http://schemas.openxmlformats.org/drawingml/2006/table">
            <a:tbl>
              <a:tblPr firstRow="1" bandRow="1">
                <a:tableStyleId>{FABFCF23-3B69-468F-B69F-88F6DE6A72F2}</a:tableStyleId>
              </a:tblPr>
              <a:tblGrid>
                <a:gridCol w="1564066">
                  <a:extLst>
                    <a:ext uri="{9D8B030D-6E8A-4147-A177-3AD203B41FA5}">
                      <a16:colId xmlns:a16="http://schemas.microsoft.com/office/drawing/2014/main" val="1058637152"/>
                    </a:ext>
                  </a:extLst>
                </a:gridCol>
                <a:gridCol w="9497567">
                  <a:extLst>
                    <a:ext uri="{9D8B030D-6E8A-4147-A177-3AD203B41FA5}">
                      <a16:colId xmlns:a16="http://schemas.microsoft.com/office/drawing/2014/main" val="2588243510"/>
                    </a:ext>
                  </a:extLst>
                </a:gridCol>
              </a:tblGrid>
              <a:tr h="553278">
                <a:tc>
                  <a:txBody>
                    <a:bodyPr/>
                    <a:lstStyle/>
                    <a:p>
                      <a:r>
                        <a:rPr lang="zh-TW" altLang="en-US" sz="3200" dirty="0">
                          <a:latin typeface="華康儷金黑 Std W8" panose="020B0800000000000000" pitchFamily="34" charset="-120"/>
                          <a:ea typeface="華康儷金黑 Std W8" panose="020B0800000000000000" pitchFamily="34" charset="-120"/>
                        </a:rPr>
                        <a:t>日期</a:t>
                      </a:r>
                    </a:p>
                  </a:txBody>
                  <a:tcPr>
                    <a:solidFill>
                      <a:srgbClr val="00B0F0"/>
                    </a:solidFill>
                  </a:tcPr>
                </a:tc>
                <a:tc>
                  <a:txBody>
                    <a:bodyPr/>
                    <a:lstStyle/>
                    <a:p>
                      <a:r>
                        <a:rPr lang="zh-TW" altLang="en-US" sz="3200" dirty="0">
                          <a:latin typeface="華康儷金黑 Std W8" panose="020B0800000000000000" pitchFamily="34" charset="-120"/>
                          <a:ea typeface="華康儷金黑 Std W8" panose="020B0800000000000000" pitchFamily="34" charset="-120"/>
                        </a:rPr>
                        <a:t>行事曆</a:t>
                      </a:r>
                      <a:r>
                        <a:rPr lang="en-US" altLang="zh-TW" sz="2800" dirty="0">
                          <a:solidFill>
                            <a:srgbClr val="FF0000"/>
                          </a:solidFill>
                          <a:latin typeface="華康儷金黑 Std W8" panose="020B0800000000000000" pitchFamily="34" charset="-120"/>
                          <a:ea typeface="華康儷金黑 Std W8" panose="020B0800000000000000" pitchFamily="34" charset="-120"/>
                        </a:rPr>
                        <a:t>(</a:t>
                      </a:r>
                      <a:r>
                        <a:rPr lang="zh-TW" altLang="en-US" sz="2800" dirty="0">
                          <a:solidFill>
                            <a:srgbClr val="FF0000"/>
                          </a:solidFill>
                          <a:latin typeface="華康儷金黑 Std W8" panose="020B0800000000000000" pitchFamily="34" charset="-120"/>
                          <a:ea typeface="華康儷金黑 Std W8" panose="020B0800000000000000" pitchFamily="34" charset="-120"/>
                        </a:rPr>
                        <a:t>此為每年大約期程，詳細日期請留意當年度公告</a:t>
                      </a:r>
                      <a:r>
                        <a:rPr lang="en-US" altLang="zh-TW" sz="2800" dirty="0">
                          <a:solidFill>
                            <a:srgbClr val="FF0000"/>
                          </a:solidFill>
                          <a:latin typeface="華康儷金黑 Std W8" panose="020B0800000000000000" pitchFamily="34" charset="-120"/>
                          <a:ea typeface="華康儷金黑 Std W8" panose="020B0800000000000000" pitchFamily="34" charset="-120"/>
                        </a:rPr>
                        <a:t>)</a:t>
                      </a:r>
                      <a:endParaRPr lang="zh-TW" altLang="en-US" sz="3200" dirty="0">
                        <a:solidFill>
                          <a:srgbClr val="FF0000"/>
                        </a:solidFill>
                        <a:latin typeface="華康儷金黑 Std W8" panose="020B0800000000000000" pitchFamily="34" charset="-120"/>
                        <a:ea typeface="華康儷金黑 Std W8" panose="020B0800000000000000" pitchFamily="34" charset="-120"/>
                      </a:endParaRPr>
                    </a:p>
                  </a:txBody>
                  <a:tcPr>
                    <a:solidFill>
                      <a:srgbClr val="00B0F0"/>
                    </a:solidFill>
                  </a:tcPr>
                </a:tc>
                <a:extLst>
                  <a:ext uri="{0D108BD9-81ED-4DB2-BD59-A6C34878D82A}">
                    <a16:rowId xmlns:a16="http://schemas.microsoft.com/office/drawing/2014/main" val="657120357"/>
                  </a:ext>
                </a:extLst>
              </a:tr>
              <a:tr h="495039">
                <a:tc>
                  <a:txBody>
                    <a:bodyPr/>
                    <a:lstStyle/>
                    <a:p>
                      <a:r>
                        <a:rPr lang="en-US" altLang="zh-TW" sz="2800" b="1" dirty="0">
                          <a:latin typeface="華康竹風體W4(P)" panose="03000400000000000000" pitchFamily="66" charset="-120"/>
                          <a:ea typeface="華康竹風體W4(P)" panose="03000400000000000000" pitchFamily="66" charset="-120"/>
                        </a:rPr>
                        <a:t>1</a:t>
                      </a:r>
                      <a:r>
                        <a:rPr lang="zh-TW" altLang="en-US" sz="2800" b="1" dirty="0">
                          <a:latin typeface="華康竹風體W4(P)" panose="03000400000000000000" pitchFamily="66" charset="-120"/>
                          <a:ea typeface="華康竹風體W4(P)" panose="03000400000000000000" pitchFamily="66" charset="-120"/>
                        </a:rPr>
                        <a:t>月</a:t>
                      </a:r>
                    </a:p>
                  </a:txBody>
                  <a:tcPr/>
                </a:tc>
                <a:tc>
                  <a:txBody>
                    <a:bodyPr/>
                    <a:lstStyle/>
                    <a:p>
                      <a:r>
                        <a:rPr lang="zh-TW" altLang="en-US" sz="2800" b="1" dirty="0">
                          <a:latin typeface="華康竹風體W4(P)" panose="03000400000000000000" pitchFamily="66" charset="-120"/>
                          <a:ea typeface="華康竹風體W4(P)" panose="03000400000000000000" pitchFamily="66" charset="-120"/>
                        </a:rPr>
                        <a:t>每年</a:t>
                      </a:r>
                      <a:r>
                        <a:rPr lang="en-US" altLang="zh-TW" sz="2800" b="1" dirty="0">
                          <a:latin typeface="華康竹風體W4(P)" panose="03000400000000000000" pitchFamily="66" charset="-120"/>
                          <a:ea typeface="華康竹風體W4(P)" panose="03000400000000000000" pitchFamily="66" charset="-120"/>
                        </a:rPr>
                        <a:t>1</a:t>
                      </a:r>
                      <a:r>
                        <a:rPr lang="zh-TW" altLang="en-US" sz="2800" b="1" dirty="0">
                          <a:latin typeface="華康竹風體W4(P)" panose="03000400000000000000" pitchFamily="66" charset="-120"/>
                          <a:ea typeface="華康竹風體W4(P)" panose="03000400000000000000" pitchFamily="66" charset="-120"/>
                        </a:rPr>
                        <a:t>月左右會公告簡章資優生鑑定宣傳（文宣及說明會）</a:t>
                      </a:r>
                    </a:p>
                  </a:txBody>
                  <a:tcPr/>
                </a:tc>
                <a:extLst>
                  <a:ext uri="{0D108BD9-81ED-4DB2-BD59-A6C34878D82A}">
                    <a16:rowId xmlns:a16="http://schemas.microsoft.com/office/drawing/2014/main" val="4242310981"/>
                  </a:ext>
                </a:extLst>
              </a:tr>
              <a:tr h="495039">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TW" sz="2800" b="1" u="none" strike="noStrike" kern="1200" cap="none" spc="0" normalizeH="0" baseline="0" noProof="0" dirty="0">
                          <a:ln>
                            <a:noFill/>
                          </a:ln>
                          <a:effectLst/>
                          <a:uLnTx/>
                          <a:uFillTx/>
                          <a:latin typeface="華康竹風體W4(P)" panose="03000400000000000000" pitchFamily="66" charset="-120"/>
                          <a:ea typeface="華康竹風體W4(P)" panose="03000400000000000000" pitchFamily="66" charset="-120"/>
                        </a:rPr>
                        <a:t>2</a:t>
                      </a:r>
                      <a:r>
                        <a:rPr kumimoji="0" lang="zh-TW" altLang="en-US" sz="2800" b="1" u="none" strike="noStrike" kern="1200" cap="none" spc="0" normalizeH="0" baseline="0" noProof="0" dirty="0">
                          <a:ln>
                            <a:noFill/>
                          </a:ln>
                          <a:effectLst/>
                          <a:uLnTx/>
                          <a:uFillTx/>
                          <a:latin typeface="華康竹風體W4(P)" panose="03000400000000000000" pitchFamily="66" charset="-120"/>
                          <a:ea typeface="華康竹風體W4(P)" panose="03000400000000000000" pitchFamily="66" charset="-120"/>
                        </a:rPr>
                        <a:t>月</a:t>
                      </a:r>
                      <a:endParaRPr kumimoji="0" lang="zh-TW" altLang="en-US"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zh-TW" altLang="en-US" sz="2800" b="1" dirty="0">
                          <a:latin typeface="華康竹風體W4(P)" panose="03000400000000000000" pitchFamily="66" charset="-120"/>
                          <a:ea typeface="華康竹風體W4(P)" panose="03000400000000000000" pitchFamily="66" charset="-120"/>
                        </a:rPr>
                        <a:t>進行國小一般智能及創造能力資優鑑定：初選報名</a:t>
                      </a:r>
                      <a:endParaRPr kumimoji="0" lang="zh-TW" altLang="en-US" sz="28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txBody>
                  <a:tcPr/>
                </a:tc>
                <a:extLst>
                  <a:ext uri="{0D108BD9-81ED-4DB2-BD59-A6C34878D82A}">
                    <a16:rowId xmlns:a16="http://schemas.microsoft.com/office/drawing/2014/main" val="3272232724"/>
                  </a:ext>
                </a:extLst>
              </a:tr>
              <a:tr h="1186208">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TW" sz="2800" b="1" u="none" strike="noStrike" kern="1200" cap="none" spc="0" normalizeH="0" baseline="0" noProof="0" dirty="0">
                        <a:ln>
                          <a:noFill/>
                        </a:ln>
                        <a:effectLst/>
                        <a:uLnTx/>
                        <a:uFillTx/>
                        <a:latin typeface="華康竹風體W4(P)" panose="03000400000000000000" pitchFamily="66" charset="-120"/>
                        <a:ea typeface="華康竹風體W4(P)" panose="03000400000000000000" pitchFamily="66" charset="-120"/>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TW" sz="2800" b="1" u="none" strike="noStrike" kern="1200" cap="none" spc="0" normalizeH="0" baseline="0" noProof="0" dirty="0">
                          <a:ln>
                            <a:noFill/>
                          </a:ln>
                          <a:effectLst/>
                          <a:uLnTx/>
                          <a:uFillTx/>
                          <a:latin typeface="華康竹風體W4(P)" panose="03000400000000000000" pitchFamily="66" charset="-120"/>
                          <a:ea typeface="華康竹風體W4(P)" panose="03000400000000000000" pitchFamily="66" charset="-120"/>
                        </a:rPr>
                        <a:t>3</a:t>
                      </a:r>
                      <a:r>
                        <a:rPr kumimoji="0" lang="zh-TW" altLang="en-US" sz="2800" b="1" u="none" strike="noStrike" kern="1200" cap="none" spc="0" normalizeH="0" baseline="0" noProof="0" dirty="0">
                          <a:ln>
                            <a:noFill/>
                          </a:ln>
                          <a:effectLst/>
                          <a:uLnTx/>
                          <a:uFillTx/>
                          <a:latin typeface="華康竹風體W4(P)" panose="03000400000000000000" pitchFamily="66" charset="-120"/>
                          <a:ea typeface="華康竹風體W4(P)" panose="03000400000000000000" pitchFamily="66" charset="-120"/>
                        </a:rPr>
                        <a:t>月中旬</a:t>
                      </a:r>
                      <a:endParaRPr kumimoji="0" lang="en-US" altLang="zh-TW" sz="2800" b="1" u="none" strike="noStrike" kern="1200" cap="none" spc="0" normalizeH="0" baseline="0" noProof="0" dirty="0">
                        <a:ln>
                          <a:noFill/>
                        </a:ln>
                        <a:effectLst/>
                        <a:uLnTx/>
                        <a:uFillTx/>
                        <a:latin typeface="華康竹風體W4(P)" panose="03000400000000000000" pitchFamily="66" charset="-120"/>
                        <a:ea typeface="華康竹風體W4(P)" panose="03000400000000000000" pitchFamily="66" charset="-120"/>
                      </a:endParaRP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數理</a:t>
                      </a:r>
                      <a:r>
                        <a:rPr kumimoji="0" lang="en-US" altLang="zh-TW"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a:t>
                      </a:r>
                      <a:r>
                        <a:rPr kumimoji="0" lang="zh-TW" altLang="en-US"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英文</a:t>
                      </a:r>
                      <a:r>
                        <a:rPr kumimoji="0" lang="en-US" altLang="zh-TW"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a:t>
                      </a:r>
                      <a:r>
                        <a:rPr kumimoji="0" lang="zh-TW" altLang="en-US"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輔導室會轉知相關訊息或家長可關注國中端資優班鑑定網查看最新訊息</a:t>
                      </a:r>
                      <a:r>
                        <a:rPr kumimoji="0" lang="en-US" altLang="zh-TW"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a:t>
                      </a:r>
                      <a:r>
                        <a:rPr kumimoji="0" lang="zh-TW" altLang="en-US"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 </a:t>
                      </a:r>
                      <a:r>
                        <a:rPr kumimoji="0" lang="zh-TW" altLang="en-US"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sym typeface="Wingdings 2" panose="05020102010507070707" pitchFamily="18" charset="2"/>
                        </a:rPr>
                        <a:t></a:t>
                      </a:r>
                      <a:r>
                        <a:rPr kumimoji="0" lang="zh-TW" altLang="en-US"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sym typeface="Wingdings 2" panose="05020102010507070707" pitchFamily="18" charset="2"/>
                          <a:hlinkClick r:id="rId3"/>
                        </a:rPr>
                        <a:t>內壢國中</a:t>
                      </a:r>
                      <a:endParaRPr kumimoji="0" lang="en-US" altLang="zh-TW"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endParaRPr>
                    </a:p>
                  </a:txBody>
                  <a:tcPr/>
                </a:tc>
                <a:extLst>
                  <a:ext uri="{0D108BD9-81ED-4DB2-BD59-A6C34878D82A}">
                    <a16:rowId xmlns:a16="http://schemas.microsoft.com/office/drawing/2014/main" val="2358926854"/>
                  </a:ext>
                </a:extLst>
              </a:tr>
            </a:tbl>
          </a:graphicData>
        </a:graphic>
      </p:graphicFrame>
      <p:grpSp>
        <p:nvGrpSpPr>
          <p:cNvPr id="9" name="群組 8">
            <a:extLst>
              <a:ext uri="{FF2B5EF4-FFF2-40B4-BE49-F238E27FC236}">
                <a16:creationId xmlns:a16="http://schemas.microsoft.com/office/drawing/2014/main" id="{0B014E92-B8D2-4B6E-B25B-08973ED7965A}"/>
              </a:ext>
            </a:extLst>
          </p:cNvPr>
          <p:cNvGrpSpPr/>
          <p:nvPr/>
        </p:nvGrpSpPr>
        <p:grpSpPr>
          <a:xfrm>
            <a:off x="2097024" y="3905577"/>
            <a:ext cx="8762999" cy="2589565"/>
            <a:chOff x="2320518" y="3489311"/>
            <a:chExt cx="7158762" cy="1799166"/>
          </a:xfrm>
        </p:grpSpPr>
        <p:pic>
          <p:nvPicPr>
            <p:cNvPr id="7" name="圖片 6">
              <a:extLst>
                <a:ext uri="{FF2B5EF4-FFF2-40B4-BE49-F238E27FC236}">
                  <a16:creationId xmlns:a16="http://schemas.microsoft.com/office/drawing/2014/main" id="{19C122CD-22C2-4EA0-86EF-E6B0D8CE2CB4}"/>
                </a:ext>
              </a:extLst>
            </p:cNvPr>
            <p:cNvPicPr>
              <a:picLocks noChangeAspect="1"/>
            </p:cNvPicPr>
            <p:nvPr/>
          </p:nvPicPr>
          <p:blipFill rotWithShape="1">
            <a:blip r:embed="rId4"/>
            <a:srcRect r="1635" b="81784"/>
            <a:stretch/>
          </p:blipFill>
          <p:spPr>
            <a:xfrm>
              <a:off x="2320519" y="3489311"/>
              <a:ext cx="7158761" cy="1077203"/>
            </a:xfrm>
            <a:prstGeom prst="rect">
              <a:avLst/>
            </a:prstGeom>
          </p:spPr>
        </p:pic>
        <p:pic>
          <p:nvPicPr>
            <p:cNvPr id="8" name="圖片 7">
              <a:extLst>
                <a:ext uri="{FF2B5EF4-FFF2-40B4-BE49-F238E27FC236}">
                  <a16:creationId xmlns:a16="http://schemas.microsoft.com/office/drawing/2014/main" id="{074785AF-13E3-4C2D-8469-8FE6CEE5A4EB}"/>
                </a:ext>
              </a:extLst>
            </p:cNvPr>
            <p:cNvPicPr>
              <a:picLocks noChangeAspect="1"/>
            </p:cNvPicPr>
            <p:nvPr/>
          </p:nvPicPr>
          <p:blipFill rotWithShape="1">
            <a:blip r:embed="rId4"/>
            <a:srcRect t="87451" r="1635"/>
            <a:stretch/>
          </p:blipFill>
          <p:spPr>
            <a:xfrm>
              <a:off x="2320518" y="4546377"/>
              <a:ext cx="7158761" cy="742100"/>
            </a:xfrm>
            <a:prstGeom prst="rect">
              <a:avLst/>
            </a:prstGeom>
          </p:spPr>
        </p:pic>
      </p:grpSp>
    </p:spTree>
    <p:extLst>
      <p:ext uri="{BB962C8B-B14F-4D97-AF65-F5344CB8AC3E}">
        <p14:creationId xmlns:p14="http://schemas.microsoft.com/office/powerpoint/2010/main" val="2253184337"/>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id="{2F61D86F-0851-4A5F-9B7C-2DF136F9E113}"/>
              </a:ext>
            </a:extLst>
          </p:cNvPr>
          <p:cNvGrpSpPr/>
          <p:nvPr/>
        </p:nvGrpSpPr>
        <p:grpSpPr>
          <a:xfrm>
            <a:off x="403776" y="488040"/>
            <a:ext cx="467711" cy="467711"/>
            <a:chOff x="1996991" y="4706509"/>
            <a:chExt cx="467833" cy="467833"/>
          </a:xfrm>
          <a:effectLst>
            <a:outerShdw blurRad="762000" dist="381000" dir="2700000" algn="tl" rotWithShape="0">
              <a:prstClr val="black">
                <a:alpha val="40000"/>
              </a:prstClr>
            </a:outerShdw>
          </a:effectLst>
        </p:grpSpPr>
        <p:sp>
          <p:nvSpPr>
            <p:cNvPr id="3" name="Oval 6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61E64C1D-C3C9-44AB-B73D-F52C9FA06482}"/>
                </a:ext>
              </a:extLst>
            </p:cNvPr>
            <p:cNvSpPr/>
            <p:nvPr/>
          </p:nvSpPr>
          <p:spPr>
            <a:xfrm>
              <a:off x="1996991" y="4706509"/>
              <a:ext cx="467833" cy="467833"/>
            </a:xfrm>
            <a:prstGeom prst="ellipse">
              <a:avLst/>
            </a:prstGeom>
            <a:solidFill>
              <a:srgbClr val="B2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sp>
          <p:nvSpPr>
            <p:cNvPr id="4" name="Freeform 6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BB827D85-9789-46F8-B9CF-0ACD9BC871D1}"/>
                </a:ext>
              </a:extLst>
            </p:cNvPr>
            <p:cNvSpPr/>
            <p:nvPr/>
          </p:nvSpPr>
          <p:spPr>
            <a:xfrm>
              <a:off x="2126208" y="4868989"/>
              <a:ext cx="209401" cy="142875"/>
            </a:xfrm>
            <a:custGeom>
              <a:avLst/>
              <a:gdLst/>
              <a:ahLst/>
              <a:cxnLst/>
              <a:rect l="l" t="t" r="r" b="b"/>
              <a:pathLst>
                <a:path w="209401" h="142875">
                  <a:moveTo>
                    <a:pt x="87734" y="125239"/>
                  </a:moveTo>
                  <a:cubicBezTo>
                    <a:pt x="85799" y="125239"/>
                    <a:pt x="84683" y="125500"/>
                    <a:pt x="84385" y="126021"/>
                  </a:cubicBezTo>
                  <a:lnTo>
                    <a:pt x="78134" y="132160"/>
                  </a:lnTo>
                  <a:lnTo>
                    <a:pt x="77911" y="132383"/>
                  </a:lnTo>
                  <a:cubicBezTo>
                    <a:pt x="77911" y="132978"/>
                    <a:pt x="78916" y="133276"/>
                    <a:pt x="80925" y="133276"/>
                  </a:cubicBezTo>
                  <a:lnTo>
                    <a:pt x="128476" y="133276"/>
                  </a:lnTo>
                  <a:cubicBezTo>
                    <a:pt x="130485" y="133276"/>
                    <a:pt x="131489" y="132978"/>
                    <a:pt x="131489" y="132383"/>
                  </a:cubicBezTo>
                  <a:cubicBezTo>
                    <a:pt x="131489" y="132234"/>
                    <a:pt x="131415" y="132160"/>
                    <a:pt x="131266" y="132160"/>
                  </a:cubicBezTo>
                  <a:lnTo>
                    <a:pt x="125239" y="126021"/>
                  </a:lnTo>
                  <a:cubicBezTo>
                    <a:pt x="124718" y="125500"/>
                    <a:pt x="123527" y="125239"/>
                    <a:pt x="121667" y="125239"/>
                  </a:cubicBezTo>
                  <a:close/>
                  <a:moveTo>
                    <a:pt x="28575" y="9600"/>
                  </a:moveTo>
                  <a:lnTo>
                    <a:pt x="28575" y="114300"/>
                  </a:lnTo>
                  <a:lnTo>
                    <a:pt x="180826" y="114300"/>
                  </a:lnTo>
                  <a:lnTo>
                    <a:pt x="180826" y="9600"/>
                  </a:lnTo>
                  <a:close/>
                  <a:moveTo>
                    <a:pt x="28575" y="0"/>
                  </a:moveTo>
                  <a:lnTo>
                    <a:pt x="180826" y="0"/>
                  </a:lnTo>
                  <a:cubicBezTo>
                    <a:pt x="183207" y="0"/>
                    <a:pt x="185402" y="968"/>
                    <a:pt x="187411" y="2902"/>
                  </a:cubicBezTo>
                  <a:cubicBezTo>
                    <a:pt x="189421" y="4837"/>
                    <a:pt x="190425" y="6995"/>
                    <a:pt x="190425" y="9376"/>
                  </a:cubicBezTo>
                  <a:lnTo>
                    <a:pt x="190425" y="114300"/>
                  </a:lnTo>
                  <a:lnTo>
                    <a:pt x="209401" y="133276"/>
                  </a:lnTo>
                  <a:cubicBezTo>
                    <a:pt x="209401" y="135955"/>
                    <a:pt x="208526" y="138224"/>
                    <a:pt x="206778" y="140085"/>
                  </a:cubicBezTo>
                  <a:cubicBezTo>
                    <a:pt x="205029" y="141945"/>
                    <a:pt x="202778" y="142875"/>
                    <a:pt x="200025" y="142875"/>
                  </a:cubicBezTo>
                  <a:lnTo>
                    <a:pt x="9376" y="142875"/>
                  </a:lnTo>
                  <a:cubicBezTo>
                    <a:pt x="6623" y="142875"/>
                    <a:pt x="4371" y="141982"/>
                    <a:pt x="2623" y="140196"/>
                  </a:cubicBezTo>
                  <a:cubicBezTo>
                    <a:pt x="874" y="138410"/>
                    <a:pt x="0" y="136104"/>
                    <a:pt x="0" y="133276"/>
                  </a:cubicBezTo>
                  <a:lnTo>
                    <a:pt x="18975" y="114300"/>
                  </a:lnTo>
                  <a:lnTo>
                    <a:pt x="18975" y="9376"/>
                  </a:lnTo>
                  <a:cubicBezTo>
                    <a:pt x="18975" y="6995"/>
                    <a:pt x="19980" y="4837"/>
                    <a:pt x="21989" y="2902"/>
                  </a:cubicBezTo>
                  <a:cubicBezTo>
                    <a:pt x="23998" y="968"/>
                    <a:pt x="26193" y="0"/>
                    <a:pt x="28575" y="0"/>
                  </a:cubicBezTo>
                  <a:close/>
                </a:path>
              </a:pathLst>
            </a:custGeom>
            <a:solidFill>
              <a:schemeClr val="bg1"/>
            </a:solidFill>
            <a:ln>
              <a:noFill/>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grpSp>
      <p:sp>
        <p:nvSpPr>
          <p:cNvPr id="5" name="文本框 12">
            <a:extLst>
              <a:ext uri="{FF2B5EF4-FFF2-40B4-BE49-F238E27FC236}">
                <a16:creationId xmlns:a16="http://schemas.microsoft.com/office/drawing/2014/main" id="{74302A40-E18F-468C-884D-AAD8F12E70A5}"/>
              </a:ext>
            </a:extLst>
          </p:cNvPr>
          <p:cNvSpPr txBox="1"/>
          <p:nvPr/>
        </p:nvSpPr>
        <p:spPr>
          <a:xfrm>
            <a:off x="871486" y="379837"/>
            <a:ext cx="7490193" cy="584775"/>
          </a:xfrm>
          <a:prstGeom prst="rect">
            <a:avLst/>
          </a:prstGeom>
          <a:noFill/>
        </p:spPr>
        <p:txBody>
          <a:bodyPr wrap="square" rtlCol="0">
            <a:spAutoFit/>
          </a:bodyPr>
          <a:lstStyle/>
          <a:p>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下學期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升學相關事宜</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其他資優招生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endPar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endParaRPr>
          </a:p>
        </p:txBody>
      </p:sp>
      <p:graphicFrame>
        <p:nvGraphicFramePr>
          <p:cNvPr id="6" name="表格 5">
            <a:extLst>
              <a:ext uri="{FF2B5EF4-FFF2-40B4-BE49-F238E27FC236}">
                <a16:creationId xmlns:a16="http://schemas.microsoft.com/office/drawing/2014/main" id="{60F8329A-9371-4FD0-B665-A414EAFEBF38}"/>
              </a:ext>
            </a:extLst>
          </p:cNvPr>
          <p:cNvGraphicFramePr>
            <a:graphicFrameLocks noGrp="1"/>
          </p:cNvGraphicFramePr>
          <p:nvPr>
            <p:extLst>
              <p:ext uri="{D42A27DB-BD31-4B8C-83A1-F6EECF244321}">
                <p14:modId xmlns:p14="http://schemas.microsoft.com/office/powerpoint/2010/main" val="1015057439"/>
              </p:ext>
            </p:extLst>
          </p:nvPr>
        </p:nvGraphicFramePr>
        <p:xfrm>
          <a:off x="542835" y="964612"/>
          <a:ext cx="10774504" cy="1234440"/>
        </p:xfrm>
        <a:graphic>
          <a:graphicData uri="http://schemas.openxmlformats.org/drawingml/2006/table">
            <a:tbl>
              <a:tblPr firstRow="1" bandRow="1">
                <a:tableStyleId>{B301B821-A1FF-4177-AEE7-76D212191A09}</a:tableStyleId>
              </a:tblPr>
              <a:tblGrid>
                <a:gridCol w="1712685">
                  <a:extLst>
                    <a:ext uri="{9D8B030D-6E8A-4147-A177-3AD203B41FA5}">
                      <a16:colId xmlns:a16="http://schemas.microsoft.com/office/drawing/2014/main" val="1058637152"/>
                    </a:ext>
                  </a:extLst>
                </a:gridCol>
                <a:gridCol w="9061819">
                  <a:extLst>
                    <a:ext uri="{9D8B030D-6E8A-4147-A177-3AD203B41FA5}">
                      <a16:colId xmlns:a16="http://schemas.microsoft.com/office/drawing/2014/main" val="2588243510"/>
                    </a:ext>
                  </a:extLst>
                </a:gridCol>
              </a:tblGrid>
              <a:tr h="370840">
                <a:tc>
                  <a:txBody>
                    <a:bodyPr/>
                    <a:lstStyle/>
                    <a:p>
                      <a:r>
                        <a:rPr lang="zh-TW" altLang="en-US" sz="3200" dirty="0">
                          <a:latin typeface="華康娃娃體(P)" panose="040B0500000000000000" pitchFamily="82" charset="-122"/>
                          <a:ea typeface="華康娃娃體(P)" panose="040B0500000000000000" pitchFamily="82" charset="-122"/>
                        </a:rPr>
                        <a:t>日期</a:t>
                      </a:r>
                    </a:p>
                  </a:txBody>
                  <a:tcPr>
                    <a:solidFill>
                      <a:srgbClr val="00B0F0"/>
                    </a:solidFill>
                  </a:tcPr>
                </a:tc>
                <a:tc>
                  <a:txBody>
                    <a:bodyPr/>
                    <a:lstStyle/>
                    <a:p>
                      <a:r>
                        <a:rPr lang="zh-TW" altLang="en-US" sz="3200" dirty="0">
                          <a:latin typeface="華康娃娃體(P)" panose="040B0500000000000000" pitchFamily="82" charset="-122"/>
                          <a:ea typeface="華康娃娃體(P)" panose="040B0500000000000000" pitchFamily="82" charset="-122"/>
                        </a:rPr>
                        <a:t>行事曆</a:t>
                      </a:r>
                      <a:r>
                        <a:rPr lang="en-US" altLang="zh-TW" sz="2800" dirty="0">
                          <a:solidFill>
                            <a:srgbClr val="FF0000"/>
                          </a:solidFill>
                          <a:latin typeface="華康儷金黑 Std W8" panose="020B0800000000000000" pitchFamily="34" charset="-120"/>
                          <a:ea typeface="華康儷金黑 Std W8" panose="020B0800000000000000" pitchFamily="34" charset="-120"/>
                        </a:rPr>
                        <a:t>(</a:t>
                      </a:r>
                      <a:r>
                        <a:rPr lang="zh-TW" altLang="en-US" sz="2800" dirty="0">
                          <a:solidFill>
                            <a:srgbClr val="FF0000"/>
                          </a:solidFill>
                          <a:latin typeface="華康儷金黑 Std W8" panose="020B0800000000000000" pitchFamily="34" charset="-120"/>
                          <a:ea typeface="華康儷金黑 Std W8" panose="020B0800000000000000" pitchFamily="34" charset="-120"/>
                        </a:rPr>
                        <a:t>此為每年大約期程，詳細日期請留意當年度公告</a:t>
                      </a:r>
                      <a:r>
                        <a:rPr lang="en-US" altLang="zh-TW" sz="2800" dirty="0">
                          <a:solidFill>
                            <a:srgbClr val="FF0000"/>
                          </a:solidFill>
                          <a:latin typeface="華康儷金黑 Std W8" panose="020B0800000000000000" pitchFamily="34" charset="-120"/>
                          <a:ea typeface="華康儷金黑 Std W8" panose="020B0800000000000000" pitchFamily="34" charset="-120"/>
                        </a:rPr>
                        <a:t>)</a:t>
                      </a:r>
                      <a:endParaRPr lang="zh-TW" altLang="en-US" sz="3200" dirty="0">
                        <a:latin typeface="華康娃娃體(P)" panose="040B0500000000000000" pitchFamily="82" charset="-122"/>
                        <a:ea typeface="華康娃娃體(P)" panose="040B0500000000000000" pitchFamily="82" charset="-122"/>
                      </a:endParaRPr>
                    </a:p>
                  </a:txBody>
                  <a:tcPr>
                    <a:solidFill>
                      <a:srgbClr val="00B0F0"/>
                    </a:solidFill>
                  </a:tcPr>
                </a:tc>
                <a:extLst>
                  <a:ext uri="{0D108BD9-81ED-4DB2-BD59-A6C34878D82A}">
                    <a16:rowId xmlns:a16="http://schemas.microsoft.com/office/drawing/2014/main" val="657120357"/>
                  </a:ext>
                </a:extLst>
              </a:tr>
              <a:tr h="655320">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2</a:t>
                      </a:r>
                      <a:r>
                        <a:rPr kumimoji="0" lang="zh-TW" altLang="en-US"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月</a:t>
                      </a:r>
                      <a:r>
                        <a:rPr kumimoji="0" lang="en-US" altLang="zh-TW"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~3</a:t>
                      </a:r>
                      <a:r>
                        <a:rPr kumimoji="0" lang="zh-TW" altLang="en-US"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月</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hlinkClick r:id="rId2"/>
                        </a:rPr>
                        <a:t>藝術</a:t>
                      </a:r>
                      <a:r>
                        <a:rPr kumimoji="0" lang="zh-TW" altLang="en-US" sz="28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才能班招生，輔導室會再轉知訊息。</a:t>
                      </a:r>
                    </a:p>
                  </a:txBody>
                  <a:tcPr/>
                </a:tc>
                <a:extLst>
                  <a:ext uri="{0D108BD9-81ED-4DB2-BD59-A6C34878D82A}">
                    <a16:rowId xmlns:a16="http://schemas.microsoft.com/office/drawing/2014/main" val="344963199"/>
                  </a:ext>
                </a:extLst>
              </a:tr>
            </a:tbl>
          </a:graphicData>
        </a:graphic>
      </p:graphicFrame>
      <p:pic>
        <p:nvPicPr>
          <p:cNvPr id="10" name="圖片 9">
            <a:extLst>
              <a:ext uri="{FF2B5EF4-FFF2-40B4-BE49-F238E27FC236}">
                <a16:creationId xmlns:a16="http://schemas.microsoft.com/office/drawing/2014/main" id="{C6726AE0-53E3-481A-AF14-1DB8AAD112AA}"/>
              </a:ext>
            </a:extLst>
          </p:cNvPr>
          <p:cNvPicPr>
            <a:picLocks noChangeAspect="1"/>
          </p:cNvPicPr>
          <p:nvPr/>
        </p:nvPicPr>
        <p:blipFill>
          <a:blip r:embed="rId3"/>
          <a:stretch>
            <a:fillRect/>
          </a:stretch>
        </p:blipFill>
        <p:spPr>
          <a:xfrm>
            <a:off x="1495846" y="2260520"/>
            <a:ext cx="4434241" cy="4217643"/>
          </a:xfrm>
          <a:prstGeom prst="rect">
            <a:avLst/>
          </a:prstGeom>
          <a:ln>
            <a:solidFill>
              <a:schemeClr val="tx1"/>
            </a:solidFill>
          </a:ln>
        </p:spPr>
      </p:pic>
      <p:pic>
        <p:nvPicPr>
          <p:cNvPr id="11" name="圖片 10">
            <a:extLst>
              <a:ext uri="{FF2B5EF4-FFF2-40B4-BE49-F238E27FC236}">
                <a16:creationId xmlns:a16="http://schemas.microsoft.com/office/drawing/2014/main" id="{94C24578-CA48-4968-BD46-11AB639CD24F}"/>
              </a:ext>
            </a:extLst>
          </p:cNvPr>
          <p:cNvPicPr>
            <a:picLocks noChangeAspect="1"/>
          </p:cNvPicPr>
          <p:nvPr/>
        </p:nvPicPr>
        <p:blipFill>
          <a:blip r:embed="rId4"/>
          <a:stretch>
            <a:fillRect/>
          </a:stretch>
        </p:blipFill>
        <p:spPr>
          <a:xfrm>
            <a:off x="6704601" y="2260520"/>
            <a:ext cx="4123636" cy="4224582"/>
          </a:xfrm>
          <a:prstGeom prst="rect">
            <a:avLst/>
          </a:prstGeom>
          <a:ln>
            <a:solidFill>
              <a:schemeClr val="tx1"/>
            </a:solidFill>
          </a:ln>
        </p:spPr>
      </p:pic>
    </p:spTree>
    <p:extLst>
      <p:ext uri="{BB962C8B-B14F-4D97-AF65-F5344CB8AC3E}">
        <p14:creationId xmlns:p14="http://schemas.microsoft.com/office/powerpoint/2010/main" val="1319176527"/>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id="{2F61D86F-0851-4A5F-9B7C-2DF136F9E113}"/>
              </a:ext>
            </a:extLst>
          </p:cNvPr>
          <p:cNvGrpSpPr/>
          <p:nvPr/>
        </p:nvGrpSpPr>
        <p:grpSpPr>
          <a:xfrm>
            <a:off x="403776" y="488040"/>
            <a:ext cx="467711" cy="467711"/>
            <a:chOff x="1996991" y="4706509"/>
            <a:chExt cx="467833" cy="467833"/>
          </a:xfrm>
          <a:effectLst>
            <a:outerShdw blurRad="762000" dist="381000" dir="2700000" algn="tl" rotWithShape="0">
              <a:prstClr val="black">
                <a:alpha val="40000"/>
              </a:prstClr>
            </a:outerShdw>
          </a:effectLst>
        </p:grpSpPr>
        <p:sp>
          <p:nvSpPr>
            <p:cNvPr id="3" name="Oval 6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61E64C1D-C3C9-44AB-B73D-F52C9FA06482}"/>
                </a:ext>
              </a:extLst>
            </p:cNvPr>
            <p:cNvSpPr/>
            <p:nvPr/>
          </p:nvSpPr>
          <p:spPr>
            <a:xfrm>
              <a:off x="1996991" y="4706509"/>
              <a:ext cx="467833" cy="467833"/>
            </a:xfrm>
            <a:prstGeom prst="ellipse">
              <a:avLst/>
            </a:prstGeom>
            <a:solidFill>
              <a:srgbClr val="B2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sp>
          <p:nvSpPr>
            <p:cNvPr id="4" name="Freeform 6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BB827D85-9789-46F8-B9CF-0ACD9BC871D1}"/>
                </a:ext>
              </a:extLst>
            </p:cNvPr>
            <p:cNvSpPr/>
            <p:nvPr/>
          </p:nvSpPr>
          <p:spPr>
            <a:xfrm>
              <a:off x="2126208" y="4868989"/>
              <a:ext cx="209401" cy="142875"/>
            </a:xfrm>
            <a:custGeom>
              <a:avLst/>
              <a:gdLst/>
              <a:ahLst/>
              <a:cxnLst/>
              <a:rect l="l" t="t" r="r" b="b"/>
              <a:pathLst>
                <a:path w="209401" h="142875">
                  <a:moveTo>
                    <a:pt x="87734" y="125239"/>
                  </a:moveTo>
                  <a:cubicBezTo>
                    <a:pt x="85799" y="125239"/>
                    <a:pt x="84683" y="125500"/>
                    <a:pt x="84385" y="126021"/>
                  </a:cubicBezTo>
                  <a:lnTo>
                    <a:pt x="78134" y="132160"/>
                  </a:lnTo>
                  <a:lnTo>
                    <a:pt x="77911" y="132383"/>
                  </a:lnTo>
                  <a:cubicBezTo>
                    <a:pt x="77911" y="132978"/>
                    <a:pt x="78916" y="133276"/>
                    <a:pt x="80925" y="133276"/>
                  </a:cubicBezTo>
                  <a:lnTo>
                    <a:pt x="128476" y="133276"/>
                  </a:lnTo>
                  <a:cubicBezTo>
                    <a:pt x="130485" y="133276"/>
                    <a:pt x="131489" y="132978"/>
                    <a:pt x="131489" y="132383"/>
                  </a:cubicBezTo>
                  <a:cubicBezTo>
                    <a:pt x="131489" y="132234"/>
                    <a:pt x="131415" y="132160"/>
                    <a:pt x="131266" y="132160"/>
                  </a:cubicBezTo>
                  <a:lnTo>
                    <a:pt x="125239" y="126021"/>
                  </a:lnTo>
                  <a:cubicBezTo>
                    <a:pt x="124718" y="125500"/>
                    <a:pt x="123527" y="125239"/>
                    <a:pt x="121667" y="125239"/>
                  </a:cubicBezTo>
                  <a:close/>
                  <a:moveTo>
                    <a:pt x="28575" y="9600"/>
                  </a:moveTo>
                  <a:lnTo>
                    <a:pt x="28575" y="114300"/>
                  </a:lnTo>
                  <a:lnTo>
                    <a:pt x="180826" y="114300"/>
                  </a:lnTo>
                  <a:lnTo>
                    <a:pt x="180826" y="9600"/>
                  </a:lnTo>
                  <a:close/>
                  <a:moveTo>
                    <a:pt x="28575" y="0"/>
                  </a:moveTo>
                  <a:lnTo>
                    <a:pt x="180826" y="0"/>
                  </a:lnTo>
                  <a:cubicBezTo>
                    <a:pt x="183207" y="0"/>
                    <a:pt x="185402" y="968"/>
                    <a:pt x="187411" y="2902"/>
                  </a:cubicBezTo>
                  <a:cubicBezTo>
                    <a:pt x="189421" y="4837"/>
                    <a:pt x="190425" y="6995"/>
                    <a:pt x="190425" y="9376"/>
                  </a:cubicBezTo>
                  <a:lnTo>
                    <a:pt x="190425" y="114300"/>
                  </a:lnTo>
                  <a:lnTo>
                    <a:pt x="209401" y="133276"/>
                  </a:lnTo>
                  <a:cubicBezTo>
                    <a:pt x="209401" y="135955"/>
                    <a:pt x="208526" y="138224"/>
                    <a:pt x="206778" y="140085"/>
                  </a:cubicBezTo>
                  <a:cubicBezTo>
                    <a:pt x="205029" y="141945"/>
                    <a:pt x="202778" y="142875"/>
                    <a:pt x="200025" y="142875"/>
                  </a:cubicBezTo>
                  <a:lnTo>
                    <a:pt x="9376" y="142875"/>
                  </a:lnTo>
                  <a:cubicBezTo>
                    <a:pt x="6623" y="142875"/>
                    <a:pt x="4371" y="141982"/>
                    <a:pt x="2623" y="140196"/>
                  </a:cubicBezTo>
                  <a:cubicBezTo>
                    <a:pt x="874" y="138410"/>
                    <a:pt x="0" y="136104"/>
                    <a:pt x="0" y="133276"/>
                  </a:cubicBezTo>
                  <a:lnTo>
                    <a:pt x="18975" y="114300"/>
                  </a:lnTo>
                  <a:lnTo>
                    <a:pt x="18975" y="9376"/>
                  </a:lnTo>
                  <a:cubicBezTo>
                    <a:pt x="18975" y="6995"/>
                    <a:pt x="19980" y="4837"/>
                    <a:pt x="21989" y="2902"/>
                  </a:cubicBezTo>
                  <a:cubicBezTo>
                    <a:pt x="23998" y="968"/>
                    <a:pt x="26193" y="0"/>
                    <a:pt x="28575" y="0"/>
                  </a:cubicBezTo>
                  <a:close/>
                </a:path>
              </a:pathLst>
            </a:custGeom>
            <a:solidFill>
              <a:schemeClr val="bg1"/>
            </a:solidFill>
            <a:ln>
              <a:noFill/>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grpSp>
      <p:sp>
        <p:nvSpPr>
          <p:cNvPr id="5" name="文本框 12">
            <a:extLst>
              <a:ext uri="{FF2B5EF4-FFF2-40B4-BE49-F238E27FC236}">
                <a16:creationId xmlns:a16="http://schemas.microsoft.com/office/drawing/2014/main" id="{74302A40-E18F-468C-884D-AAD8F12E70A5}"/>
              </a:ext>
            </a:extLst>
          </p:cNvPr>
          <p:cNvSpPr txBox="1"/>
          <p:nvPr/>
        </p:nvSpPr>
        <p:spPr>
          <a:xfrm>
            <a:off x="871486" y="379837"/>
            <a:ext cx="7490193" cy="584775"/>
          </a:xfrm>
          <a:prstGeom prst="rect">
            <a:avLst/>
          </a:prstGeom>
          <a:noFill/>
        </p:spPr>
        <p:txBody>
          <a:bodyPr wrap="square" rtlCol="0">
            <a:spAutoFit/>
          </a:bodyPr>
          <a:lstStyle/>
          <a:p>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下學期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升學相關事宜</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其他資優招生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endPar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endParaRPr>
          </a:p>
        </p:txBody>
      </p:sp>
      <p:graphicFrame>
        <p:nvGraphicFramePr>
          <p:cNvPr id="6" name="表格 5">
            <a:extLst>
              <a:ext uri="{FF2B5EF4-FFF2-40B4-BE49-F238E27FC236}">
                <a16:creationId xmlns:a16="http://schemas.microsoft.com/office/drawing/2014/main" id="{60F8329A-9371-4FD0-B665-A414EAFEBF38}"/>
              </a:ext>
            </a:extLst>
          </p:cNvPr>
          <p:cNvGraphicFramePr>
            <a:graphicFrameLocks noGrp="1"/>
          </p:cNvGraphicFramePr>
          <p:nvPr>
            <p:extLst>
              <p:ext uri="{D42A27DB-BD31-4B8C-83A1-F6EECF244321}">
                <p14:modId xmlns:p14="http://schemas.microsoft.com/office/powerpoint/2010/main" val="3704358655"/>
              </p:ext>
            </p:extLst>
          </p:nvPr>
        </p:nvGraphicFramePr>
        <p:xfrm>
          <a:off x="542835" y="964612"/>
          <a:ext cx="11133350" cy="1889760"/>
        </p:xfrm>
        <a:graphic>
          <a:graphicData uri="http://schemas.openxmlformats.org/drawingml/2006/table">
            <a:tbl>
              <a:tblPr firstRow="1" bandRow="1">
                <a:tableStyleId>{B301B821-A1FF-4177-AEE7-76D212191A09}</a:tableStyleId>
              </a:tblPr>
              <a:tblGrid>
                <a:gridCol w="2940594">
                  <a:extLst>
                    <a:ext uri="{9D8B030D-6E8A-4147-A177-3AD203B41FA5}">
                      <a16:colId xmlns:a16="http://schemas.microsoft.com/office/drawing/2014/main" val="1058637152"/>
                    </a:ext>
                  </a:extLst>
                </a:gridCol>
                <a:gridCol w="8192756">
                  <a:extLst>
                    <a:ext uri="{9D8B030D-6E8A-4147-A177-3AD203B41FA5}">
                      <a16:colId xmlns:a16="http://schemas.microsoft.com/office/drawing/2014/main" val="2588243510"/>
                    </a:ext>
                  </a:extLst>
                </a:gridCol>
              </a:tblGrid>
              <a:tr h="529858">
                <a:tc>
                  <a:txBody>
                    <a:bodyPr/>
                    <a:lstStyle/>
                    <a:p>
                      <a:r>
                        <a:rPr lang="zh-TW" altLang="en-US" sz="3200" dirty="0">
                          <a:latin typeface="華康娃娃體(P)" panose="040B0500000000000000" pitchFamily="82" charset="-122"/>
                          <a:ea typeface="華康娃娃體(P)" panose="040B0500000000000000" pitchFamily="82" charset="-122"/>
                        </a:rPr>
                        <a:t>日期</a:t>
                      </a:r>
                    </a:p>
                  </a:txBody>
                  <a:tcPr>
                    <a:solidFill>
                      <a:srgbClr val="00B0F0"/>
                    </a:solidFill>
                  </a:tcPr>
                </a:tc>
                <a:tc>
                  <a:txBody>
                    <a:bodyPr/>
                    <a:lstStyle/>
                    <a:p>
                      <a:r>
                        <a:rPr lang="zh-TW" altLang="en-US" sz="3200" dirty="0">
                          <a:latin typeface="華康娃娃體(P)" panose="040B0500000000000000" pitchFamily="82" charset="-122"/>
                          <a:ea typeface="華康娃娃體(P)" panose="040B0500000000000000" pitchFamily="82" charset="-122"/>
                        </a:rPr>
                        <a:t>行事曆</a:t>
                      </a:r>
                      <a:r>
                        <a:rPr lang="en-US" altLang="zh-TW" sz="2400" dirty="0">
                          <a:solidFill>
                            <a:srgbClr val="FF0000"/>
                          </a:solidFill>
                          <a:latin typeface="華康儷金黑 Std W8" panose="020B0800000000000000" pitchFamily="34" charset="-120"/>
                          <a:ea typeface="華康儷金黑 Std W8" panose="020B0800000000000000" pitchFamily="34" charset="-120"/>
                        </a:rPr>
                        <a:t>(</a:t>
                      </a:r>
                      <a:r>
                        <a:rPr lang="zh-TW" altLang="en-US" sz="2400" dirty="0">
                          <a:solidFill>
                            <a:srgbClr val="FF0000"/>
                          </a:solidFill>
                          <a:latin typeface="華康儷金黑 Std W8" panose="020B0800000000000000" pitchFamily="34" charset="-120"/>
                          <a:ea typeface="華康儷金黑 Std W8" panose="020B0800000000000000" pitchFamily="34" charset="-120"/>
                        </a:rPr>
                        <a:t>此為每年大約期程及項目，詳細甄試項目及日期請留意當年度公告</a:t>
                      </a:r>
                      <a:r>
                        <a:rPr lang="en-US" altLang="zh-TW" sz="2400" dirty="0">
                          <a:solidFill>
                            <a:srgbClr val="FF0000"/>
                          </a:solidFill>
                          <a:latin typeface="華康儷金黑 Std W8" panose="020B0800000000000000" pitchFamily="34" charset="-120"/>
                          <a:ea typeface="華康儷金黑 Std W8" panose="020B0800000000000000" pitchFamily="34" charset="-120"/>
                        </a:rPr>
                        <a:t>)</a:t>
                      </a:r>
                      <a:endParaRPr lang="zh-TW" altLang="en-US" sz="3200" dirty="0">
                        <a:latin typeface="華康娃娃體(P)" panose="040B0500000000000000" pitchFamily="82" charset="-122"/>
                        <a:ea typeface="華康娃娃體(P)" panose="040B0500000000000000" pitchFamily="82" charset="-122"/>
                      </a:endParaRPr>
                    </a:p>
                  </a:txBody>
                  <a:tcPr>
                    <a:solidFill>
                      <a:srgbClr val="00B0F0"/>
                    </a:solidFill>
                  </a:tcPr>
                </a:tc>
                <a:extLst>
                  <a:ext uri="{0D108BD9-81ED-4DB2-BD59-A6C34878D82A}">
                    <a16:rowId xmlns:a16="http://schemas.microsoft.com/office/drawing/2014/main" val="657120357"/>
                  </a:ext>
                </a:extLst>
              </a:tr>
              <a:tr h="533622">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三月公告簡章</a:t>
                      </a:r>
                      <a:endParaRPr kumimoji="0" lang="en-US" altLang="zh-TW"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四月甄試</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體育班招生，輔導室會再轉知訊息。</a:t>
                      </a:r>
                      <a:endParaRPr kumimoji="0" lang="en-US" altLang="zh-TW" sz="28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txBody>
                  <a:tcPr/>
                </a:tc>
                <a:extLst>
                  <a:ext uri="{0D108BD9-81ED-4DB2-BD59-A6C34878D82A}">
                    <a16:rowId xmlns:a16="http://schemas.microsoft.com/office/drawing/2014/main" val="344963199"/>
                  </a:ext>
                </a:extLst>
              </a:tr>
            </a:tbl>
          </a:graphicData>
        </a:graphic>
      </p:graphicFrame>
      <p:graphicFrame>
        <p:nvGraphicFramePr>
          <p:cNvPr id="8" name="表格 7">
            <a:extLst>
              <a:ext uri="{FF2B5EF4-FFF2-40B4-BE49-F238E27FC236}">
                <a16:creationId xmlns:a16="http://schemas.microsoft.com/office/drawing/2014/main" id="{F9365E3C-A235-4C0F-99C8-CFB5C4D70209}"/>
              </a:ext>
            </a:extLst>
          </p:cNvPr>
          <p:cNvGraphicFramePr>
            <a:graphicFrameLocks noGrp="1"/>
          </p:cNvGraphicFramePr>
          <p:nvPr>
            <p:extLst>
              <p:ext uri="{D42A27DB-BD31-4B8C-83A1-F6EECF244321}">
                <p14:modId xmlns:p14="http://schemas.microsoft.com/office/powerpoint/2010/main" val="4036411476"/>
              </p:ext>
            </p:extLst>
          </p:nvPr>
        </p:nvGraphicFramePr>
        <p:xfrm>
          <a:off x="522798" y="2986680"/>
          <a:ext cx="11143227" cy="3383280"/>
        </p:xfrm>
        <a:graphic>
          <a:graphicData uri="http://schemas.openxmlformats.org/drawingml/2006/table">
            <a:tbl>
              <a:tblPr firstRow="1" bandRow="1">
                <a:tableStyleId>{5C22544A-7EE6-4342-B048-85BDC9FD1C3A}</a:tableStyleId>
              </a:tblPr>
              <a:tblGrid>
                <a:gridCol w="382893">
                  <a:extLst>
                    <a:ext uri="{9D8B030D-6E8A-4147-A177-3AD203B41FA5}">
                      <a16:colId xmlns:a16="http://schemas.microsoft.com/office/drawing/2014/main" val="2730166460"/>
                    </a:ext>
                  </a:extLst>
                </a:gridCol>
                <a:gridCol w="3169920">
                  <a:extLst>
                    <a:ext uri="{9D8B030D-6E8A-4147-A177-3AD203B41FA5}">
                      <a16:colId xmlns:a16="http://schemas.microsoft.com/office/drawing/2014/main" val="1397621749"/>
                    </a:ext>
                  </a:extLst>
                </a:gridCol>
                <a:gridCol w="3439886">
                  <a:extLst>
                    <a:ext uri="{9D8B030D-6E8A-4147-A177-3AD203B41FA5}">
                      <a16:colId xmlns:a16="http://schemas.microsoft.com/office/drawing/2014/main" val="1333661249"/>
                    </a:ext>
                  </a:extLst>
                </a:gridCol>
                <a:gridCol w="4150528">
                  <a:extLst>
                    <a:ext uri="{9D8B030D-6E8A-4147-A177-3AD203B41FA5}">
                      <a16:colId xmlns:a16="http://schemas.microsoft.com/office/drawing/2014/main" val="2528747778"/>
                    </a:ext>
                  </a:extLst>
                </a:gridCol>
              </a:tblGrid>
              <a:tr h="370840">
                <a:tc>
                  <a:txBody>
                    <a:bodyPr/>
                    <a:lstStyle/>
                    <a:p>
                      <a:endParaRPr lang="zh-TW" altLang="en-US" sz="1600" b="1" dirty="0">
                        <a:latin typeface="華康竹風體W4(P)" panose="03000400000000000000" pitchFamily="66" charset="-120"/>
                        <a:ea typeface="華康竹風體W4(P)" panose="03000400000000000000" pitchFamily="66" charset="-120"/>
                      </a:endParaRPr>
                    </a:p>
                  </a:txBody>
                  <a:tcPr/>
                </a:tc>
                <a:tc>
                  <a:txBody>
                    <a:bodyPr/>
                    <a:lstStyle/>
                    <a:p>
                      <a:pPr algn="ctr"/>
                      <a:r>
                        <a:rPr lang="zh-TW" altLang="en-US" sz="3600" b="0" dirty="0">
                          <a:latin typeface="華康竹風體W4(P)" panose="03000400000000000000" pitchFamily="66" charset="-120"/>
                          <a:ea typeface="華康竹風體W4(P)" panose="03000400000000000000" pitchFamily="66" charset="-120"/>
                        </a:rPr>
                        <a:t>內壢國中</a:t>
                      </a:r>
                    </a:p>
                  </a:txBody>
                  <a:tcPr/>
                </a:tc>
                <a:tc>
                  <a:txBody>
                    <a:bodyPr/>
                    <a:lstStyle/>
                    <a:p>
                      <a:pPr algn="ctr"/>
                      <a:r>
                        <a:rPr lang="zh-TW" altLang="en-US" sz="3600" b="0" dirty="0">
                          <a:latin typeface="華康竹風體W4(P)" panose="03000400000000000000" pitchFamily="66" charset="-120"/>
                          <a:ea typeface="華康竹風體W4(P)" panose="03000400000000000000" pitchFamily="66" charset="-120"/>
                        </a:rPr>
                        <a:t>自強國中</a:t>
                      </a:r>
                    </a:p>
                  </a:txBody>
                  <a:tcPr/>
                </a:tc>
                <a:tc>
                  <a:txBody>
                    <a:bodyPr/>
                    <a:lstStyle/>
                    <a:p>
                      <a:pPr algn="ctr"/>
                      <a:r>
                        <a:rPr lang="zh-TW" altLang="en-US" sz="3600" b="0" dirty="0">
                          <a:latin typeface="華康竹風體W4(P)" panose="03000400000000000000" pitchFamily="66" charset="-120"/>
                          <a:ea typeface="華康竹風體W4(P)" panose="03000400000000000000" pitchFamily="66" charset="-120"/>
                        </a:rPr>
                        <a:t>中壢國中</a:t>
                      </a:r>
                    </a:p>
                  </a:txBody>
                  <a:tcPr/>
                </a:tc>
                <a:extLst>
                  <a:ext uri="{0D108BD9-81ED-4DB2-BD59-A6C34878D82A}">
                    <a16:rowId xmlns:a16="http://schemas.microsoft.com/office/drawing/2014/main" val="2879953604"/>
                  </a:ext>
                </a:extLst>
              </a:tr>
              <a:tr h="200653">
                <a:tc>
                  <a:txBody>
                    <a:bodyPr/>
                    <a:lstStyle/>
                    <a:p>
                      <a:r>
                        <a:rPr lang="zh-TW" altLang="en-US" sz="1800" b="1" dirty="0">
                          <a:latin typeface="華康竹風體W4(P)" panose="03000400000000000000" pitchFamily="66" charset="-120"/>
                          <a:ea typeface="華康竹風體W4(P)" panose="03000400000000000000" pitchFamily="66" charset="-120"/>
                        </a:rPr>
                        <a:t>項目</a:t>
                      </a:r>
                    </a:p>
                  </a:txBody>
                  <a:tcPr/>
                </a:tc>
                <a:tc>
                  <a:txBody>
                    <a:bodyPr/>
                    <a:lstStyle/>
                    <a:p>
                      <a:pPr algn="just"/>
                      <a:r>
                        <a:rPr lang="zh-TW" altLang="en-US" sz="2000" b="1" dirty="0">
                          <a:latin typeface="華康竹風體W4(P)" panose="03000400000000000000" pitchFamily="66" charset="-120"/>
                          <a:ea typeface="華康竹風體W4(P)" panose="03000400000000000000" pitchFamily="66" charset="-120"/>
                        </a:rPr>
                        <a:t>田徑</a:t>
                      </a:r>
                      <a:r>
                        <a:rPr lang="en-US" altLang="zh-TW" sz="2000" b="1" dirty="0">
                          <a:latin typeface="華康竹風體W4(P)" panose="03000400000000000000" pitchFamily="66" charset="-120"/>
                          <a:ea typeface="華康竹風體W4(P)" panose="03000400000000000000" pitchFamily="66" charset="-120"/>
                        </a:rPr>
                        <a:t>×12</a:t>
                      </a:r>
                      <a:r>
                        <a:rPr lang="zh-TW" altLang="en-US" sz="2000" b="1" dirty="0">
                          <a:latin typeface="華康竹風體W4(P)" panose="03000400000000000000" pitchFamily="66" charset="-120"/>
                          <a:ea typeface="華康竹風體W4(P)" panose="03000400000000000000" pitchFamily="66" charset="-120"/>
                        </a:rPr>
                        <a:t>、跆拳道</a:t>
                      </a:r>
                      <a:r>
                        <a:rPr lang="en-US" altLang="zh-TW" sz="2000" b="1" dirty="0">
                          <a:latin typeface="華康竹風體W4(P)" panose="03000400000000000000" pitchFamily="66" charset="-120"/>
                          <a:ea typeface="華康竹風體W4(P)" panose="03000400000000000000" pitchFamily="66" charset="-120"/>
                        </a:rPr>
                        <a:t>×15</a:t>
                      </a:r>
                    </a:p>
                    <a:p>
                      <a:pPr algn="just"/>
                      <a:r>
                        <a:rPr lang="zh-TW" altLang="en-US" sz="2000" b="1" dirty="0">
                          <a:latin typeface="華康竹風體W4(P)" panose="03000400000000000000" pitchFamily="66" charset="-120"/>
                          <a:ea typeface="華康竹風體W4(P)" panose="03000400000000000000" pitchFamily="66" charset="-120"/>
                        </a:rPr>
                        <a:t>射箭</a:t>
                      </a:r>
                      <a:r>
                        <a:rPr lang="en-US" altLang="zh-TW" sz="2000" b="1" dirty="0">
                          <a:latin typeface="華康竹風體W4(P)" panose="03000400000000000000" pitchFamily="66" charset="-120"/>
                          <a:ea typeface="華康竹風體W4(P)" panose="03000400000000000000" pitchFamily="66" charset="-120"/>
                        </a:rPr>
                        <a:t>×</a:t>
                      </a:r>
                      <a:r>
                        <a:rPr lang="zh-TW" altLang="en-US" sz="2000" b="1" dirty="0">
                          <a:latin typeface="華康竹風體W4(P)" panose="03000400000000000000" pitchFamily="66" charset="-120"/>
                          <a:ea typeface="華康竹風體W4(P)" panose="03000400000000000000" pitchFamily="66" charset="-120"/>
                        </a:rPr>
                        <a:t> </a:t>
                      </a:r>
                      <a:r>
                        <a:rPr lang="en-US" altLang="zh-TW" sz="2000" b="1" dirty="0">
                          <a:latin typeface="華康竹風體W4(P)" panose="03000400000000000000" pitchFamily="66" charset="-120"/>
                          <a:ea typeface="華康竹風體W4(P)" panose="03000400000000000000" pitchFamily="66" charset="-120"/>
                        </a:rPr>
                        <a:t>15</a:t>
                      </a:r>
                      <a:r>
                        <a:rPr lang="zh-TW" altLang="en-US" sz="2000" b="1" dirty="0">
                          <a:latin typeface="華康竹風體W4(P)" panose="03000400000000000000" pitchFamily="66" charset="-120"/>
                          <a:ea typeface="華康竹風體W4(P)" panose="03000400000000000000" pitchFamily="66" charset="-120"/>
                        </a:rPr>
                        <a:t>、合球</a:t>
                      </a:r>
                      <a:r>
                        <a:rPr lang="en-US" altLang="zh-TW" sz="2000" b="1" dirty="0">
                          <a:latin typeface="華康竹風體W4(P)" panose="03000400000000000000" pitchFamily="66" charset="-120"/>
                          <a:ea typeface="華康竹風體W4(P)" panose="03000400000000000000" pitchFamily="66" charset="-120"/>
                        </a:rPr>
                        <a:t>×18 </a:t>
                      </a:r>
                      <a:endParaRPr lang="zh-TW" altLang="en-US" sz="2000" b="1" dirty="0">
                        <a:latin typeface="華康竹風體W4(P)" panose="03000400000000000000" pitchFamily="66" charset="-120"/>
                        <a:ea typeface="華康竹風體W4(P)" panose="03000400000000000000" pitchFamily="66" charset="-120"/>
                      </a:endParaRPr>
                    </a:p>
                  </a:txBody>
                  <a:tcPr/>
                </a:tc>
                <a:tc>
                  <a:txBody>
                    <a:bodyPr/>
                    <a:lstStyle/>
                    <a:p>
                      <a:pPr algn="just"/>
                      <a:r>
                        <a:rPr lang="zh-TW" altLang="en-US" sz="2000" b="1" dirty="0">
                          <a:latin typeface="華康竹風體W4(P)" panose="03000400000000000000" pitchFamily="66" charset="-120"/>
                          <a:ea typeface="華康竹風體W4(P)" panose="03000400000000000000" pitchFamily="66" charset="-120"/>
                        </a:rPr>
                        <a:t>田徑</a:t>
                      </a:r>
                      <a:r>
                        <a:rPr lang="en-US" altLang="zh-TW" sz="2000" b="1" dirty="0">
                          <a:latin typeface="華康竹風體W4(P)" panose="03000400000000000000" pitchFamily="66" charset="-120"/>
                          <a:ea typeface="華康竹風體W4(P)" panose="03000400000000000000" pitchFamily="66" charset="-120"/>
                        </a:rPr>
                        <a:t>×10</a:t>
                      </a:r>
                      <a:r>
                        <a:rPr lang="zh-TW" altLang="en-US" sz="2000" b="1" dirty="0">
                          <a:latin typeface="華康竹風體W4(P)" panose="03000400000000000000" pitchFamily="66" charset="-120"/>
                          <a:ea typeface="華康竹風體W4(P)" panose="03000400000000000000" pitchFamily="66" charset="-120"/>
                        </a:rPr>
                        <a:t>、男籃</a:t>
                      </a:r>
                      <a:r>
                        <a:rPr lang="en-US" altLang="zh-TW" sz="2000" b="1" dirty="0">
                          <a:latin typeface="華康竹風體W4(P)" panose="03000400000000000000" pitchFamily="66" charset="-120"/>
                          <a:ea typeface="華康竹風體W4(P)" panose="03000400000000000000" pitchFamily="66" charset="-120"/>
                        </a:rPr>
                        <a:t>×10</a:t>
                      </a:r>
                      <a:r>
                        <a:rPr lang="zh-TW" altLang="en-US" sz="2000" b="1" dirty="0">
                          <a:latin typeface="華康竹風體W4(P)" panose="03000400000000000000" pitchFamily="66" charset="-120"/>
                          <a:ea typeface="華康竹風體W4(P)" panose="03000400000000000000" pitchFamily="66" charset="-120"/>
                        </a:rPr>
                        <a:t>、</a:t>
                      </a:r>
                      <a:endParaRPr lang="en-US" altLang="zh-TW" sz="2000" b="1" dirty="0">
                        <a:latin typeface="華康竹風體W4(P)" panose="03000400000000000000" pitchFamily="66" charset="-120"/>
                        <a:ea typeface="華康竹風體W4(P)" panose="03000400000000000000" pitchFamily="66" charset="-120"/>
                      </a:endParaRPr>
                    </a:p>
                    <a:p>
                      <a:pPr algn="just"/>
                      <a:r>
                        <a:rPr lang="zh-TW" altLang="en-US" sz="2000" b="1" dirty="0">
                          <a:latin typeface="華康竹風體W4(P)" panose="03000400000000000000" pitchFamily="66" charset="-120"/>
                          <a:ea typeface="華康竹風體W4(P)" panose="03000400000000000000" pitchFamily="66" charset="-120"/>
                        </a:rPr>
                        <a:t>擊劍</a:t>
                      </a:r>
                      <a:r>
                        <a:rPr lang="en-US" altLang="zh-TW" sz="2000" b="1" dirty="0">
                          <a:latin typeface="華康竹風體W4(P)" panose="03000400000000000000" pitchFamily="66" charset="-120"/>
                          <a:ea typeface="華康竹風體W4(P)" panose="03000400000000000000" pitchFamily="66" charset="-120"/>
                        </a:rPr>
                        <a:t>×10</a:t>
                      </a:r>
                      <a:endParaRPr lang="zh-TW" altLang="en-US" sz="2000" b="1" dirty="0">
                        <a:latin typeface="華康竹風體W4(P)" panose="03000400000000000000" pitchFamily="66" charset="-120"/>
                        <a:ea typeface="華康竹風體W4(P)" panose="03000400000000000000" pitchFamily="66" charset="-120"/>
                      </a:endParaRPr>
                    </a:p>
                  </a:txBody>
                  <a:tcPr/>
                </a:tc>
                <a:tc>
                  <a:txBody>
                    <a:bodyPr/>
                    <a:lstStyle/>
                    <a:p>
                      <a:pPr algn="just"/>
                      <a:r>
                        <a:rPr lang="zh-TW" altLang="en-US" sz="2000" b="1" dirty="0">
                          <a:latin typeface="華康竹風體W4(P)" panose="03000400000000000000" pitchFamily="66" charset="-120"/>
                          <a:ea typeface="華康竹風體W4(P)" panose="03000400000000000000" pitchFamily="66" charset="-120"/>
                        </a:rPr>
                        <a:t>田徑</a:t>
                      </a:r>
                      <a:r>
                        <a:rPr lang="en-US" altLang="zh-TW" sz="2000" b="1" dirty="0">
                          <a:latin typeface="華康竹風體W4(P)" panose="03000400000000000000" pitchFamily="66" charset="-120"/>
                          <a:ea typeface="華康竹風體W4(P)" panose="03000400000000000000" pitchFamily="66" charset="-120"/>
                        </a:rPr>
                        <a:t>×8</a:t>
                      </a:r>
                      <a:r>
                        <a:rPr lang="zh-TW" altLang="en-US" sz="2000" b="1" dirty="0">
                          <a:latin typeface="華康竹風體W4(P)" panose="03000400000000000000" pitchFamily="66" charset="-120"/>
                          <a:ea typeface="華康竹風體W4(P)" panose="03000400000000000000" pitchFamily="66" charset="-120"/>
                        </a:rPr>
                        <a:t>、女羽球</a:t>
                      </a:r>
                      <a:r>
                        <a:rPr lang="en-US" altLang="zh-TW" sz="2000" b="1" dirty="0">
                          <a:latin typeface="華康竹風體W4(P)" panose="03000400000000000000" pitchFamily="66" charset="-120"/>
                          <a:ea typeface="華康竹風體W4(P)" panose="03000400000000000000" pitchFamily="66" charset="-120"/>
                        </a:rPr>
                        <a:t>×</a:t>
                      </a:r>
                      <a:r>
                        <a:rPr lang="zh-TW" altLang="en-US" sz="2000" b="1" dirty="0">
                          <a:latin typeface="華康竹風體W4(P)" panose="03000400000000000000" pitchFamily="66" charset="-120"/>
                          <a:ea typeface="華康竹風體W4(P)" panose="03000400000000000000" pitchFamily="66" charset="-120"/>
                        </a:rPr>
                        <a:t> </a:t>
                      </a:r>
                      <a:r>
                        <a:rPr lang="en-US" altLang="zh-TW" sz="2000" b="1" dirty="0">
                          <a:latin typeface="華康竹風體W4(P)" panose="03000400000000000000" pitchFamily="66" charset="-120"/>
                          <a:ea typeface="華康竹風體W4(P)" panose="03000400000000000000" pitchFamily="66" charset="-120"/>
                        </a:rPr>
                        <a:t>8</a:t>
                      </a:r>
                      <a:r>
                        <a:rPr lang="zh-TW" altLang="en-US" sz="2000" b="1" dirty="0">
                          <a:latin typeface="華康竹風體W4(P)" panose="03000400000000000000" pitchFamily="66" charset="-120"/>
                          <a:ea typeface="華康竹風體W4(P)" panose="03000400000000000000" pitchFamily="66" charset="-120"/>
                        </a:rPr>
                        <a:t>、射擊</a:t>
                      </a:r>
                      <a:r>
                        <a:rPr lang="en-US" altLang="zh-TW" sz="2000" b="1" dirty="0">
                          <a:latin typeface="華康竹風體W4(P)" panose="03000400000000000000" pitchFamily="66" charset="-120"/>
                          <a:ea typeface="華康竹風體W4(P)" panose="03000400000000000000" pitchFamily="66" charset="-120"/>
                        </a:rPr>
                        <a:t>×8</a:t>
                      </a:r>
                      <a:r>
                        <a:rPr lang="zh-TW" altLang="en-US" sz="2000" b="1" dirty="0">
                          <a:latin typeface="華康竹風體W4(P)" panose="03000400000000000000" pitchFamily="66" charset="-120"/>
                          <a:ea typeface="華康竹風體W4(P)" panose="03000400000000000000" pitchFamily="66" charset="-120"/>
                        </a:rPr>
                        <a:t>、自由車</a:t>
                      </a:r>
                      <a:r>
                        <a:rPr lang="en-US" altLang="zh-TW" sz="2000" b="1" dirty="0">
                          <a:latin typeface="華康竹風體W4(P)" panose="03000400000000000000" pitchFamily="66" charset="-120"/>
                          <a:ea typeface="華康竹風體W4(P)" panose="03000400000000000000" pitchFamily="66" charset="-120"/>
                        </a:rPr>
                        <a:t>×</a:t>
                      </a:r>
                      <a:r>
                        <a:rPr lang="zh-TW" altLang="en-US" sz="2000" b="1" dirty="0">
                          <a:latin typeface="華康竹風體W4(P)" panose="03000400000000000000" pitchFamily="66" charset="-120"/>
                          <a:ea typeface="華康竹風體W4(P)" panose="03000400000000000000" pitchFamily="66" charset="-120"/>
                        </a:rPr>
                        <a:t> </a:t>
                      </a:r>
                      <a:r>
                        <a:rPr lang="en-US" altLang="zh-TW" sz="2000" b="1" dirty="0">
                          <a:latin typeface="華康竹風體W4(P)" panose="03000400000000000000" pitchFamily="66" charset="-120"/>
                          <a:ea typeface="華康竹風體W4(P)" panose="03000400000000000000" pitchFamily="66" charset="-120"/>
                        </a:rPr>
                        <a:t>6</a:t>
                      </a:r>
                      <a:endParaRPr lang="zh-TW" altLang="en-US" sz="2000" b="1" dirty="0">
                        <a:latin typeface="華康竹風體W4(P)" panose="03000400000000000000" pitchFamily="66" charset="-120"/>
                        <a:ea typeface="華康竹風體W4(P)" panose="03000400000000000000" pitchFamily="66" charset="-120"/>
                      </a:endParaRPr>
                    </a:p>
                  </a:txBody>
                  <a:tcPr/>
                </a:tc>
                <a:extLst>
                  <a:ext uri="{0D108BD9-81ED-4DB2-BD59-A6C34878D82A}">
                    <a16:rowId xmlns:a16="http://schemas.microsoft.com/office/drawing/2014/main" val="2779840269"/>
                  </a:ext>
                </a:extLst>
              </a:tr>
              <a:tr h="370840">
                <a:tc>
                  <a:txBody>
                    <a:bodyPr/>
                    <a:lstStyle/>
                    <a:p>
                      <a:r>
                        <a:rPr lang="zh-TW" altLang="en-US" sz="1600" b="1" dirty="0">
                          <a:latin typeface="華康竹風體W4(P)" panose="03000400000000000000" pitchFamily="66" charset="-120"/>
                          <a:ea typeface="華康竹風體W4(P)" panose="03000400000000000000" pitchFamily="66" charset="-120"/>
                        </a:rPr>
                        <a:t>甄試項目</a:t>
                      </a:r>
                    </a:p>
                  </a:txBody>
                  <a:tcPr/>
                </a:tc>
                <a:tc>
                  <a:txBody>
                    <a:bodyPr/>
                    <a:lstStyle/>
                    <a:p>
                      <a:pPr algn="just"/>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一</a:t>
                      </a:r>
                      <a:r>
                        <a:rPr lang="en-US" altLang="zh-TW" sz="1600" b="1" dirty="0">
                          <a:latin typeface="華康竹風體W4(P)" panose="03000400000000000000" pitchFamily="66" charset="-120"/>
                          <a:ea typeface="華康竹風體W4(P)" panose="03000400000000000000" pitchFamily="66" charset="-120"/>
                        </a:rPr>
                        <a:t>) </a:t>
                      </a:r>
                      <a:r>
                        <a:rPr lang="zh-TW" altLang="en-US" sz="1600" b="1" dirty="0">
                          <a:latin typeface="華康竹風體W4(P)" panose="03000400000000000000" pitchFamily="66" charset="-120"/>
                          <a:ea typeface="華康竹風體W4(P)" panose="03000400000000000000" pitchFamily="66" charset="-120"/>
                        </a:rPr>
                        <a:t>基本體能測驗：</a:t>
                      </a:r>
                    </a:p>
                    <a:p>
                      <a:pPr algn="just"/>
                      <a:r>
                        <a:rPr lang="zh-TW" altLang="en-US" sz="1600" b="1" dirty="0">
                          <a:latin typeface="華康竹風體W4(P)" panose="03000400000000000000" pitchFamily="66" charset="-120"/>
                          <a:ea typeface="華康竹風體W4(P)" panose="03000400000000000000" pitchFamily="66" charset="-120"/>
                        </a:rPr>
                        <a:t>仰臥起坐、立定跳遠</a:t>
                      </a:r>
                    </a:p>
                    <a:p>
                      <a:pPr algn="just"/>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二</a:t>
                      </a:r>
                      <a:r>
                        <a:rPr lang="en-US" altLang="zh-TW" sz="1600" b="1" dirty="0">
                          <a:latin typeface="華康竹風體W4(P)" panose="03000400000000000000" pitchFamily="66" charset="-120"/>
                          <a:ea typeface="華康竹風體W4(P)" panose="03000400000000000000" pitchFamily="66" charset="-120"/>
                        </a:rPr>
                        <a:t>) </a:t>
                      </a:r>
                      <a:r>
                        <a:rPr lang="zh-TW" altLang="en-US" sz="1600" b="1" dirty="0">
                          <a:latin typeface="華康竹風體W4(P)" panose="03000400000000000000" pitchFamily="66" charset="-120"/>
                          <a:ea typeface="華康竹風體W4(P)" panose="03000400000000000000" pitchFamily="66" charset="-120"/>
                        </a:rPr>
                        <a:t>專長項目測驗：</a:t>
                      </a:r>
                    </a:p>
                    <a:p>
                      <a:pPr algn="just"/>
                      <a:r>
                        <a:rPr lang="en-US" altLang="zh-TW" sz="1600" b="1" dirty="0">
                          <a:latin typeface="華康竹風體W4(P)" panose="03000400000000000000" pitchFamily="66" charset="-120"/>
                          <a:ea typeface="華康竹風體W4(P)" panose="03000400000000000000" pitchFamily="66" charset="-120"/>
                        </a:rPr>
                        <a:t>1. </a:t>
                      </a:r>
                      <a:r>
                        <a:rPr lang="zh-TW" altLang="en-US" sz="1600" b="1" dirty="0">
                          <a:latin typeface="華康竹風體W4(P)" panose="03000400000000000000" pitchFamily="66" charset="-120"/>
                          <a:ea typeface="華康竹風體W4(P)" panose="03000400000000000000" pitchFamily="66" charset="-120"/>
                        </a:rPr>
                        <a:t>田徑：</a:t>
                      </a:r>
                      <a:r>
                        <a:rPr lang="en-US" altLang="zh-TW" sz="1600" b="1" dirty="0" err="1">
                          <a:latin typeface="華康竹風體W4(P)" panose="03000400000000000000" pitchFamily="66" charset="-120"/>
                          <a:ea typeface="華康竹風體W4(P)" panose="03000400000000000000" pitchFamily="66" charset="-120"/>
                        </a:rPr>
                        <a:t>50M</a:t>
                      </a:r>
                      <a:r>
                        <a:rPr lang="zh-TW" altLang="en-US" sz="1600" b="1" dirty="0">
                          <a:latin typeface="華康竹風體W4(P)" panose="03000400000000000000" pitchFamily="66" charset="-120"/>
                          <a:ea typeface="華康竹風體W4(P)" panose="03000400000000000000" pitchFamily="66" charset="-120"/>
                        </a:rPr>
                        <a:t>、折返跑。</a:t>
                      </a:r>
                    </a:p>
                    <a:p>
                      <a:pPr algn="just"/>
                      <a:r>
                        <a:rPr lang="en-US" altLang="zh-TW" sz="1600" b="1" dirty="0">
                          <a:latin typeface="華康竹風體W4(P)" panose="03000400000000000000" pitchFamily="66" charset="-120"/>
                          <a:ea typeface="華康竹風體W4(P)" panose="03000400000000000000" pitchFamily="66" charset="-120"/>
                        </a:rPr>
                        <a:t>2. </a:t>
                      </a:r>
                      <a:r>
                        <a:rPr lang="zh-TW" altLang="en-US" sz="1600" b="1" dirty="0">
                          <a:latin typeface="華康竹風體W4(P)" panose="03000400000000000000" pitchFamily="66" charset="-120"/>
                          <a:ea typeface="華康竹風體W4(P)" panose="03000400000000000000" pitchFamily="66" charset="-120"/>
                        </a:rPr>
                        <a:t>跆拳道：基本動作、踢靶踢擊。</a:t>
                      </a:r>
                    </a:p>
                    <a:p>
                      <a:pPr algn="just"/>
                      <a:r>
                        <a:rPr lang="en-US" altLang="zh-TW" sz="1600" b="1" dirty="0">
                          <a:latin typeface="華康竹風體W4(P)" panose="03000400000000000000" pitchFamily="66" charset="-120"/>
                          <a:ea typeface="華康竹風體W4(P)" panose="03000400000000000000" pitchFamily="66" charset="-120"/>
                        </a:rPr>
                        <a:t>3. </a:t>
                      </a:r>
                      <a:r>
                        <a:rPr lang="zh-TW" altLang="en-US" sz="1600" b="1" dirty="0">
                          <a:latin typeface="華康竹風體W4(P)" panose="03000400000000000000" pitchFamily="66" charset="-120"/>
                          <a:ea typeface="華康竹風體W4(P)" panose="03000400000000000000" pitchFamily="66" charset="-120"/>
                        </a:rPr>
                        <a:t>射箭：撐弓訓練、落尺反應。</a:t>
                      </a:r>
                    </a:p>
                    <a:p>
                      <a:pPr algn="just"/>
                      <a:r>
                        <a:rPr lang="en-US" altLang="zh-TW" sz="1600" b="1" dirty="0">
                          <a:latin typeface="華康竹風體W4(P)" panose="03000400000000000000" pitchFamily="66" charset="-120"/>
                          <a:ea typeface="華康竹風體W4(P)" panose="03000400000000000000" pitchFamily="66" charset="-120"/>
                        </a:rPr>
                        <a:t>4. </a:t>
                      </a:r>
                      <a:r>
                        <a:rPr lang="zh-TW" altLang="en-US" sz="1600" b="1" dirty="0">
                          <a:latin typeface="華康竹風體W4(P)" panose="03000400000000000000" pitchFamily="66" charset="-120"/>
                          <a:ea typeface="華康竹風體W4(P)" panose="03000400000000000000" pitchFamily="66" charset="-120"/>
                        </a:rPr>
                        <a:t>合球：投籃、基本上籃。</a:t>
                      </a:r>
                    </a:p>
                  </a:txBody>
                  <a:tcPr/>
                </a:tc>
                <a:tc>
                  <a:txBody>
                    <a:bodyPr/>
                    <a:lstStyle/>
                    <a:p>
                      <a:pPr algn="just"/>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一</a:t>
                      </a:r>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基本體能測驗：</a:t>
                      </a:r>
                      <a:endParaRPr lang="en-US" altLang="zh-TW" sz="1600" b="1" dirty="0">
                        <a:latin typeface="華康竹風體W4(P)" panose="03000400000000000000" pitchFamily="66" charset="-120"/>
                        <a:ea typeface="華康竹風體W4(P)" panose="03000400000000000000" pitchFamily="66" charset="-120"/>
                      </a:endParaRPr>
                    </a:p>
                    <a:p>
                      <a:pPr algn="just"/>
                      <a:r>
                        <a:rPr lang="zh-TW" altLang="en-US" sz="1600" b="1" dirty="0">
                          <a:latin typeface="華康竹風體W4(P)" panose="03000400000000000000" pitchFamily="66" charset="-120"/>
                          <a:ea typeface="華康竹風體W4(P)" panose="03000400000000000000" pitchFamily="66" charset="-120"/>
                        </a:rPr>
                        <a:t>立定跳遠、</a:t>
                      </a:r>
                      <a:r>
                        <a:rPr lang="en-US" altLang="zh-TW" sz="1600" b="1" dirty="0" err="1">
                          <a:latin typeface="華康竹風體W4(P)" panose="03000400000000000000" pitchFamily="66" charset="-120"/>
                          <a:ea typeface="華康竹風體W4(P)" panose="03000400000000000000" pitchFamily="66" charset="-120"/>
                        </a:rPr>
                        <a:t>3kg</a:t>
                      </a:r>
                      <a:r>
                        <a:rPr lang="zh-TW" altLang="en-US" sz="1600" b="1" dirty="0">
                          <a:latin typeface="華康竹風體W4(P)" panose="03000400000000000000" pitchFamily="66" charset="-120"/>
                          <a:ea typeface="華康竹風體W4(P)" panose="03000400000000000000" pitchFamily="66" charset="-120"/>
                        </a:rPr>
                        <a:t>藥球推擲 、短距衝刺</a:t>
                      </a:r>
                      <a:r>
                        <a:rPr lang="en-US" altLang="zh-TW" sz="1600" b="1" dirty="0">
                          <a:latin typeface="華康竹風體W4(P)" panose="03000400000000000000" pitchFamily="66" charset="-120"/>
                          <a:ea typeface="華康竹風體W4(P)" panose="03000400000000000000" pitchFamily="66" charset="-120"/>
                        </a:rPr>
                        <a:t>(60</a:t>
                      </a:r>
                      <a:r>
                        <a:rPr lang="zh-TW" altLang="en-US" sz="1600" b="1" dirty="0">
                          <a:latin typeface="華康竹風體W4(P)" panose="03000400000000000000" pitchFamily="66" charset="-120"/>
                          <a:ea typeface="華康竹風體W4(P)" panose="03000400000000000000" pitchFamily="66" charset="-120"/>
                        </a:rPr>
                        <a:t>公尺</a:t>
                      </a:r>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a:t>
                      </a:r>
                      <a:r>
                        <a:rPr lang="en-US" altLang="zh-TW" sz="1600" b="1" dirty="0" err="1">
                          <a:latin typeface="華康竹風體W4(P)" panose="03000400000000000000" pitchFamily="66" charset="-120"/>
                          <a:ea typeface="華康竹風體W4(P)" panose="03000400000000000000" pitchFamily="66" charset="-120"/>
                        </a:rPr>
                        <a:t>800M</a:t>
                      </a:r>
                      <a:r>
                        <a:rPr lang="zh-TW" altLang="en-US" sz="1600" b="1" dirty="0">
                          <a:latin typeface="華康竹風體W4(P)" panose="03000400000000000000" pitchFamily="66" charset="-120"/>
                          <a:ea typeface="華康竹風體W4(P)" panose="03000400000000000000" pitchFamily="66" charset="-120"/>
                        </a:rPr>
                        <a:t>跑走 </a:t>
                      </a:r>
                      <a:endParaRPr lang="en-US" altLang="zh-TW" sz="1600" b="1" dirty="0">
                        <a:latin typeface="華康竹風體W4(P)" panose="03000400000000000000" pitchFamily="66" charset="-120"/>
                        <a:ea typeface="華康竹風體W4(P)" panose="03000400000000000000" pitchFamily="66" charset="-120"/>
                      </a:endParaRPr>
                    </a:p>
                    <a:p>
                      <a:pPr algn="just"/>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二</a:t>
                      </a:r>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專長項目測驗：</a:t>
                      </a:r>
                      <a:endParaRPr lang="en-US" altLang="zh-TW" sz="1600" b="1" dirty="0">
                        <a:latin typeface="華康竹風體W4(P)" panose="03000400000000000000" pitchFamily="66" charset="-120"/>
                        <a:ea typeface="華康竹風體W4(P)" panose="03000400000000000000" pitchFamily="66" charset="-120"/>
                      </a:endParaRPr>
                    </a:p>
                    <a:p>
                      <a:pPr algn="just"/>
                      <a:r>
                        <a:rPr lang="en-US" altLang="zh-TW" sz="1600" b="1" dirty="0">
                          <a:latin typeface="華康竹風體W4(P)" panose="03000400000000000000" pitchFamily="66" charset="-120"/>
                          <a:ea typeface="華康竹風體W4(P)" panose="03000400000000000000" pitchFamily="66" charset="-120"/>
                        </a:rPr>
                        <a:t>1.</a:t>
                      </a:r>
                      <a:r>
                        <a:rPr lang="zh-TW" altLang="en-US" sz="1600" b="1" dirty="0">
                          <a:latin typeface="華康竹風體W4(P)" panose="03000400000000000000" pitchFamily="66" charset="-120"/>
                          <a:ea typeface="華康竹風體W4(P)" panose="03000400000000000000" pitchFamily="66" charset="-120"/>
                        </a:rPr>
                        <a:t>田徑</a:t>
                      </a:r>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立定跳遠、屈膝仰臥起坐、</a:t>
                      </a:r>
                      <a:r>
                        <a:rPr lang="en-US" altLang="zh-TW" sz="1600" b="1" dirty="0" err="1">
                          <a:latin typeface="華康竹風體W4(P)" panose="03000400000000000000" pitchFamily="66" charset="-120"/>
                          <a:ea typeface="華康竹風體W4(P)" panose="03000400000000000000" pitchFamily="66" charset="-120"/>
                        </a:rPr>
                        <a:t>800M</a:t>
                      </a:r>
                      <a:r>
                        <a:rPr lang="zh-TW" altLang="en-US" sz="1600" b="1" dirty="0">
                          <a:latin typeface="華康竹風體W4(P)" panose="03000400000000000000" pitchFamily="66" charset="-120"/>
                          <a:ea typeface="華康竹風體W4(P)" panose="03000400000000000000" pitchFamily="66" charset="-120"/>
                        </a:rPr>
                        <a:t>跑走</a:t>
                      </a:r>
                      <a:endParaRPr lang="en-US" altLang="zh-TW" sz="1600" b="1" dirty="0">
                        <a:latin typeface="華康竹風體W4(P)" panose="03000400000000000000" pitchFamily="66" charset="-120"/>
                        <a:ea typeface="華康竹風體W4(P)" panose="03000400000000000000" pitchFamily="66" charset="-120"/>
                      </a:endParaRPr>
                    </a:p>
                    <a:p>
                      <a:pPr algn="just"/>
                      <a:r>
                        <a:rPr lang="en-US" altLang="zh-TW" sz="1600" b="1" dirty="0">
                          <a:latin typeface="華康竹風體W4(P)" panose="03000400000000000000" pitchFamily="66" charset="-120"/>
                          <a:ea typeface="華康竹風體W4(P)" panose="03000400000000000000" pitchFamily="66" charset="-120"/>
                        </a:rPr>
                        <a:t>2.</a:t>
                      </a:r>
                      <a:r>
                        <a:rPr lang="zh-TW" altLang="en-US" sz="1600" b="1" dirty="0">
                          <a:latin typeface="華康竹風體W4(P)" panose="03000400000000000000" pitchFamily="66" charset="-120"/>
                          <a:ea typeface="華康竹風體W4(P)" panose="03000400000000000000" pitchFamily="66" charset="-120"/>
                        </a:rPr>
                        <a:t>籃球</a:t>
                      </a:r>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半場</a:t>
                      </a:r>
                      <a:r>
                        <a:rPr lang="en-US" altLang="zh-TW" sz="1600" b="1" dirty="0">
                          <a:latin typeface="華康竹風體W4(P)" panose="03000400000000000000" pitchFamily="66" charset="-120"/>
                          <a:ea typeface="華康竹風體W4(P)" panose="03000400000000000000" pitchFamily="66" charset="-120"/>
                        </a:rPr>
                        <a:t>5</a:t>
                      </a:r>
                      <a:r>
                        <a:rPr lang="zh-TW" altLang="en-US" sz="1600" b="1" dirty="0">
                          <a:latin typeface="華康竹風體W4(P)" panose="03000400000000000000" pitchFamily="66" charset="-120"/>
                          <a:ea typeface="華康竹風體W4(P)" panose="03000400000000000000" pitchFamily="66" charset="-120"/>
                        </a:rPr>
                        <a:t>點上籃、五對五全場</a:t>
                      </a:r>
                      <a:endParaRPr lang="en-US" altLang="zh-TW" sz="1600" b="1" dirty="0">
                        <a:latin typeface="華康竹風體W4(P)" panose="03000400000000000000" pitchFamily="66" charset="-120"/>
                        <a:ea typeface="華康竹風體W4(P)" panose="03000400000000000000" pitchFamily="66" charset="-120"/>
                      </a:endParaRPr>
                    </a:p>
                    <a:p>
                      <a:pPr algn="just"/>
                      <a:r>
                        <a:rPr lang="en-US" altLang="zh-TW" sz="1600" b="1" dirty="0">
                          <a:latin typeface="華康竹風體W4(P)" panose="03000400000000000000" pitchFamily="66" charset="-120"/>
                          <a:ea typeface="華康竹風體W4(P)" panose="03000400000000000000" pitchFamily="66" charset="-120"/>
                        </a:rPr>
                        <a:t>3.</a:t>
                      </a:r>
                      <a:r>
                        <a:rPr lang="zh-TW" altLang="en-US" sz="1600" b="1" dirty="0">
                          <a:latin typeface="華康竹風體W4(P)" panose="03000400000000000000" pitchFamily="66" charset="-120"/>
                          <a:ea typeface="華康竹風體W4(P)" panose="03000400000000000000" pitchFamily="66" charset="-120"/>
                        </a:rPr>
                        <a:t>擊劍動作模仿</a:t>
                      </a:r>
                      <a:endParaRPr lang="en-US" altLang="zh-TW" sz="1600" b="1" dirty="0">
                        <a:latin typeface="華康竹風體W4(P)" panose="03000400000000000000" pitchFamily="66" charset="-120"/>
                        <a:ea typeface="華康竹風體W4(P)" panose="03000400000000000000" pitchFamily="66" charset="-120"/>
                      </a:endParaRPr>
                    </a:p>
                  </a:txBody>
                  <a:tcPr/>
                </a:tc>
                <a:tc>
                  <a:txBody>
                    <a:bodyPr/>
                    <a:lstStyle/>
                    <a:p>
                      <a:pPr marL="342900" indent="-342900" algn="just">
                        <a:buAutoNum type="arabicPeriod"/>
                      </a:pPr>
                      <a:r>
                        <a:rPr lang="en-US" altLang="zh-TW" sz="1600" b="1" dirty="0">
                          <a:latin typeface="華康竹風體W4(P)" panose="03000400000000000000" pitchFamily="66" charset="-120"/>
                          <a:ea typeface="華康竹風體W4(P)" panose="03000400000000000000" pitchFamily="66" charset="-120"/>
                        </a:rPr>
                        <a:t>10 </a:t>
                      </a:r>
                      <a:r>
                        <a:rPr lang="zh-TW" altLang="en-US" sz="1600" b="1" dirty="0">
                          <a:latin typeface="華康竹風體W4(P)" panose="03000400000000000000" pitchFamily="66" charset="-120"/>
                          <a:ea typeface="華康竹風體W4(P)" panose="03000400000000000000" pitchFamily="66" charset="-120"/>
                        </a:rPr>
                        <a:t>公尺折返跑</a:t>
                      </a:r>
                      <a:endParaRPr lang="en-US" altLang="zh-TW" sz="1600" b="1" dirty="0">
                        <a:latin typeface="華康竹風體W4(P)" panose="03000400000000000000" pitchFamily="66" charset="-120"/>
                        <a:ea typeface="華康竹風體W4(P)" panose="03000400000000000000" pitchFamily="66" charset="-120"/>
                      </a:endParaRPr>
                    </a:p>
                    <a:p>
                      <a:pPr marL="342900" indent="-342900">
                        <a:buAutoNum type="arabicPeriod"/>
                      </a:pPr>
                      <a:r>
                        <a:rPr lang="zh-TW" altLang="en-US" sz="1600" b="1" dirty="0">
                          <a:latin typeface="華康竹風體W4(P)" panose="03000400000000000000" pitchFamily="66" charset="-120"/>
                          <a:ea typeface="華康竹風體W4(P)" panose="03000400000000000000" pitchFamily="66" charset="-120"/>
                        </a:rPr>
                        <a:t>仰臥起坐</a:t>
                      </a:r>
                      <a:endParaRPr lang="en-US" altLang="zh-TW" sz="1600" b="1" dirty="0">
                        <a:latin typeface="華康竹風體W4(P)" panose="03000400000000000000" pitchFamily="66" charset="-120"/>
                        <a:ea typeface="華康竹風體W4(P)" panose="03000400000000000000" pitchFamily="66" charset="-120"/>
                      </a:endParaRPr>
                    </a:p>
                    <a:p>
                      <a:pPr marL="0" indent="0">
                        <a:buNone/>
                      </a:pPr>
                      <a:endParaRPr lang="zh-TW" altLang="en-US" sz="1600" b="1" dirty="0">
                        <a:latin typeface="華康竹風體W4(P)" panose="03000400000000000000" pitchFamily="66" charset="-120"/>
                        <a:ea typeface="華康竹風體W4(P)" panose="03000400000000000000" pitchFamily="66" charset="-120"/>
                      </a:endParaRPr>
                    </a:p>
                  </a:txBody>
                  <a:tcPr/>
                </a:tc>
                <a:extLst>
                  <a:ext uri="{0D108BD9-81ED-4DB2-BD59-A6C34878D82A}">
                    <a16:rowId xmlns:a16="http://schemas.microsoft.com/office/drawing/2014/main" val="2658382112"/>
                  </a:ext>
                </a:extLst>
              </a:tr>
            </a:tbl>
          </a:graphicData>
        </a:graphic>
      </p:graphicFrame>
      <p:pic>
        <p:nvPicPr>
          <p:cNvPr id="9" name="圖片 8">
            <a:extLst>
              <a:ext uri="{FF2B5EF4-FFF2-40B4-BE49-F238E27FC236}">
                <a16:creationId xmlns:a16="http://schemas.microsoft.com/office/drawing/2014/main" id="{61CF554C-879C-48BD-89DB-3BEEFFF35665}"/>
              </a:ext>
            </a:extLst>
          </p:cNvPr>
          <p:cNvPicPr>
            <a:picLocks noChangeAspect="1"/>
          </p:cNvPicPr>
          <p:nvPr/>
        </p:nvPicPr>
        <p:blipFill>
          <a:blip r:embed="rId2"/>
          <a:stretch>
            <a:fillRect/>
          </a:stretch>
        </p:blipFill>
        <p:spPr>
          <a:xfrm>
            <a:off x="7520520" y="4994308"/>
            <a:ext cx="4498487" cy="1798159"/>
          </a:xfrm>
          <a:prstGeom prst="rect">
            <a:avLst/>
          </a:prstGeom>
        </p:spPr>
      </p:pic>
    </p:spTree>
    <p:extLst>
      <p:ext uri="{BB962C8B-B14F-4D97-AF65-F5344CB8AC3E}">
        <p14:creationId xmlns:p14="http://schemas.microsoft.com/office/powerpoint/2010/main" val="3830238065"/>
      </p:ext>
    </p:extLst>
  </p:cSld>
  <p:clrMapOvr>
    <a:masterClrMapping/>
  </p:clrMapOvr>
  <p:transition spd="slow">
    <p:comb/>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几何多边形年终总结"/>
</p:tagLst>
</file>

<file path=ppt/theme/theme1.xml><?xml version="1.0" encoding="utf-8"?>
<a:theme xmlns:a="http://schemas.openxmlformats.org/drawingml/2006/main" name="Office 主题​​">
  <a:themeElements>
    <a:clrScheme name="自定义 17">
      <a:dk1>
        <a:sysClr val="windowText" lastClr="000000"/>
      </a:dk1>
      <a:lt1>
        <a:sysClr val="window" lastClr="FFFFFF"/>
      </a:lt1>
      <a:dk2>
        <a:srgbClr val="44546A"/>
      </a:dk2>
      <a:lt2>
        <a:srgbClr val="E7E6E6"/>
      </a:lt2>
      <a:accent1>
        <a:srgbClr val="C00000"/>
      </a:accent1>
      <a:accent2>
        <a:srgbClr val="AEABAB"/>
      </a:accent2>
      <a:accent3>
        <a:srgbClr val="C00000"/>
      </a:accent3>
      <a:accent4>
        <a:srgbClr val="AEABAB"/>
      </a:accent4>
      <a:accent5>
        <a:srgbClr val="C00000"/>
      </a:accent5>
      <a:accent6>
        <a:srgbClr val="AEABAB"/>
      </a:accent6>
      <a:hlink>
        <a:srgbClr val="FF0000"/>
      </a:hlink>
      <a:folHlink>
        <a:srgbClr val="C00000"/>
      </a:folHlink>
    </a:clrScheme>
    <a:fontScheme name="思源黑体 CN Medium">
      <a:majorFont>
        <a:latin typeface="Arial"/>
        <a:ea typeface="思源黑体 CN Medium"/>
        <a:cs typeface=""/>
      </a:majorFont>
      <a:minorFont>
        <a:latin typeface="Arial"/>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6095</TotalTime>
  <Words>477</Words>
  <Application>Microsoft Office PowerPoint</Application>
  <PresentationFormat>自訂</PresentationFormat>
  <Paragraphs>61</Paragraphs>
  <Slides>4</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vt:i4>
      </vt:variant>
    </vt:vector>
  </HeadingPairs>
  <TitlesOfParts>
    <vt:vector size="12" baseType="lpstr">
      <vt:lpstr>等线</vt:lpstr>
      <vt:lpstr>思源黑体 CN Medium</vt:lpstr>
      <vt:lpstr>華康竹風體W4(P)</vt:lpstr>
      <vt:lpstr>華康娃娃體(P)</vt:lpstr>
      <vt:lpstr>華康儷金黑 Std W8</vt:lpstr>
      <vt:lpstr>Arial</vt:lpstr>
      <vt:lpstr>Wingdings 2</vt:lpstr>
      <vt:lpstr>Office 主题​​</vt:lpstr>
      <vt:lpstr>PowerPoint 簡報</vt:lpstr>
      <vt:lpstr>PowerPoint 簡報</vt:lpstr>
      <vt:lpstr>PowerPoint 簡報</vt:lpstr>
      <vt:lpstr>PowerPoint 簡報</vt:lpstr>
    </vt:vector>
  </TitlesOfParts>
  <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20220218</cp:lastModifiedBy>
  <cp:revision>173</cp:revision>
  <dcterms:created xsi:type="dcterms:W3CDTF">2018-10-20T02:59:00Z</dcterms:created>
  <dcterms:modified xsi:type="dcterms:W3CDTF">2024-09-15T13:38:35Z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2052-10.1.0.7521</vt:lpwstr>
  </property>
</Properties>
</file>