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0478C-9138-4D56-A4A3-2B33AF3752FB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FEFAC-474C-4025-8C19-BAF1536ED3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712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http://www.openbookproject.net/thinkcs/archive/python/thinkcspy3e_abandoned/ch03.html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http://interactivepython.org/runestone/static/thinkcspy/PythonTurtle/toctree.html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https://fiftyexamples.readthedocs.io/en/latest/index.html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https://docs.python.org/3/library/turtle.html#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http://www.vivaxsolutions.com/web/python-turtle.aspx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http://nob.cs.ucdavis.edu/classes/ecs010-2014-02/handouts/turtle.html</a:t>
            </a:r>
            <a:endParaRPr lang="zh-TW" altLang="en-US" smtClean="0"/>
          </a:p>
        </p:txBody>
      </p:sp>
      <p:sp>
        <p:nvSpPr>
          <p:cNvPr id="1044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fld id="{09428466-F0DB-47FD-96EA-28EEA2E093B1}" type="slidenum">
              <a:rPr lang="zh-TW" altLang="en-US" sz="1200" smtClean="0"/>
              <a:pPr/>
              <a:t>2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00199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http://www.openbookproject.net/thinkcs/archive/python/thinkcspy3e_abandoned/ch03.html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http://interactivepython.org/runestone/static/thinkcspy/PythonTurtle/toctree.html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https://fiftyexamples.readthedocs.io/en/latest/index.html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https://docs.python.org/3/library/turtle.html#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http://www.vivaxsolutions.com/web/python-turtle.aspx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http://nob.cs.ucdavis.edu/classes/ecs010-2014-02/handouts/turtle.html</a:t>
            </a:r>
            <a:endParaRPr lang="zh-TW" altLang="en-US" smtClean="0"/>
          </a:p>
        </p:txBody>
      </p:sp>
      <p:sp>
        <p:nvSpPr>
          <p:cNvPr id="1065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fld id="{C85B56C6-A397-4449-ACC7-BD92C7F6AC65}" type="slidenum">
              <a:rPr lang="zh-TW" altLang="en-US" sz="1200" smtClean="0"/>
              <a:pPr/>
              <a:t>3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301326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http://www.openbookproject.net/thinkcs/archive/python/thinkcspy3e_abandoned/ch03.html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http://interactivepython.org/runestone/static/thinkcspy/PythonTurtle/toctree.html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https://fiftyexamples.readthedocs.io/en/latest/index.html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https://docs.python.org/3/library/turtle.html#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http://www.vivaxsolutions.com/web/python-turtle.aspx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http://nob.cs.ucdavis.edu/classes/ecs010-2014-02/handouts/turtle.html</a:t>
            </a:r>
            <a:endParaRPr lang="zh-TW" altLang="en-US" smtClean="0"/>
          </a:p>
        </p:txBody>
      </p:sp>
      <p:sp>
        <p:nvSpPr>
          <p:cNvPr id="1085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fld id="{DFF67770-530E-473A-824E-3DA2D5DE2382}" type="slidenum">
              <a:rPr lang="zh-TW" altLang="en-US" sz="1200" smtClean="0"/>
              <a:pPr/>
              <a:t>4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830184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http://www.openbookproject.net/thinkcs/archive/python/thinkcspy3e_abandoned/ch03.html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http://interactivepython.org/runestone/static/thinkcspy/PythonTurtle/toctree.html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https://fiftyexamples.readthedocs.io/en/latest/index.html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https://docs.python.org/3/library/turtle.html#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http://www.vivaxsolutions.com/web/python-turtle.aspx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http://nob.cs.ucdavis.edu/classes/ecs010-2014-02/handouts/turtle.html</a:t>
            </a:r>
            <a:endParaRPr lang="zh-TW" altLang="en-US" smtClean="0"/>
          </a:p>
        </p:txBody>
      </p:sp>
      <p:sp>
        <p:nvSpPr>
          <p:cNvPr id="1065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fld id="{C85B56C6-A397-4449-ACC7-BD92C7F6AC65}" type="slidenum">
              <a:rPr lang="zh-TW" altLang="en-US" sz="1200" smtClean="0"/>
              <a:pPr/>
              <a:t>5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670245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http://www.openbookproject.net/thinkcs/archive/python/thinkcspy3e_abandoned/ch03.html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http://interactivepython.org/runestone/static/thinkcspy/PythonTurtle/toctree.html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https://fiftyexamples.readthedocs.io/en/latest/index.html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https://docs.python.org/3/library/turtle.html#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http://www.vivaxsolutions.com/web/python-turtle.aspx</a:t>
            </a:r>
          </a:p>
          <a:p>
            <a:pPr eaLnBrk="1" hangingPunct="1">
              <a:spcBef>
                <a:spcPct val="0"/>
              </a:spcBef>
            </a:pP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http://nob.cs.ucdavis.edu/classes/ecs010-2014-02/handouts/turtle.html</a:t>
            </a:r>
            <a:endParaRPr lang="zh-TW" altLang="en-US" smtClean="0"/>
          </a:p>
        </p:txBody>
      </p:sp>
      <p:sp>
        <p:nvSpPr>
          <p:cNvPr id="1065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fld id="{C85B56C6-A397-4449-ACC7-BD92C7F6AC65}" type="slidenum">
              <a:rPr lang="zh-TW" altLang="en-US" sz="1200" smtClean="0"/>
              <a:pPr/>
              <a:t>6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68576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2D1-9337-4FF1-BDE6-EF78ACACEFF2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5EFA-CE0D-4A5A-A036-4938C1A8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2117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2D1-9337-4FF1-BDE6-EF78ACACEFF2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5EFA-CE0D-4A5A-A036-4938C1A8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332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2D1-9337-4FF1-BDE6-EF78ACACEFF2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5EFA-CE0D-4A5A-A036-4938C1A8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015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2D1-9337-4FF1-BDE6-EF78ACACEFF2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5EFA-CE0D-4A5A-A036-4938C1A8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435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2D1-9337-4FF1-BDE6-EF78ACACEFF2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5EFA-CE0D-4A5A-A036-4938C1A8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059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2D1-9337-4FF1-BDE6-EF78ACACEFF2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5EFA-CE0D-4A5A-A036-4938C1A8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245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2D1-9337-4FF1-BDE6-EF78ACACEFF2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5EFA-CE0D-4A5A-A036-4938C1A8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981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2D1-9337-4FF1-BDE6-EF78ACACEFF2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5EFA-CE0D-4A5A-A036-4938C1A8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14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2D1-9337-4FF1-BDE6-EF78ACACEFF2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5EFA-CE0D-4A5A-A036-4938C1A8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894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2D1-9337-4FF1-BDE6-EF78ACACEFF2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5EFA-CE0D-4A5A-A036-4938C1A8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5727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2D1-9337-4FF1-BDE6-EF78ACACEFF2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95EFA-CE0D-4A5A-A036-4938C1A8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876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0E2D1-9337-4FF1-BDE6-EF78ACACEFF2}" type="datetimeFigureOut">
              <a:rPr lang="zh-TW" altLang="en-US" smtClean="0"/>
              <a:t>2017/11/14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95EFA-CE0D-4A5A-A036-4938C1A8FF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5152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標題 3"/>
          <p:cNvSpPr>
            <a:spLocks noGrp="1"/>
          </p:cNvSpPr>
          <p:nvPr>
            <p:ph type="title"/>
          </p:nvPr>
        </p:nvSpPr>
        <p:spPr>
          <a:xfrm>
            <a:off x="2400226" y="2112988"/>
            <a:ext cx="7358063" cy="171450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for </a:t>
            </a:r>
            <a:r>
              <a:rPr lang="zh-TW" altLang="en-US" b="1" dirty="0" smtClean="0">
                <a:solidFill>
                  <a:srgbClr val="FF0000"/>
                </a:solidFill>
              </a:rPr>
              <a:t>迴</a:t>
            </a:r>
            <a:r>
              <a:rPr lang="zh-TW" altLang="en-US" b="1" dirty="0" smtClean="0">
                <a:solidFill>
                  <a:srgbClr val="FF0000"/>
                </a:solidFill>
              </a:rPr>
              <a:t>圈</a:t>
            </a:r>
            <a:r>
              <a:rPr lang="en-US" altLang="zh-TW" b="1" dirty="0" smtClean="0">
                <a:solidFill>
                  <a:srgbClr val="FF0000"/>
                </a:solidFill>
              </a:rPr>
              <a:t>(for loop):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當你知道要</a:t>
            </a:r>
            <a:r>
              <a:rPr lang="zh-TW" altLang="en-US" u="sng" dirty="0" smtClean="0"/>
              <a:t>重複的次數</a:t>
            </a:r>
            <a:r>
              <a:rPr lang="zh-TW" altLang="en-US" dirty="0" smtClean="0"/>
              <a:t>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適合使用它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0250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"/>
          <p:cNvSpPr>
            <a:spLocks/>
          </p:cNvSpPr>
          <p:nvPr/>
        </p:nvSpPr>
        <p:spPr bwMode="auto">
          <a:xfrm>
            <a:off x="5329308" y="512733"/>
            <a:ext cx="1524456" cy="519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TW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for loop</a:t>
            </a:r>
          </a:p>
        </p:txBody>
      </p:sp>
      <p:sp>
        <p:nvSpPr>
          <p:cNvPr id="103427" name="Rectangle 5"/>
          <p:cNvSpPr>
            <a:spLocks/>
          </p:cNvSpPr>
          <p:nvPr/>
        </p:nvSpPr>
        <p:spPr bwMode="auto">
          <a:xfrm>
            <a:off x="2925961" y="1089422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/>
              <a:ea typeface="MS PGothic" panose="020B0600070205080204" pitchFamily="34" charset="-128"/>
              <a:sym typeface="Helvetica Light"/>
            </a:endParaRPr>
          </a:p>
        </p:txBody>
      </p:sp>
      <p:sp>
        <p:nvSpPr>
          <p:cNvPr id="103428" name="文字方塊 1"/>
          <p:cNvSpPr txBox="1">
            <a:spLocks noChangeArrowheads="1"/>
          </p:cNvSpPr>
          <p:nvPr/>
        </p:nvSpPr>
        <p:spPr bwMode="auto">
          <a:xfrm>
            <a:off x="1944812" y="1504652"/>
            <a:ext cx="5568776" cy="100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zh-TW" sz="2953">
                <a:solidFill>
                  <a:srgbClr val="FF0000"/>
                </a:solidFill>
              </a:rPr>
              <a:t>for</a:t>
            </a:r>
            <a:r>
              <a:rPr lang="en-US" altLang="zh-TW" sz="2953"/>
              <a:t>  &lt;</a:t>
            </a:r>
            <a:r>
              <a:rPr lang="zh-TW" altLang="en-US" sz="2953"/>
              <a:t>變數</a:t>
            </a:r>
            <a:r>
              <a:rPr lang="en-US" altLang="zh-TW" sz="2953"/>
              <a:t>&gt;  </a:t>
            </a:r>
            <a:r>
              <a:rPr lang="en-US" altLang="zh-TW" sz="2953">
                <a:solidFill>
                  <a:srgbClr val="FF0000"/>
                </a:solidFill>
              </a:rPr>
              <a:t>in </a:t>
            </a:r>
            <a:r>
              <a:rPr lang="en-US" altLang="zh-TW" sz="2953"/>
              <a:t> &lt;</a:t>
            </a:r>
            <a:r>
              <a:rPr lang="zh-TW" altLang="en-US" sz="2953"/>
              <a:t>有順序的東西</a:t>
            </a:r>
            <a:r>
              <a:rPr lang="en-US" altLang="zh-TW" sz="2953"/>
              <a:t>&gt;</a:t>
            </a:r>
            <a:r>
              <a:rPr lang="zh-TW" altLang="en-US" sz="2953"/>
              <a:t>：</a:t>
            </a:r>
            <a:endParaRPr lang="en-US" altLang="zh-TW" sz="2953"/>
          </a:p>
          <a:p>
            <a:r>
              <a:rPr lang="zh-TW" altLang="en-US" sz="2953"/>
              <a:t>      </a:t>
            </a:r>
            <a:r>
              <a:rPr lang="en-US" altLang="zh-TW" sz="2953"/>
              <a:t>[</a:t>
            </a:r>
            <a:r>
              <a:rPr lang="zh-TW" altLang="en-US" sz="2953"/>
              <a:t>程式區塊</a:t>
            </a:r>
            <a:r>
              <a:rPr lang="en-US" altLang="zh-TW" sz="2953"/>
              <a:t>]</a:t>
            </a:r>
            <a:endParaRPr lang="zh-TW" altLang="en-US" sz="2953"/>
          </a:p>
        </p:txBody>
      </p:sp>
      <p:sp>
        <p:nvSpPr>
          <p:cNvPr id="103429" name="圓角矩形 2"/>
          <p:cNvSpPr>
            <a:spLocks noChangeArrowheads="1"/>
          </p:cNvSpPr>
          <p:nvPr/>
        </p:nvSpPr>
        <p:spPr bwMode="auto">
          <a:xfrm>
            <a:off x="1944812" y="1404193"/>
            <a:ext cx="6024190" cy="1214438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/>
            <a:endParaRPr lang="zh-TW" altLang="en-US" sz="2953"/>
          </a:p>
        </p:txBody>
      </p:sp>
      <p:sp>
        <p:nvSpPr>
          <p:cNvPr id="103430" name="文字方塊 3"/>
          <p:cNvSpPr txBox="1">
            <a:spLocks noChangeArrowheads="1"/>
          </p:cNvSpPr>
          <p:nvPr/>
        </p:nvSpPr>
        <p:spPr bwMode="auto">
          <a:xfrm>
            <a:off x="2602260" y="3125391"/>
            <a:ext cx="6075536" cy="2818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zh-TW" sz="2953"/>
              <a:t>&lt;</a:t>
            </a:r>
            <a:r>
              <a:rPr lang="zh-TW" altLang="en-US" sz="2953"/>
              <a:t>有順序的東西</a:t>
            </a:r>
            <a:r>
              <a:rPr lang="en-US" altLang="zh-TW" sz="2953"/>
              <a:t>&gt;</a:t>
            </a:r>
            <a:r>
              <a:rPr lang="zh-TW" altLang="en-US" sz="2953"/>
              <a:t>會依序傳給</a:t>
            </a:r>
            <a:r>
              <a:rPr lang="en-US" altLang="zh-TW" sz="2953"/>
              <a:t>&lt;</a:t>
            </a:r>
            <a:r>
              <a:rPr lang="zh-TW" altLang="en-US" sz="2953"/>
              <a:t>變數</a:t>
            </a:r>
            <a:r>
              <a:rPr lang="en-US" altLang="zh-TW" sz="2953"/>
              <a:t>&gt;</a:t>
            </a:r>
          </a:p>
          <a:p>
            <a:endParaRPr lang="en-US" altLang="zh-TW" sz="2953"/>
          </a:p>
          <a:p>
            <a:endParaRPr lang="en-US" altLang="zh-TW" sz="2953"/>
          </a:p>
          <a:p>
            <a:r>
              <a:rPr lang="en-US" altLang="zh-TW" sz="2953"/>
              <a:t>Ex.</a:t>
            </a:r>
          </a:p>
          <a:p>
            <a:r>
              <a:rPr lang="en-US" altLang="zh-TW" sz="2953"/>
              <a:t>for  index  in  [1,2,3,4]:</a:t>
            </a:r>
          </a:p>
          <a:p>
            <a:r>
              <a:rPr lang="en-US" altLang="zh-TW" sz="2953"/>
              <a:t>      print(index)</a:t>
            </a:r>
          </a:p>
        </p:txBody>
      </p:sp>
      <p:sp>
        <p:nvSpPr>
          <p:cNvPr id="103431" name="圓角矩形 4"/>
          <p:cNvSpPr>
            <a:spLocks noChangeArrowheads="1"/>
          </p:cNvSpPr>
          <p:nvPr/>
        </p:nvSpPr>
        <p:spPr bwMode="auto">
          <a:xfrm>
            <a:off x="2400226" y="4289599"/>
            <a:ext cx="4759523" cy="187300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/>
            <a:endParaRPr lang="zh-TW" altLang="en-US" sz="2953"/>
          </a:p>
        </p:txBody>
      </p:sp>
      <p:sp>
        <p:nvSpPr>
          <p:cNvPr id="103432" name="文字方塊 5"/>
          <p:cNvSpPr txBox="1">
            <a:spLocks noChangeArrowheads="1"/>
          </p:cNvSpPr>
          <p:nvPr/>
        </p:nvSpPr>
        <p:spPr bwMode="auto">
          <a:xfrm>
            <a:off x="7412013" y="4492749"/>
            <a:ext cx="3392165" cy="2364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/>
              <a:t>第一次</a:t>
            </a:r>
            <a:r>
              <a:rPr lang="en-US" altLang="zh-TW" sz="2953"/>
              <a:t>:</a:t>
            </a:r>
            <a:r>
              <a:rPr lang="zh-TW" altLang="en-US" sz="2953"/>
              <a:t> </a:t>
            </a:r>
            <a:r>
              <a:rPr lang="en-US" altLang="zh-TW" sz="2953"/>
              <a:t>index = 1</a:t>
            </a:r>
          </a:p>
          <a:p>
            <a:r>
              <a:rPr lang="zh-TW" altLang="en-US" sz="2953"/>
              <a:t>第二次</a:t>
            </a:r>
            <a:r>
              <a:rPr lang="en-US" altLang="zh-TW" sz="2953"/>
              <a:t>:</a:t>
            </a:r>
            <a:r>
              <a:rPr lang="zh-TW" altLang="en-US" sz="2953"/>
              <a:t> </a:t>
            </a:r>
            <a:r>
              <a:rPr lang="en-US" altLang="zh-TW" sz="2953"/>
              <a:t>index = 2</a:t>
            </a:r>
          </a:p>
          <a:p>
            <a:r>
              <a:rPr lang="zh-TW" altLang="en-US" sz="2953"/>
              <a:t>第三次</a:t>
            </a:r>
            <a:r>
              <a:rPr lang="en-US" altLang="zh-TW" sz="2953"/>
              <a:t>:</a:t>
            </a:r>
            <a:r>
              <a:rPr lang="zh-TW" altLang="en-US" sz="2953"/>
              <a:t> </a:t>
            </a:r>
            <a:r>
              <a:rPr lang="en-US" altLang="zh-TW" sz="2953"/>
              <a:t>index = 3</a:t>
            </a:r>
          </a:p>
          <a:p>
            <a:r>
              <a:rPr lang="zh-TW" altLang="en-US" sz="2953"/>
              <a:t>第四次</a:t>
            </a:r>
            <a:r>
              <a:rPr lang="en-US" altLang="zh-TW" sz="2953"/>
              <a:t>:</a:t>
            </a:r>
            <a:r>
              <a:rPr lang="zh-TW" altLang="en-US" sz="2953"/>
              <a:t> </a:t>
            </a:r>
            <a:r>
              <a:rPr lang="en-US" altLang="zh-TW" sz="2953"/>
              <a:t>index = 4</a:t>
            </a:r>
          </a:p>
          <a:p>
            <a:endParaRPr lang="zh-TW" altLang="en-US" sz="2953"/>
          </a:p>
        </p:txBody>
      </p:sp>
    </p:spTree>
    <p:extLst>
      <p:ext uri="{BB962C8B-B14F-4D97-AF65-F5344CB8AC3E}">
        <p14:creationId xmlns:p14="http://schemas.microsoft.com/office/powerpoint/2010/main" val="4054314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"/>
          <p:cNvSpPr>
            <a:spLocks/>
          </p:cNvSpPr>
          <p:nvPr/>
        </p:nvSpPr>
        <p:spPr bwMode="auto">
          <a:xfrm>
            <a:off x="2133952" y="375270"/>
            <a:ext cx="7888378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 typeface="Gill Sans"/>
              <a:buNone/>
            </a:pPr>
            <a:r>
              <a:rPr lang="zh-TW" altLang="en-US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指令</a:t>
            </a:r>
            <a:r>
              <a:rPr lang="en-US" altLang="zh-TW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:</a:t>
            </a:r>
            <a:r>
              <a:rPr lang="zh-TW" altLang="en-US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 </a:t>
            </a:r>
            <a:r>
              <a:rPr lang="en-US" altLang="zh-TW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range()</a:t>
            </a:r>
            <a:r>
              <a:rPr lang="zh-TW" altLang="en-US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  ── </a:t>
            </a:r>
            <a:r>
              <a:rPr lang="zh-TW" altLang="en-US" sz="3375"/>
              <a:t>產生一串有順序的東西</a:t>
            </a:r>
            <a:endParaRPr lang="en-US" altLang="zh-TW" sz="3375"/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zh-TW" sz="3375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105475" name="Rectangle 5"/>
          <p:cNvSpPr>
            <a:spLocks/>
          </p:cNvSpPr>
          <p:nvPr/>
        </p:nvSpPr>
        <p:spPr bwMode="auto">
          <a:xfrm>
            <a:off x="2925961" y="1089422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/>
              <a:ea typeface="MS PGothic" panose="020B0600070205080204" pitchFamily="34" charset="-128"/>
              <a:sym typeface="Helvetica Light"/>
            </a:endParaRPr>
          </a:p>
        </p:txBody>
      </p:sp>
      <p:sp>
        <p:nvSpPr>
          <p:cNvPr id="105476" name="文字方塊 1"/>
          <p:cNvSpPr txBox="1">
            <a:spLocks noChangeArrowheads="1"/>
          </p:cNvSpPr>
          <p:nvPr/>
        </p:nvSpPr>
        <p:spPr bwMode="auto">
          <a:xfrm>
            <a:off x="4526608" y="1242343"/>
            <a:ext cx="2886521" cy="1412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endParaRPr lang="en-US" altLang="zh-TW" sz="2953"/>
          </a:p>
          <a:p>
            <a:r>
              <a:rPr lang="en-US" altLang="zh-TW" sz="5625"/>
              <a:t>range(n)</a:t>
            </a:r>
            <a:endParaRPr lang="zh-TW" altLang="en-US" sz="5625"/>
          </a:p>
        </p:txBody>
      </p:sp>
      <p:sp>
        <p:nvSpPr>
          <p:cNvPr id="105477" name="文字方塊 2"/>
          <p:cNvSpPr txBox="1">
            <a:spLocks noChangeArrowheads="1"/>
          </p:cNvSpPr>
          <p:nvPr/>
        </p:nvSpPr>
        <p:spPr bwMode="auto">
          <a:xfrm>
            <a:off x="3666010" y="4432474"/>
            <a:ext cx="3189014" cy="100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/>
              <a:t>例如</a:t>
            </a:r>
            <a:r>
              <a:rPr lang="en-US" altLang="zh-TW" sz="2953"/>
              <a:t>:</a:t>
            </a:r>
            <a:r>
              <a:rPr lang="zh-TW" altLang="en-US" sz="2953"/>
              <a:t> </a:t>
            </a:r>
            <a:r>
              <a:rPr lang="en-US" altLang="zh-TW" sz="2953"/>
              <a:t>range(4)</a:t>
            </a:r>
          </a:p>
          <a:p>
            <a:r>
              <a:rPr lang="en-US" altLang="zh-TW" sz="2953"/>
              <a:t>	</a:t>
            </a:r>
            <a:endParaRPr lang="zh-TW" altLang="en-US" sz="2953"/>
          </a:p>
        </p:txBody>
      </p:sp>
      <p:sp>
        <p:nvSpPr>
          <p:cNvPr id="105478" name="圓角矩形 3"/>
          <p:cNvSpPr>
            <a:spLocks noChangeArrowheads="1"/>
          </p:cNvSpPr>
          <p:nvPr/>
        </p:nvSpPr>
        <p:spPr bwMode="auto">
          <a:xfrm>
            <a:off x="3622477" y="4260577"/>
            <a:ext cx="3189015" cy="215540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/>
            <a:endParaRPr lang="zh-TW" altLang="en-US" sz="2953"/>
          </a:p>
        </p:txBody>
      </p:sp>
      <p:sp>
        <p:nvSpPr>
          <p:cNvPr id="105479" name="文字方塊 4"/>
          <p:cNvSpPr txBox="1">
            <a:spLocks noChangeArrowheads="1"/>
          </p:cNvSpPr>
          <p:nvPr/>
        </p:nvSpPr>
        <p:spPr bwMode="auto">
          <a:xfrm>
            <a:off x="3680519" y="5056436"/>
            <a:ext cx="5568777" cy="100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/>
              <a:t>會產生</a:t>
            </a:r>
            <a:endParaRPr lang="en-US" altLang="zh-TW" sz="2953"/>
          </a:p>
          <a:p>
            <a:r>
              <a:rPr lang="en-US" altLang="zh-TW" sz="2953"/>
              <a:t>[0, 1, 2, 3]</a:t>
            </a:r>
            <a:endParaRPr lang="zh-TW" altLang="en-US" sz="2953"/>
          </a:p>
        </p:txBody>
      </p:sp>
      <p:sp>
        <p:nvSpPr>
          <p:cNvPr id="105480" name="矩形 7"/>
          <p:cNvSpPr>
            <a:spLocks noChangeArrowheads="1"/>
          </p:cNvSpPr>
          <p:nvPr/>
        </p:nvSpPr>
        <p:spPr bwMode="auto">
          <a:xfrm>
            <a:off x="1544092" y="3337471"/>
            <a:ext cx="5468318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/>
              <a:t>回傳</a:t>
            </a:r>
            <a:r>
              <a:rPr lang="en-US" altLang="zh-TW" sz="2953">
                <a:sym typeface="Wingdings" panose="05000000000000000000" pitchFamily="2" charset="2"/>
              </a:rPr>
              <a:t></a:t>
            </a:r>
            <a:r>
              <a:rPr lang="zh-TW" altLang="en-US" sz="2953"/>
              <a:t>從 </a:t>
            </a:r>
            <a:r>
              <a:rPr lang="en-US" altLang="zh-TW" sz="2953" b="1">
                <a:solidFill>
                  <a:srgbClr val="FF0000"/>
                </a:solidFill>
              </a:rPr>
              <a:t>0</a:t>
            </a:r>
            <a:r>
              <a:rPr lang="en-US" altLang="zh-TW" sz="2953"/>
              <a:t> </a:t>
            </a:r>
            <a:r>
              <a:rPr lang="zh-TW" altLang="en-US" sz="2953"/>
              <a:t>開始依序的</a:t>
            </a:r>
            <a:r>
              <a:rPr lang="en-US" altLang="zh-TW" sz="2953">
                <a:solidFill>
                  <a:srgbClr val="FF0000"/>
                </a:solidFill>
              </a:rPr>
              <a:t>n</a:t>
            </a:r>
            <a:r>
              <a:rPr lang="zh-TW" altLang="en-US" sz="2953"/>
              <a:t>個數字</a:t>
            </a:r>
            <a:endParaRPr lang="en-US" altLang="zh-TW" sz="2953"/>
          </a:p>
        </p:txBody>
      </p:sp>
      <p:cxnSp>
        <p:nvCxnSpPr>
          <p:cNvPr id="105481" name="直線單箭頭接點 2"/>
          <p:cNvCxnSpPr>
            <a:cxnSpLocks noChangeShapeType="1"/>
          </p:cNvCxnSpPr>
          <p:nvPr/>
        </p:nvCxnSpPr>
        <p:spPr bwMode="auto">
          <a:xfrm flipH="1">
            <a:off x="3868044" y="2315022"/>
            <a:ext cx="658564" cy="708794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05482" name="直線單箭頭接點 4"/>
          <p:cNvCxnSpPr>
            <a:cxnSpLocks noChangeShapeType="1"/>
          </p:cNvCxnSpPr>
          <p:nvPr/>
        </p:nvCxnSpPr>
        <p:spPr bwMode="auto">
          <a:xfrm flipH="1" flipV="1">
            <a:off x="7108404" y="2416597"/>
            <a:ext cx="911944" cy="607219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05483" name="文字方塊 5"/>
          <p:cNvSpPr txBox="1">
            <a:spLocks noChangeArrowheads="1"/>
          </p:cNvSpPr>
          <p:nvPr/>
        </p:nvSpPr>
        <p:spPr bwMode="auto">
          <a:xfrm>
            <a:off x="7477870" y="3267150"/>
            <a:ext cx="2922240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/>
              <a:t>輸入</a:t>
            </a:r>
            <a:r>
              <a:rPr lang="en-US" altLang="zh-TW" sz="2953"/>
              <a:t>:</a:t>
            </a:r>
            <a:r>
              <a:rPr lang="zh-TW" altLang="en-US" sz="2953"/>
              <a:t>一個數字</a:t>
            </a:r>
            <a:r>
              <a:rPr lang="en-US" altLang="zh-TW" sz="2953"/>
              <a:t>n</a:t>
            </a:r>
            <a:endParaRPr lang="zh-TW" altLang="en-US" sz="2953"/>
          </a:p>
        </p:txBody>
      </p:sp>
    </p:spTree>
    <p:extLst>
      <p:ext uri="{BB962C8B-B14F-4D97-AF65-F5344CB8AC3E}">
        <p14:creationId xmlns:p14="http://schemas.microsoft.com/office/powerpoint/2010/main" val="2251591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"/>
          <p:cNvSpPr>
            <a:spLocks/>
          </p:cNvSpPr>
          <p:nvPr/>
        </p:nvSpPr>
        <p:spPr bwMode="auto">
          <a:xfrm>
            <a:off x="5329308" y="512733"/>
            <a:ext cx="1524456" cy="519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TW" sz="3375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for loop</a:t>
            </a:r>
          </a:p>
        </p:txBody>
      </p:sp>
      <p:sp>
        <p:nvSpPr>
          <p:cNvPr id="107523" name="Rectangle 5"/>
          <p:cNvSpPr>
            <a:spLocks/>
          </p:cNvSpPr>
          <p:nvPr/>
        </p:nvSpPr>
        <p:spPr bwMode="auto">
          <a:xfrm>
            <a:off x="2925961" y="1089422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/>
              <a:ea typeface="MS PGothic" panose="020B0600070205080204" pitchFamily="34" charset="-128"/>
              <a:sym typeface="Helvetica Light"/>
            </a:endParaRPr>
          </a:p>
        </p:txBody>
      </p:sp>
      <p:sp>
        <p:nvSpPr>
          <p:cNvPr id="107524" name="文字方塊 1"/>
          <p:cNvSpPr txBox="1">
            <a:spLocks noChangeArrowheads="1"/>
          </p:cNvSpPr>
          <p:nvPr/>
        </p:nvSpPr>
        <p:spPr bwMode="auto">
          <a:xfrm>
            <a:off x="1944812" y="1504652"/>
            <a:ext cx="5568776" cy="100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zh-TW" sz="2953">
                <a:solidFill>
                  <a:srgbClr val="FF0000"/>
                </a:solidFill>
              </a:rPr>
              <a:t>for</a:t>
            </a:r>
            <a:r>
              <a:rPr lang="en-US" altLang="zh-TW" sz="2953"/>
              <a:t>  &lt;</a:t>
            </a:r>
            <a:r>
              <a:rPr lang="zh-TW" altLang="en-US" sz="2953"/>
              <a:t>變數</a:t>
            </a:r>
            <a:r>
              <a:rPr lang="en-US" altLang="zh-TW" sz="2953"/>
              <a:t>&gt;  </a:t>
            </a:r>
            <a:r>
              <a:rPr lang="en-US" altLang="zh-TW" sz="2953">
                <a:solidFill>
                  <a:srgbClr val="FF0000"/>
                </a:solidFill>
              </a:rPr>
              <a:t>in </a:t>
            </a:r>
            <a:r>
              <a:rPr lang="en-US" altLang="zh-TW" sz="2953"/>
              <a:t> &lt;</a:t>
            </a:r>
            <a:r>
              <a:rPr lang="zh-TW" altLang="en-US" sz="2953"/>
              <a:t>有順序的東西</a:t>
            </a:r>
            <a:r>
              <a:rPr lang="en-US" altLang="zh-TW" sz="2953"/>
              <a:t>&gt;</a:t>
            </a:r>
            <a:r>
              <a:rPr lang="zh-TW" altLang="en-US" sz="2953"/>
              <a:t>：</a:t>
            </a:r>
            <a:endParaRPr lang="en-US" altLang="zh-TW" sz="2953"/>
          </a:p>
          <a:p>
            <a:r>
              <a:rPr lang="zh-TW" altLang="en-US" sz="2953"/>
              <a:t>      </a:t>
            </a:r>
            <a:r>
              <a:rPr lang="en-US" altLang="zh-TW" sz="2953"/>
              <a:t>[</a:t>
            </a:r>
            <a:r>
              <a:rPr lang="zh-TW" altLang="en-US" sz="2953"/>
              <a:t>程式區塊</a:t>
            </a:r>
            <a:r>
              <a:rPr lang="en-US" altLang="zh-TW" sz="2953"/>
              <a:t>]</a:t>
            </a:r>
            <a:endParaRPr lang="zh-TW" altLang="en-US" sz="2953"/>
          </a:p>
        </p:txBody>
      </p:sp>
      <p:sp>
        <p:nvSpPr>
          <p:cNvPr id="107525" name="圓角矩形 2"/>
          <p:cNvSpPr>
            <a:spLocks noChangeArrowheads="1"/>
          </p:cNvSpPr>
          <p:nvPr/>
        </p:nvSpPr>
        <p:spPr bwMode="auto">
          <a:xfrm>
            <a:off x="1944812" y="1404193"/>
            <a:ext cx="6024190" cy="1214438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/>
            <a:endParaRPr lang="zh-TW" altLang="en-US" sz="2953"/>
          </a:p>
        </p:txBody>
      </p:sp>
      <p:sp>
        <p:nvSpPr>
          <p:cNvPr id="107526" name="文字方塊 3"/>
          <p:cNvSpPr txBox="1">
            <a:spLocks noChangeArrowheads="1"/>
          </p:cNvSpPr>
          <p:nvPr/>
        </p:nvSpPr>
        <p:spPr bwMode="auto">
          <a:xfrm>
            <a:off x="2602260" y="3125391"/>
            <a:ext cx="6075536" cy="2818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en-US" altLang="zh-TW" sz="2953"/>
              <a:t>&lt;</a:t>
            </a:r>
            <a:r>
              <a:rPr lang="zh-TW" altLang="en-US" sz="2953"/>
              <a:t>有順序的東西</a:t>
            </a:r>
            <a:r>
              <a:rPr lang="en-US" altLang="zh-TW" sz="2953"/>
              <a:t>&gt;</a:t>
            </a:r>
            <a:r>
              <a:rPr lang="zh-TW" altLang="en-US" sz="2953"/>
              <a:t>會依序傳給</a:t>
            </a:r>
            <a:r>
              <a:rPr lang="en-US" altLang="zh-TW" sz="2953"/>
              <a:t>&lt;</a:t>
            </a:r>
            <a:r>
              <a:rPr lang="zh-TW" altLang="en-US" sz="2953"/>
              <a:t>變數</a:t>
            </a:r>
            <a:r>
              <a:rPr lang="en-US" altLang="zh-TW" sz="2953"/>
              <a:t>&gt;</a:t>
            </a:r>
          </a:p>
          <a:p>
            <a:endParaRPr lang="en-US" altLang="zh-TW" sz="2953"/>
          </a:p>
          <a:p>
            <a:endParaRPr lang="en-US" altLang="zh-TW" sz="2953"/>
          </a:p>
          <a:p>
            <a:r>
              <a:rPr lang="en-US" altLang="zh-TW" sz="2953"/>
              <a:t>Ex.</a:t>
            </a:r>
          </a:p>
          <a:p>
            <a:r>
              <a:rPr lang="en-US" altLang="zh-TW" sz="2953"/>
              <a:t>for  index  in  range(4):</a:t>
            </a:r>
          </a:p>
          <a:p>
            <a:r>
              <a:rPr lang="en-US" altLang="zh-TW" sz="2953"/>
              <a:t>      print(index)</a:t>
            </a:r>
          </a:p>
        </p:txBody>
      </p:sp>
      <p:sp>
        <p:nvSpPr>
          <p:cNvPr id="107527" name="圓角矩形 4"/>
          <p:cNvSpPr>
            <a:spLocks noChangeArrowheads="1"/>
          </p:cNvSpPr>
          <p:nvPr/>
        </p:nvSpPr>
        <p:spPr bwMode="auto">
          <a:xfrm>
            <a:off x="2400226" y="4289599"/>
            <a:ext cx="4759523" cy="187300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/>
            <a:endParaRPr lang="zh-TW" altLang="en-US" sz="2953"/>
          </a:p>
        </p:txBody>
      </p:sp>
      <p:sp>
        <p:nvSpPr>
          <p:cNvPr id="107528" name="文字方塊 5"/>
          <p:cNvSpPr txBox="1">
            <a:spLocks noChangeArrowheads="1"/>
          </p:cNvSpPr>
          <p:nvPr/>
        </p:nvSpPr>
        <p:spPr bwMode="auto">
          <a:xfrm>
            <a:off x="7412013" y="4492749"/>
            <a:ext cx="3392165" cy="2364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/>
              <a:t>第一次</a:t>
            </a:r>
            <a:r>
              <a:rPr lang="en-US" altLang="zh-TW" sz="2953"/>
              <a:t>:</a:t>
            </a:r>
            <a:r>
              <a:rPr lang="zh-TW" altLang="en-US" sz="2953"/>
              <a:t> </a:t>
            </a:r>
            <a:r>
              <a:rPr lang="en-US" altLang="zh-TW" sz="2953"/>
              <a:t>index = 1</a:t>
            </a:r>
          </a:p>
          <a:p>
            <a:r>
              <a:rPr lang="zh-TW" altLang="en-US" sz="2953"/>
              <a:t>第二次</a:t>
            </a:r>
            <a:r>
              <a:rPr lang="en-US" altLang="zh-TW" sz="2953"/>
              <a:t>:</a:t>
            </a:r>
            <a:r>
              <a:rPr lang="zh-TW" altLang="en-US" sz="2953"/>
              <a:t> </a:t>
            </a:r>
            <a:r>
              <a:rPr lang="en-US" altLang="zh-TW" sz="2953"/>
              <a:t>index = 2</a:t>
            </a:r>
          </a:p>
          <a:p>
            <a:r>
              <a:rPr lang="zh-TW" altLang="en-US" sz="2953"/>
              <a:t>第三次</a:t>
            </a:r>
            <a:r>
              <a:rPr lang="en-US" altLang="zh-TW" sz="2953"/>
              <a:t>:</a:t>
            </a:r>
            <a:r>
              <a:rPr lang="zh-TW" altLang="en-US" sz="2953"/>
              <a:t> </a:t>
            </a:r>
            <a:r>
              <a:rPr lang="en-US" altLang="zh-TW" sz="2953"/>
              <a:t>index = 3</a:t>
            </a:r>
          </a:p>
          <a:p>
            <a:r>
              <a:rPr lang="zh-TW" altLang="en-US" sz="2953"/>
              <a:t>第四次</a:t>
            </a:r>
            <a:r>
              <a:rPr lang="en-US" altLang="zh-TW" sz="2953"/>
              <a:t>:</a:t>
            </a:r>
            <a:r>
              <a:rPr lang="zh-TW" altLang="en-US" sz="2953"/>
              <a:t> </a:t>
            </a:r>
            <a:r>
              <a:rPr lang="en-US" altLang="zh-TW" sz="2953"/>
              <a:t>index = 4</a:t>
            </a:r>
          </a:p>
          <a:p>
            <a:endParaRPr lang="zh-TW" altLang="en-US" sz="2953"/>
          </a:p>
        </p:txBody>
      </p:sp>
    </p:spTree>
    <p:extLst>
      <p:ext uri="{BB962C8B-B14F-4D97-AF65-F5344CB8AC3E}">
        <p14:creationId xmlns:p14="http://schemas.microsoft.com/office/powerpoint/2010/main" val="3515890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"/>
          <p:cNvSpPr>
            <a:spLocks/>
          </p:cNvSpPr>
          <p:nvPr/>
        </p:nvSpPr>
        <p:spPr bwMode="auto">
          <a:xfrm>
            <a:off x="2133952" y="375270"/>
            <a:ext cx="7888378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 typeface="Gill Sans"/>
              <a:buNone/>
            </a:pPr>
            <a:r>
              <a:rPr lang="zh-TW" altLang="en-US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指令</a:t>
            </a:r>
            <a:r>
              <a:rPr lang="en-US" altLang="zh-TW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:</a:t>
            </a:r>
            <a:r>
              <a:rPr lang="zh-TW" altLang="en-US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 </a:t>
            </a:r>
            <a:r>
              <a:rPr lang="en-US" altLang="zh-TW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range()</a:t>
            </a:r>
            <a:r>
              <a:rPr lang="zh-TW" altLang="en-US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  ── </a:t>
            </a:r>
            <a:r>
              <a:rPr lang="zh-TW" altLang="en-US" sz="3375" dirty="0"/>
              <a:t>產生一串有順序的東西</a:t>
            </a:r>
            <a:endParaRPr lang="en-US" altLang="zh-TW" sz="3375" dirty="0"/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有兩個參數</a:t>
            </a:r>
            <a:r>
              <a:rPr lang="zh-TW" altLang="en-US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時</a:t>
            </a:r>
            <a:endParaRPr lang="en-US" altLang="zh-TW" sz="3375" dirty="0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105475" name="Rectangle 5"/>
          <p:cNvSpPr>
            <a:spLocks/>
          </p:cNvSpPr>
          <p:nvPr/>
        </p:nvSpPr>
        <p:spPr bwMode="auto">
          <a:xfrm>
            <a:off x="2925961" y="1089422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/>
              <a:ea typeface="MS PGothic" panose="020B0600070205080204" pitchFamily="34" charset="-128"/>
              <a:sym typeface="Helvetica Light"/>
            </a:endParaRPr>
          </a:p>
        </p:txBody>
      </p:sp>
      <p:sp>
        <p:nvSpPr>
          <p:cNvPr id="105476" name="文字方塊 1"/>
          <p:cNvSpPr txBox="1">
            <a:spLocks noChangeArrowheads="1"/>
          </p:cNvSpPr>
          <p:nvPr/>
        </p:nvSpPr>
        <p:spPr bwMode="auto">
          <a:xfrm>
            <a:off x="4526608" y="1242343"/>
            <a:ext cx="4629584" cy="1412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endParaRPr lang="en-US" altLang="zh-TW" sz="2953" dirty="0"/>
          </a:p>
          <a:p>
            <a:r>
              <a:rPr lang="en-US" altLang="zh-TW" sz="5625" dirty="0" smtClean="0"/>
              <a:t>range(n1, n2)</a:t>
            </a:r>
            <a:endParaRPr lang="zh-TW" altLang="en-US" sz="5625" dirty="0"/>
          </a:p>
        </p:txBody>
      </p:sp>
      <p:sp>
        <p:nvSpPr>
          <p:cNvPr id="105477" name="文字方塊 2"/>
          <p:cNvSpPr txBox="1">
            <a:spLocks noChangeArrowheads="1"/>
          </p:cNvSpPr>
          <p:nvPr/>
        </p:nvSpPr>
        <p:spPr bwMode="auto">
          <a:xfrm>
            <a:off x="3666010" y="4432474"/>
            <a:ext cx="3189014" cy="100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 dirty="0"/>
              <a:t>例如</a:t>
            </a:r>
            <a:r>
              <a:rPr lang="en-US" altLang="zh-TW" sz="2953" dirty="0"/>
              <a:t>:</a:t>
            </a:r>
            <a:r>
              <a:rPr lang="zh-TW" altLang="en-US" sz="2953" dirty="0"/>
              <a:t> </a:t>
            </a:r>
            <a:r>
              <a:rPr lang="en-US" altLang="zh-TW" sz="2953" dirty="0" smtClean="0"/>
              <a:t>range(1, 5)</a:t>
            </a:r>
            <a:endParaRPr lang="en-US" altLang="zh-TW" sz="2953" dirty="0"/>
          </a:p>
          <a:p>
            <a:r>
              <a:rPr lang="en-US" altLang="zh-TW" sz="2953" dirty="0"/>
              <a:t>	</a:t>
            </a:r>
            <a:endParaRPr lang="zh-TW" altLang="en-US" sz="2953" dirty="0"/>
          </a:p>
        </p:txBody>
      </p:sp>
      <p:sp>
        <p:nvSpPr>
          <p:cNvPr id="105478" name="圓角矩形 3"/>
          <p:cNvSpPr>
            <a:spLocks noChangeArrowheads="1"/>
          </p:cNvSpPr>
          <p:nvPr/>
        </p:nvSpPr>
        <p:spPr bwMode="auto">
          <a:xfrm>
            <a:off x="3622477" y="4260577"/>
            <a:ext cx="3189015" cy="215540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/>
            <a:endParaRPr lang="zh-TW" altLang="en-US" sz="2953"/>
          </a:p>
        </p:txBody>
      </p:sp>
      <p:sp>
        <p:nvSpPr>
          <p:cNvPr id="105479" name="文字方塊 4"/>
          <p:cNvSpPr txBox="1">
            <a:spLocks noChangeArrowheads="1"/>
          </p:cNvSpPr>
          <p:nvPr/>
        </p:nvSpPr>
        <p:spPr bwMode="auto">
          <a:xfrm>
            <a:off x="3680519" y="5056436"/>
            <a:ext cx="5568777" cy="100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 dirty="0"/>
              <a:t>會產生</a:t>
            </a:r>
            <a:endParaRPr lang="en-US" altLang="zh-TW" sz="2953" dirty="0"/>
          </a:p>
          <a:p>
            <a:r>
              <a:rPr lang="en-US" altLang="zh-TW" sz="2953" dirty="0" smtClean="0"/>
              <a:t>[1</a:t>
            </a:r>
            <a:r>
              <a:rPr lang="en-US" altLang="zh-TW" sz="2953" dirty="0"/>
              <a:t>, 2, </a:t>
            </a:r>
            <a:r>
              <a:rPr lang="en-US" altLang="zh-TW" sz="2953" dirty="0" smtClean="0"/>
              <a:t>3, 4]</a:t>
            </a:r>
            <a:endParaRPr lang="zh-TW" altLang="en-US" sz="2953" dirty="0"/>
          </a:p>
        </p:txBody>
      </p:sp>
      <p:sp>
        <p:nvSpPr>
          <p:cNvPr id="105480" name="矩形 7"/>
          <p:cNvSpPr>
            <a:spLocks noChangeArrowheads="1"/>
          </p:cNvSpPr>
          <p:nvPr/>
        </p:nvSpPr>
        <p:spPr bwMode="auto">
          <a:xfrm>
            <a:off x="1544092" y="3337471"/>
            <a:ext cx="5468318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 dirty="0"/>
              <a:t>回傳</a:t>
            </a:r>
            <a:r>
              <a:rPr lang="en-US" altLang="zh-TW" sz="2953" dirty="0" smtClean="0">
                <a:sym typeface="Wingdings" panose="05000000000000000000" pitchFamily="2" charset="2"/>
              </a:rPr>
              <a:t></a:t>
            </a:r>
            <a:r>
              <a:rPr lang="en-US" altLang="zh-TW" sz="2953" dirty="0" smtClean="0"/>
              <a:t>n1, n1+1, ……, n2-1</a:t>
            </a:r>
            <a:endParaRPr lang="en-US" altLang="zh-TW" sz="2953" dirty="0"/>
          </a:p>
        </p:txBody>
      </p:sp>
      <p:cxnSp>
        <p:nvCxnSpPr>
          <p:cNvPr id="105481" name="直線單箭頭接點 2"/>
          <p:cNvCxnSpPr>
            <a:cxnSpLocks noChangeShapeType="1"/>
          </p:cNvCxnSpPr>
          <p:nvPr/>
        </p:nvCxnSpPr>
        <p:spPr bwMode="auto">
          <a:xfrm flipH="1">
            <a:off x="3868044" y="2315022"/>
            <a:ext cx="658564" cy="708794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05482" name="直線單箭頭接點 4"/>
          <p:cNvCxnSpPr>
            <a:cxnSpLocks noChangeShapeType="1"/>
          </p:cNvCxnSpPr>
          <p:nvPr/>
        </p:nvCxnSpPr>
        <p:spPr bwMode="auto">
          <a:xfrm flipH="1" flipV="1">
            <a:off x="7108404" y="2416597"/>
            <a:ext cx="911944" cy="607219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05483" name="文字方塊 5"/>
          <p:cNvSpPr txBox="1">
            <a:spLocks noChangeArrowheads="1"/>
          </p:cNvSpPr>
          <p:nvPr/>
        </p:nvSpPr>
        <p:spPr bwMode="auto">
          <a:xfrm>
            <a:off x="8262994" y="2446829"/>
            <a:ext cx="3380366" cy="145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 dirty="0" smtClean="0"/>
              <a:t>輸入</a:t>
            </a:r>
            <a:r>
              <a:rPr lang="en-US" altLang="zh-TW" sz="2953" dirty="0" smtClean="0"/>
              <a:t>-- n1:</a:t>
            </a:r>
            <a:r>
              <a:rPr lang="zh-TW" altLang="en-US" sz="2953" dirty="0" smtClean="0"/>
              <a:t>起始數字</a:t>
            </a:r>
            <a:endParaRPr lang="en-US" altLang="zh-TW" sz="2953" dirty="0" smtClean="0"/>
          </a:p>
          <a:p>
            <a:r>
              <a:rPr lang="zh-TW" altLang="en-US" sz="2953" dirty="0"/>
              <a:t> </a:t>
            </a:r>
            <a:r>
              <a:rPr lang="zh-TW" altLang="en-US" sz="2953" dirty="0" smtClean="0"/>
              <a:t>          </a:t>
            </a:r>
            <a:r>
              <a:rPr lang="en-US" altLang="zh-TW" sz="2953" dirty="0" smtClean="0"/>
              <a:t>n2: </a:t>
            </a:r>
            <a:r>
              <a:rPr lang="zh-TW" altLang="en-US" sz="2953" dirty="0" smtClean="0"/>
              <a:t>結束數字</a:t>
            </a:r>
            <a:r>
              <a:rPr lang="en-US" altLang="zh-TW" sz="2953" dirty="0" smtClean="0"/>
              <a:t>		(</a:t>
            </a:r>
            <a:r>
              <a:rPr lang="zh-TW" altLang="en-US" sz="2953" dirty="0" smtClean="0"/>
              <a:t>不包含</a:t>
            </a:r>
            <a:r>
              <a:rPr lang="en-US" altLang="zh-TW" sz="2953" dirty="0" smtClean="0"/>
              <a:t>)</a:t>
            </a:r>
            <a:endParaRPr lang="zh-TW" altLang="en-US" sz="2953" dirty="0"/>
          </a:p>
        </p:txBody>
      </p:sp>
    </p:spTree>
    <p:extLst>
      <p:ext uri="{BB962C8B-B14F-4D97-AF65-F5344CB8AC3E}">
        <p14:creationId xmlns:p14="http://schemas.microsoft.com/office/powerpoint/2010/main" val="3302870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1"/>
          <p:cNvSpPr>
            <a:spLocks/>
          </p:cNvSpPr>
          <p:nvPr/>
        </p:nvSpPr>
        <p:spPr bwMode="auto">
          <a:xfrm>
            <a:off x="2133952" y="375270"/>
            <a:ext cx="7888378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 typeface="Gill Sans"/>
              <a:buNone/>
            </a:pPr>
            <a:r>
              <a:rPr lang="zh-TW" altLang="en-US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指令</a:t>
            </a:r>
            <a:r>
              <a:rPr lang="en-US" altLang="zh-TW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:</a:t>
            </a:r>
            <a:r>
              <a:rPr lang="zh-TW" altLang="en-US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 </a:t>
            </a:r>
            <a:r>
              <a:rPr lang="en-US" altLang="zh-TW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range()</a:t>
            </a:r>
            <a:r>
              <a:rPr lang="zh-TW" altLang="en-US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  ── </a:t>
            </a:r>
            <a:r>
              <a:rPr lang="zh-TW" altLang="en-US" sz="3375" dirty="0"/>
              <a:t>產生一串有順序的東西</a:t>
            </a:r>
            <a:endParaRPr lang="en-US" altLang="zh-TW" sz="3375" dirty="0"/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有</a:t>
            </a:r>
            <a:r>
              <a:rPr lang="zh-TW" altLang="en-US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三</a:t>
            </a: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個參數</a:t>
            </a:r>
            <a:r>
              <a:rPr lang="zh-TW" altLang="en-US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時</a:t>
            </a:r>
            <a:endParaRPr lang="en-US" altLang="zh-TW" sz="3375" dirty="0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105475" name="Rectangle 5"/>
          <p:cNvSpPr>
            <a:spLocks/>
          </p:cNvSpPr>
          <p:nvPr/>
        </p:nvSpPr>
        <p:spPr bwMode="auto">
          <a:xfrm>
            <a:off x="2925961" y="1089422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/>
              <a:buChar char="•"/>
              <a:defRPr sz="4200">
                <a:solidFill>
                  <a:schemeClr val="tx1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/>
              <a:ea typeface="MS PGothic" panose="020B0600070205080204" pitchFamily="34" charset="-128"/>
              <a:sym typeface="Helvetica Light"/>
            </a:endParaRPr>
          </a:p>
        </p:txBody>
      </p:sp>
      <p:sp>
        <p:nvSpPr>
          <p:cNvPr id="105476" name="文字方塊 1"/>
          <p:cNvSpPr txBox="1">
            <a:spLocks noChangeArrowheads="1"/>
          </p:cNvSpPr>
          <p:nvPr/>
        </p:nvSpPr>
        <p:spPr bwMode="auto">
          <a:xfrm>
            <a:off x="4526608" y="1242343"/>
            <a:ext cx="4629584" cy="1412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endParaRPr lang="en-US" altLang="zh-TW" sz="2953" dirty="0" smtClean="0"/>
          </a:p>
          <a:p>
            <a:r>
              <a:rPr lang="en-US" altLang="zh-TW" sz="5625" dirty="0" smtClean="0"/>
              <a:t>range(n1, n2, n3)</a:t>
            </a:r>
            <a:endParaRPr lang="zh-TW" altLang="en-US" sz="5625" dirty="0"/>
          </a:p>
        </p:txBody>
      </p:sp>
      <p:sp>
        <p:nvSpPr>
          <p:cNvPr id="105477" name="文字方塊 2"/>
          <p:cNvSpPr txBox="1">
            <a:spLocks noChangeArrowheads="1"/>
          </p:cNvSpPr>
          <p:nvPr/>
        </p:nvSpPr>
        <p:spPr bwMode="auto">
          <a:xfrm>
            <a:off x="3666010" y="4432474"/>
            <a:ext cx="3189014" cy="100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 dirty="0"/>
              <a:t>例如</a:t>
            </a:r>
            <a:r>
              <a:rPr lang="en-US" altLang="zh-TW" sz="2953" dirty="0"/>
              <a:t>:</a:t>
            </a:r>
            <a:r>
              <a:rPr lang="zh-TW" altLang="en-US" sz="2953" dirty="0"/>
              <a:t> </a:t>
            </a:r>
            <a:r>
              <a:rPr lang="en-US" altLang="zh-TW" sz="2953" dirty="0" smtClean="0"/>
              <a:t>range(1, 5, 2)</a:t>
            </a:r>
            <a:endParaRPr lang="en-US" altLang="zh-TW" sz="2953" dirty="0"/>
          </a:p>
          <a:p>
            <a:r>
              <a:rPr lang="en-US" altLang="zh-TW" sz="2953" dirty="0"/>
              <a:t>	</a:t>
            </a:r>
            <a:endParaRPr lang="zh-TW" altLang="en-US" sz="2953" dirty="0"/>
          </a:p>
        </p:txBody>
      </p:sp>
      <p:sp>
        <p:nvSpPr>
          <p:cNvPr id="105478" name="圓角矩形 3"/>
          <p:cNvSpPr>
            <a:spLocks noChangeArrowheads="1"/>
          </p:cNvSpPr>
          <p:nvPr/>
        </p:nvSpPr>
        <p:spPr bwMode="auto">
          <a:xfrm>
            <a:off x="3622477" y="4260577"/>
            <a:ext cx="3189015" cy="215540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pPr algn="ctr" eaLnBrk="1" hangingPunct="1"/>
            <a:endParaRPr lang="zh-TW" altLang="en-US" sz="2953"/>
          </a:p>
        </p:txBody>
      </p:sp>
      <p:sp>
        <p:nvSpPr>
          <p:cNvPr id="105479" name="文字方塊 4"/>
          <p:cNvSpPr txBox="1">
            <a:spLocks noChangeArrowheads="1"/>
          </p:cNvSpPr>
          <p:nvPr/>
        </p:nvSpPr>
        <p:spPr bwMode="auto">
          <a:xfrm>
            <a:off x="3680519" y="5056436"/>
            <a:ext cx="5568777" cy="100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 dirty="0"/>
              <a:t>會產生</a:t>
            </a:r>
            <a:endParaRPr lang="en-US" altLang="zh-TW" sz="2953" dirty="0"/>
          </a:p>
          <a:p>
            <a:r>
              <a:rPr lang="en-US" altLang="zh-TW" sz="2953" dirty="0" smtClean="0"/>
              <a:t>[1</a:t>
            </a:r>
            <a:r>
              <a:rPr lang="en-US" altLang="zh-TW" sz="2953" dirty="0"/>
              <a:t>, </a:t>
            </a:r>
            <a:r>
              <a:rPr lang="en-US" altLang="zh-TW" sz="2953" dirty="0" smtClean="0"/>
              <a:t>3]</a:t>
            </a:r>
            <a:endParaRPr lang="zh-TW" altLang="en-US" sz="2953" dirty="0"/>
          </a:p>
        </p:txBody>
      </p:sp>
      <p:sp>
        <p:nvSpPr>
          <p:cNvPr id="105480" name="矩形 7"/>
          <p:cNvSpPr>
            <a:spLocks noChangeArrowheads="1"/>
          </p:cNvSpPr>
          <p:nvPr/>
        </p:nvSpPr>
        <p:spPr bwMode="auto">
          <a:xfrm>
            <a:off x="1544092" y="3337471"/>
            <a:ext cx="5468318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 dirty="0"/>
              <a:t>回傳</a:t>
            </a:r>
            <a:r>
              <a:rPr lang="en-US" altLang="zh-TW" sz="2953" dirty="0" smtClean="0">
                <a:sym typeface="Wingdings" panose="05000000000000000000" pitchFamily="2" charset="2"/>
              </a:rPr>
              <a:t></a:t>
            </a:r>
            <a:r>
              <a:rPr lang="en-US" altLang="zh-TW" sz="2953" dirty="0" smtClean="0"/>
              <a:t>n1, n1+n3, n1+n3+n3, ……</a:t>
            </a:r>
            <a:endParaRPr lang="en-US" altLang="zh-TW" sz="2953" dirty="0"/>
          </a:p>
        </p:txBody>
      </p:sp>
      <p:cxnSp>
        <p:nvCxnSpPr>
          <p:cNvPr id="105481" name="直線單箭頭接點 2"/>
          <p:cNvCxnSpPr>
            <a:cxnSpLocks noChangeShapeType="1"/>
          </p:cNvCxnSpPr>
          <p:nvPr/>
        </p:nvCxnSpPr>
        <p:spPr bwMode="auto">
          <a:xfrm flipH="1">
            <a:off x="3868044" y="2315022"/>
            <a:ext cx="658564" cy="708794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cxnSp>
        <p:nvCxnSpPr>
          <p:cNvPr id="105482" name="直線單箭頭接點 4"/>
          <p:cNvCxnSpPr>
            <a:cxnSpLocks noChangeShapeType="1"/>
          </p:cNvCxnSpPr>
          <p:nvPr/>
        </p:nvCxnSpPr>
        <p:spPr bwMode="auto">
          <a:xfrm flipH="1" flipV="1">
            <a:off x="7351050" y="2607473"/>
            <a:ext cx="911944" cy="607219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05483" name="文字方塊 5"/>
          <p:cNvSpPr txBox="1">
            <a:spLocks noChangeArrowheads="1"/>
          </p:cNvSpPr>
          <p:nvPr/>
        </p:nvSpPr>
        <p:spPr bwMode="auto">
          <a:xfrm>
            <a:off x="8262994" y="2446829"/>
            <a:ext cx="3380366" cy="191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defRPr>
            </a:lvl9pPr>
          </a:lstStyle>
          <a:p>
            <a:r>
              <a:rPr lang="zh-TW" altLang="en-US" sz="2953" dirty="0" smtClean="0"/>
              <a:t>輸入</a:t>
            </a:r>
            <a:r>
              <a:rPr lang="en-US" altLang="zh-TW" sz="2953" dirty="0" smtClean="0"/>
              <a:t>-- n1:</a:t>
            </a:r>
            <a:r>
              <a:rPr lang="zh-TW" altLang="en-US" sz="2953" dirty="0" smtClean="0"/>
              <a:t>起始數字</a:t>
            </a:r>
            <a:endParaRPr lang="en-US" altLang="zh-TW" sz="2953" dirty="0" smtClean="0"/>
          </a:p>
          <a:p>
            <a:r>
              <a:rPr lang="zh-TW" altLang="en-US" sz="2953" dirty="0"/>
              <a:t> </a:t>
            </a:r>
            <a:r>
              <a:rPr lang="zh-TW" altLang="en-US" sz="2953" dirty="0" smtClean="0"/>
              <a:t>          </a:t>
            </a:r>
            <a:r>
              <a:rPr lang="en-US" altLang="zh-TW" sz="2953" dirty="0" smtClean="0"/>
              <a:t>n2: </a:t>
            </a:r>
            <a:r>
              <a:rPr lang="zh-TW" altLang="en-US" sz="2953" dirty="0" smtClean="0"/>
              <a:t>結束數字</a:t>
            </a:r>
            <a:r>
              <a:rPr lang="en-US" altLang="zh-TW" sz="2953" dirty="0" smtClean="0"/>
              <a:t>		(</a:t>
            </a:r>
            <a:r>
              <a:rPr lang="zh-TW" altLang="en-US" sz="2953" dirty="0" smtClean="0"/>
              <a:t>不包含</a:t>
            </a:r>
            <a:r>
              <a:rPr lang="en-US" altLang="zh-TW" sz="2953" dirty="0" smtClean="0"/>
              <a:t>)</a:t>
            </a:r>
          </a:p>
          <a:p>
            <a:r>
              <a:rPr lang="en-US" altLang="zh-TW" sz="2953" dirty="0"/>
              <a:t> </a:t>
            </a:r>
            <a:r>
              <a:rPr lang="en-US" altLang="zh-TW" sz="2953" dirty="0" smtClean="0"/>
              <a:t>          n3: </a:t>
            </a:r>
            <a:r>
              <a:rPr lang="zh-TW" altLang="en-US" sz="2953" dirty="0" smtClean="0"/>
              <a:t>增加的數</a:t>
            </a:r>
            <a:endParaRPr lang="zh-TW" altLang="en-US" sz="2953" dirty="0"/>
          </a:p>
        </p:txBody>
      </p:sp>
    </p:spTree>
    <p:extLst>
      <p:ext uri="{BB962C8B-B14F-4D97-AF65-F5344CB8AC3E}">
        <p14:creationId xmlns:p14="http://schemas.microsoft.com/office/powerpoint/2010/main" val="197725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402</Words>
  <Application>Microsoft Office PowerPoint</Application>
  <PresentationFormat>寬螢幕</PresentationFormat>
  <Paragraphs>119</Paragraphs>
  <Slides>6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7" baseType="lpstr">
      <vt:lpstr>MS PGothic</vt:lpstr>
      <vt:lpstr>新細明體</vt:lpstr>
      <vt:lpstr>Arial</vt:lpstr>
      <vt:lpstr>Calibri</vt:lpstr>
      <vt:lpstr>Calibri Light</vt:lpstr>
      <vt:lpstr>Gill Sans</vt:lpstr>
      <vt:lpstr>Helvetica Light</vt:lpstr>
      <vt:lpstr>Trebuchet MS</vt:lpstr>
      <vt:lpstr>Wingdings</vt:lpstr>
      <vt:lpstr>ヒラギノ角ゴ ProN W3</vt:lpstr>
      <vt:lpstr>Office 佈景主題</vt:lpstr>
      <vt:lpstr>for 迴圈(for loop):   當你知道要重複的次數時 適合使用它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重複一樣的事情 for 迴圈</dc:title>
  <dc:creator>jinmou</dc:creator>
  <cp:lastModifiedBy>jinmou</cp:lastModifiedBy>
  <cp:revision>6</cp:revision>
  <dcterms:created xsi:type="dcterms:W3CDTF">2017-11-14T15:23:49Z</dcterms:created>
  <dcterms:modified xsi:type="dcterms:W3CDTF">2017-11-14T15:33:10Z</dcterms:modified>
</cp:coreProperties>
</file>