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8" r:id="rId4"/>
    <p:sldId id="260" r:id="rId5"/>
    <p:sldId id="261" r:id="rId6"/>
    <p:sldId id="262" r:id="rId7"/>
    <p:sldId id="263" r:id="rId8"/>
    <p:sldId id="264" r:id="rId9"/>
    <p:sldId id="257" r:id="rId10"/>
    <p:sldId id="267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84E6A-00CE-4636-A86D-C0DF2CB6CFD2}" type="datetimeFigureOut">
              <a:rPr lang="zh-TW" altLang="en-US" smtClean="0"/>
              <a:pPr/>
              <a:t>2020/1/15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A5482-46D0-4487-B7A7-2F152F3732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A5482-46D0-4487-B7A7-2F152F3732D9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6579-94CA-4DC6-A4E9-3F269A9EDAB8}" type="datetimeFigureOut">
              <a:rPr lang="zh-TW" altLang="en-US" smtClean="0"/>
              <a:pPr/>
              <a:t>2020/1/15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2E27-215C-42E8-B6B9-653DBE0D82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6579-94CA-4DC6-A4E9-3F269A9EDAB8}" type="datetimeFigureOut">
              <a:rPr lang="zh-TW" altLang="en-US" smtClean="0"/>
              <a:pPr/>
              <a:t>2020/1/15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2E27-215C-42E8-B6B9-653DBE0D82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6579-94CA-4DC6-A4E9-3F269A9EDAB8}" type="datetimeFigureOut">
              <a:rPr lang="zh-TW" altLang="en-US" smtClean="0"/>
              <a:pPr/>
              <a:t>2020/1/15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2E27-215C-42E8-B6B9-653DBE0D82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6579-94CA-4DC6-A4E9-3F269A9EDAB8}" type="datetimeFigureOut">
              <a:rPr lang="zh-TW" altLang="en-US" smtClean="0"/>
              <a:pPr/>
              <a:t>2020/1/15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2E27-215C-42E8-B6B9-653DBE0D82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6579-94CA-4DC6-A4E9-3F269A9EDAB8}" type="datetimeFigureOut">
              <a:rPr lang="zh-TW" altLang="en-US" smtClean="0"/>
              <a:pPr/>
              <a:t>2020/1/15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2E27-215C-42E8-B6B9-653DBE0D82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6579-94CA-4DC6-A4E9-3F269A9EDAB8}" type="datetimeFigureOut">
              <a:rPr lang="zh-TW" altLang="en-US" smtClean="0"/>
              <a:pPr/>
              <a:t>2020/1/15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2E27-215C-42E8-B6B9-653DBE0D82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6579-94CA-4DC6-A4E9-3F269A9EDAB8}" type="datetimeFigureOut">
              <a:rPr lang="zh-TW" altLang="en-US" smtClean="0"/>
              <a:pPr/>
              <a:t>2020/1/15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2E27-215C-42E8-B6B9-653DBE0D82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6579-94CA-4DC6-A4E9-3F269A9EDAB8}" type="datetimeFigureOut">
              <a:rPr lang="zh-TW" altLang="en-US" smtClean="0"/>
              <a:pPr/>
              <a:t>2020/1/15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2E27-215C-42E8-B6B9-653DBE0D82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6579-94CA-4DC6-A4E9-3F269A9EDAB8}" type="datetimeFigureOut">
              <a:rPr lang="zh-TW" altLang="en-US" smtClean="0"/>
              <a:pPr/>
              <a:t>2020/1/15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2E27-215C-42E8-B6B9-653DBE0D82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6579-94CA-4DC6-A4E9-3F269A9EDAB8}" type="datetimeFigureOut">
              <a:rPr lang="zh-TW" altLang="en-US" smtClean="0"/>
              <a:pPr/>
              <a:t>2020/1/15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2E27-215C-42E8-B6B9-653DBE0D82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6579-94CA-4DC6-A4E9-3F269A9EDAB8}" type="datetimeFigureOut">
              <a:rPr lang="zh-TW" altLang="en-US" smtClean="0"/>
              <a:pPr/>
              <a:t>2020/1/15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2E27-215C-42E8-B6B9-653DBE0D82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A6579-94CA-4DC6-A4E9-3F269A9EDAB8}" type="datetimeFigureOut">
              <a:rPr lang="zh-TW" altLang="en-US" smtClean="0"/>
              <a:pPr/>
              <a:t>2020/1/15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02E27-215C-42E8-B6B9-653DBE0D82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wikiwand.com/zh-tw/%E8%85%94%E8%82%A0%E5%8A%A8%E7%89%A9" TargetMode="External"/><Relationship Id="rId18" Type="http://schemas.openxmlformats.org/officeDocument/2006/relationships/hyperlink" Target="https://www.youtube.com/watch?v=aepMS8rGXTU" TargetMode="External"/><Relationship Id="rId26" Type="http://schemas.openxmlformats.org/officeDocument/2006/relationships/image" Target="../media/image7.jpeg"/><Relationship Id="rId39" Type="http://schemas.openxmlformats.org/officeDocument/2006/relationships/image" Target="../media/image20.jpeg"/><Relationship Id="rId21" Type="http://schemas.openxmlformats.org/officeDocument/2006/relationships/hyperlink" Target="https://www.youtube.com/watch?v=6hmgu__XZdU" TargetMode="External"/><Relationship Id="rId34" Type="http://schemas.openxmlformats.org/officeDocument/2006/relationships/image" Target="../media/image15.jpeg"/><Relationship Id="rId7" Type="http://schemas.openxmlformats.org/officeDocument/2006/relationships/hyperlink" Target="https://www.youtube.com/watch?v=qp6Y0bhcwfE" TargetMode="External"/><Relationship Id="rId2" Type="http://schemas.openxmlformats.org/officeDocument/2006/relationships/hyperlink" Target="https://www.youtube.com/watch?v=NaRs39C-KAM" TargetMode="External"/><Relationship Id="rId16" Type="http://schemas.openxmlformats.org/officeDocument/2006/relationships/hyperlink" Target="https://www.youtube.com/watch?v=US6Zq3qXMy4" TargetMode="External"/><Relationship Id="rId20" Type="http://schemas.openxmlformats.org/officeDocument/2006/relationships/hyperlink" Target="https://www.youtube.com/watch?v=Ybzwizci-5w" TargetMode="External"/><Relationship Id="rId29" Type="http://schemas.openxmlformats.org/officeDocument/2006/relationships/image" Target="../media/image10.jpeg"/><Relationship Id="rId41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Yc-8Lgtv4k" TargetMode="External"/><Relationship Id="rId11" Type="http://schemas.openxmlformats.org/officeDocument/2006/relationships/hyperlink" Target="http://www.wikiwand.com/zh-tw/%E6%A3%98%E7%9A%AE%E5%8A%A8%E7%89%A9" TargetMode="External"/><Relationship Id="rId24" Type="http://schemas.openxmlformats.org/officeDocument/2006/relationships/image" Target="../media/image5.jpeg"/><Relationship Id="rId32" Type="http://schemas.openxmlformats.org/officeDocument/2006/relationships/image" Target="../media/image13.jpeg"/><Relationship Id="rId37" Type="http://schemas.openxmlformats.org/officeDocument/2006/relationships/image" Target="../media/image18.jpeg"/><Relationship Id="rId40" Type="http://schemas.openxmlformats.org/officeDocument/2006/relationships/image" Target="../media/image21.jpeg"/><Relationship Id="rId5" Type="http://schemas.openxmlformats.org/officeDocument/2006/relationships/hyperlink" Target="https://www.youtube.com/watch?v=_v1-ZcRMkOQ" TargetMode="External"/><Relationship Id="rId15" Type="http://schemas.openxmlformats.org/officeDocument/2006/relationships/hyperlink" Target="https://www.youtube.com/watch?v=686UrQzl7PY" TargetMode="External"/><Relationship Id="rId23" Type="http://schemas.openxmlformats.org/officeDocument/2006/relationships/image" Target="../media/image4.jpeg"/><Relationship Id="rId28" Type="http://schemas.openxmlformats.org/officeDocument/2006/relationships/image" Target="../media/image9.jpeg"/><Relationship Id="rId36" Type="http://schemas.openxmlformats.org/officeDocument/2006/relationships/image" Target="../media/image17.jpeg"/><Relationship Id="rId10" Type="http://schemas.openxmlformats.org/officeDocument/2006/relationships/hyperlink" Target="https://www.youtube.com/watch?v=6gH7NYh-rOg" TargetMode="External"/><Relationship Id="rId19" Type="http://schemas.openxmlformats.org/officeDocument/2006/relationships/hyperlink" Target="https://www.youtube.com/watch?v=j3U0d9egSpU" TargetMode="External"/><Relationship Id="rId31" Type="http://schemas.openxmlformats.org/officeDocument/2006/relationships/image" Target="../media/image12.jpeg"/><Relationship Id="rId4" Type="http://schemas.openxmlformats.org/officeDocument/2006/relationships/hyperlink" Target="https://www.youtube.com/watch?v=QtenK_WA-f8" TargetMode="External"/><Relationship Id="rId9" Type="http://schemas.openxmlformats.org/officeDocument/2006/relationships/hyperlink" Target="https://www.youtube.com/watch?v=cDZLcPvcK7w" TargetMode="External"/><Relationship Id="rId14" Type="http://schemas.openxmlformats.org/officeDocument/2006/relationships/hyperlink" Target="http://www.wikiwand.com/zh-tw/%E8%8A%82%E8%82%A2%E5%8A%A8%E7%89%A9" TargetMode="External"/><Relationship Id="rId22" Type="http://schemas.openxmlformats.org/officeDocument/2006/relationships/hyperlink" Target="https://www.youtube.com/watch?v=2nXrEXBzr2o&amp;index=11&amp;list=RDQMNTdJpaDzV8M" TargetMode="External"/><Relationship Id="rId27" Type="http://schemas.openxmlformats.org/officeDocument/2006/relationships/image" Target="../media/image8.jpeg"/><Relationship Id="rId30" Type="http://schemas.openxmlformats.org/officeDocument/2006/relationships/image" Target="../media/image11.gif"/><Relationship Id="rId35" Type="http://schemas.openxmlformats.org/officeDocument/2006/relationships/image" Target="../media/image16.jpeg"/><Relationship Id="rId8" Type="http://schemas.openxmlformats.org/officeDocument/2006/relationships/hyperlink" Target="https://www.youtube.com/watch?v=0X_pCYMcNYE" TargetMode="External"/><Relationship Id="rId3" Type="http://schemas.openxmlformats.org/officeDocument/2006/relationships/hyperlink" Target="https://www.youtube.com/watch?v=8yMt1_FiBUE" TargetMode="External"/><Relationship Id="rId12" Type="http://schemas.openxmlformats.org/officeDocument/2006/relationships/hyperlink" Target="http://www.wikiwand.com/zh-tw/%E8%BD%AF%E4%BD%93%E5%8A%A8%E7%89%A9" TargetMode="External"/><Relationship Id="rId17" Type="http://schemas.openxmlformats.org/officeDocument/2006/relationships/hyperlink" Target="https://www.youtube.com/watch?v=p2u6LHjxhTQ" TargetMode="External"/><Relationship Id="rId25" Type="http://schemas.openxmlformats.org/officeDocument/2006/relationships/image" Target="../media/image6.jpeg"/><Relationship Id="rId33" Type="http://schemas.openxmlformats.org/officeDocument/2006/relationships/image" Target="../media/image14.jpeg"/><Relationship Id="rId38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jpeg"/><Relationship Id="rId18" Type="http://schemas.openxmlformats.org/officeDocument/2006/relationships/image" Target="../media/image38.jpeg"/><Relationship Id="rId26" Type="http://schemas.openxmlformats.org/officeDocument/2006/relationships/image" Target="../media/image23.png"/><Relationship Id="rId39" Type="http://schemas.openxmlformats.org/officeDocument/2006/relationships/image" Target="../media/image57.jpeg"/><Relationship Id="rId21" Type="http://schemas.openxmlformats.org/officeDocument/2006/relationships/image" Target="../media/image41.jpeg"/><Relationship Id="rId34" Type="http://schemas.openxmlformats.org/officeDocument/2006/relationships/image" Target="../media/image52.jpeg"/><Relationship Id="rId42" Type="http://schemas.openxmlformats.org/officeDocument/2006/relationships/image" Target="../media/image20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jpeg"/><Relationship Id="rId20" Type="http://schemas.openxmlformats.org/officeDocument/2006/relationships/image" Target="../media/image40.png"/><Relationship Id="rId29" Type="http://schemas.openxmlformats.org/officeDocument/2006/relationships/image" Target="../media/image47.jpeg"/><Relationship Id="rId41" Type="http://schemas.openxmlformats.org/officeDocument/2006/relationships/image" Target="../media/image59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24" Type="http://schemas.openxmlformats.org/officeDocument/2006/relationships/image" Target="../media/image44.jpeg"/><Relationship Id="rId32" Type="http://schemas.openxmlformats.org/officeDocument/2006/relationships/image" Target="../media/image50.jpeg"/><Relationship Id="rId37" Type="http://schemas.openxmlformats.org/officeDocument/2006/relationships/image" Target="../media/image55.jpeg"/><Relationship Id="rId40" Type="http://schemas.openxmlformats.org/officeDocument/2006/relationships/image" Target="../media/image58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23" Type="http://schemas.openxmlformats.org/officeDocument/2006/relationships/image" Target="../media/image43.jpeg"/><Relationship Id="rId28" Type="http://schemas.openxmlformats.org/officeDocument/2006/relationships/image" Target="../media/image46.jpeg"/><Relationship Id="rId36" Type="http://schemas.openxmlformats.org/officeDocument/2006/relationships/image" Target="../media/image54.jpeg"/><Relationship Id="rId10" Type="http://schemas.openxmlformats.org/officeDocument/2006/relationships/image" Target="../media/image30.jpeg"/><Relationship Id="rId19" Type="http://schemas.openxmlformats.org/officeDocument/2006/relationships/image" Target="../media/image39.jpeg"/><Relationship Id="rId31" Type="http://schemas.openxmlformats.org/officeDocument/2006/relationships/image" Target="../media/image49.jpeg"/><Relationship Id="rId44" Type="http://schemas.openxmlformats.org/officeDocument/2006/relationships/image" Target="../media/image61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Relationship Id="rId22" Type="http://schemas.openxmlformats.org/officeDocument/2006/relationships/image" Target="../media/image42.jpeg"/><Relationship Id="rId27" Type="http://schemas.openxmlformats.org/officeDocument/2006/relationships/image" Target="../media/image45.jpeg"/><Relationship Id="rId30" Type="http://schemas.openxmlformats.org/officeDocument/2006/relationships/image" Target="../media/image48.jpeg"/><Relationship Id="rId35" Type="http://schemas.openxmlformats.org/officeDocument/2006/relationships/image" Target="../media/image53.jpeg"/><Relationship Id="rId43" Type="http://schemas.openxmlformats.org/officeDocument/2006/relationships/image" Target="../media/image60.jpeg"/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1.xml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5" Type="http://schemas.openxmlformats.org/officeDocument/2006/relationships/oleObject" Target="../embeddings/oleObject1.bin"/><Relationship Id="rId33" Type="http://schemas.openxmlformats.org/officeDocument/2006/relationships/image" Target="../media/image51.jpeg"/><Relationship Id="rId38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BxgVRQcb54" TargetMode="External"/><Relationship Id="rId2" Type="http://schemas.openxmlformats.org/officeDocument/2006/relationships/hyperlink" Target="https://www.youtube.com/watch?v=I8eRxbEVTq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kiwand.com/zh-tw/%E8%9A%82%E8%9A%81" TargetMode="External"/><Relationship Id="rId3" Type="http://schemas.openxmlformats.org/officeDocument/2006/relationships/hyperlink" Target="http://www.wikiwand.com/zh-tw/%E7%8B%97" TargetMode="External"/><Relationship Id="rId7" Type="http://schemas.openxmlformats.org/officeDocument/2006/relationships/hyperlink" Target="http://www.wikiwand.com/zh-tw/%E7%8B%AE%E5%AD%90" TargetMode="External"/><Relationship Id="rId12" Type="http://schemas.openxmlformats.org/officeDocument/2006/relationships/hyperlink" Target="http://www.wikiwand.com/zh-tw/%E7%B9%81%E6%AE%96" TargetMode="External"/><Relationship Id="rId2" Type="http://schemas.openxmlformats.org/officeDocument/2006/relationships/hyperlink" Target="http://www.wikiwand.com/zh-tw/%E4%BA%BA%E9%A1%9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wand.com/zh-tw/%E8%9C%9C%E8%9C%82" TargetMode="External"/><Relationship Id="rId11" Type="http://schemas.openxmlformats.org/officeDocument/2006/relationships/hyperlink" Target="http://www.wikiwand.com/zh-tw/%E5%AA%BD%E5%AA%BD" TargetMode="External"/><Relationship Id="rId5" Type="http://schemas.openxmlformats.org/officeDocument/2006/relationships/hyperlink" Target="http://www.wikiwand.com/zh-tw/%E5%A4%A7%E7%8C%A9%E7%8C%A9" TargetMode="External"/><Relationship Id="rId10" Type="http://schemas.openxmlformats.org/officeDocument/2006/relationships/hyperlink" Target="http://www.wikiwand.com/zh-tw/%E5%93%BA%E4%B9%B3" TargetMode="External"/><Relationship Id="rId4" Type="http://schemas.openxmlformats.org/officeDocument/2006/relationships/hyperlink" Target="http://www.wikiwand.com/zh-tw/%E7%8C%B4%E5%AD%90" TargetMode="External"/><Relationship Id="rId9" Type="http://schemas.openxmlformats.org/officeDocument/2006/relationships/hyperlink" Target="http://www.wikiwand.com/zh-tw/%E5%AE%B6%E8%B2%9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0Bi5y4ikag" TargetMode="External"/><Relationship Id="rId2" Type="http://schemas.openxmlformats.org/officeDocument/2006/relationships/hyperlink" Target="https://www.youtube.com/watch?v=OXcn3Erdqk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ZxPweO8lMk" TargetMode="External"/><Relationship Id="rId5" Type="http://schemas.openxmlformats.org/officeDocument/2006/relationships/hyperlink" Target="https://www.youtube.com/watch?v=6mcRJJyGG5A" TargetMode="External"/><Relationship Id="rId4" Type="http://schemas.openxmlformats.org/officeDocument/2006/relationships/hyperlink" Target="https://www.youtube.com/watch?v=rpcCMpdtNsU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「狐獴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" y="1714488"/>
            <a:ext cx="9144019" cy="514351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/>
          <a:lstStyle/>
          <a:p>
            <a:r>
              <a:rPr lang="zh-TW" altLang="en-US" dirty="0"/>
              <a:t>五年級動物單元綜合整理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714380"/>
          </a:xfrm>
        </p:spPr>
        <p:txBody>
          <a:bodyPr/>
          <a:lstStyle/>
          <a:p>
            <a:r>
              <a:rPr lang="zh-TW" altLang="en-US" dirty="0"/>
              <a:t>林碧玲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「END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142984"/>
            <a:ext cx="5715000" cy="4238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目次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>
            <a:normAutofit/>
          </a:bodyPr>
          <a:lstStyle/>
          <a:p>
            <a:r>
              <a:rPr lang="zh-TW" altLang="en-US" dirty="0"/>
              <a:t>運動方式及覓食</a:t>
            </a:r>
            <a:endParaRPr lang="en-US" altLang="zh-TW" dirty="0"/>
          </a:p>
          <a:p>
            <a:r>
              <a:rPr lang="zh-TW" altLang="en-US" dirty="0"/>
              <a:t>避敵及攻擊</a:t>
            </a:r>
            <a:endParaRPr lang="en-US" altLang="zh-TW" dirty="0"/>
          </a:p>
          <a:p>
            <a:r>
              <a:rPr lang="zh-TW" altLang="en-US" dirty="0"/>
              <a:t>築巢</a:t>
            </a:r>
            <a:endParaRPr lang="en-US" altLang="zh-TW" dirty="0"/>
          </a:p>
          <a:p>
            <a:r>
              <a:rPr lang="zh-TW" altLang="en-US" dirty="0"/>
              <a:t>社會性動物</a:t>
            </a:r>
            <a:r>
              <a:rPr lang="en-US" altLang="zh-TW" dirty="0"/>
              <a:t>(</a:t>
            </a:r>
            <a:r>
              <a:rPr lang="zh-TW" altLang="en-US" dirty="0"/>
              <a:t>定義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求偶</a:t>
            </a:r>
            <a:endParaRPr lang="en-US" altLang="zh-TW" dirty="0"/>
          </a:p>
          <a:p>
            <a:r>
              <a:rPr lang="zh-TW" altLang="en-US" dirty="0"/>
              <a:t>生殖</a:t>
            </a:r>
            <a:endParaRPr lang="en-US" altLang="zh-TW" dirty="0"/>
          </a:p>
          <a:p>
            <a:r>
              <a:rPr lang="zh-TW" altLang="en-US" dirty="0"/>
              <a:t>育幼</a:t>
            </a:r>
            <a:endParaRPr lang="en-US" altLang="zh-TW" dirty="0"/>
          </a:p>
          <a:p>
            <a:r>
              <a:rPr lang="zh-TW" altLang="en-US" dirty="0"/>
              <a:t>綜合整理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25604" name="Picture 4" descr="「可愛動物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357562"/>
            <a:ext cx="4762500" cy="3057526"/>
          </a:xfrm>
          <a:prstGeom prst="rect">
            <a:avLst/>
          </a:prstGeom>
          <a:noFill/>
        </p:spPr>
      </p:pic>
      <p:pic>
        <p:nvPicPr>
          <p:cNvPr id="25606" name="Picture 6" descr="「可愛動物」的圖片搜尋結果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8604"/>
            <a:ext cx="2600325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r>
              <a:rPr lang="zh-TW" altLang="en-US" dirty="0"/>
              <a:t>運動方式及覓食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500034" y="714357"/>
          <a:ext cx="8229600" cy="62915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84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脊椎動物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哺乳類</a:t>
                      </a:r>
                      <a:endParaRPr lang="en-US" altLang="zh-TW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鳥類</a:t>
                      </a:r>
                      <a:endParaRPr lang="en-US" altLang="zh-TW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爬蟲類</a:t>
                      </a:r>
                      <a:endParaRPr lang="en-US" altLang="zh-TW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兩棲類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魚類</a:t>
                      </a:r>
                      <a:endParaRPr lang="en-US" altLang="zh-TW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07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動物</a:t>
                      </a:r>
                      <a:endParaRPr lang="en-US" altLang="zh-TW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剖面圖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  <a:p>
                      <a:pPr algn="ctr"/>
                      <a:endParaRPr lang="en-US" altLang="zh-TW" dirty="0"/>
                    </a:p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07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脊椎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  <a:p>
                      <a:pPr algn="ctr"/>
                      <a:endParaRPr lang="en-US" altLang="zh-TW" dirty="0"/>
                    </a:p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4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影片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dirty="0">
                          <a:hlinkClick r:id="rId2"/>
                        </a:rPr>
                        <a:t>https://www.youtube.com/watch?v=NaRs39C-KAM</a:t>
                      </a:r>
                      <a:endParaRPr lang="en-US" altLang="zh-TW" sz="800" dirty="0"/>
                    </a:p>
                    <a:p>
                      <a:pPr algn="ctr"/>
                      <a:endParaRPr lang="en-US" altLang="zh-TW" sz="800" dirty="0"/>
                    </a:p>
                    <a:p>
                      <a:pPr algn="ctr"/>
                      <a:r>
                        <a:rPr lang="en-US" altLang="zh-TW" sz="800" dirty="0">
                          <a:hlinkClick r:id="rId3"/>
                        </a:rPr>
                        <a:t>https://www.youtube.com/watch?v=8yMt1_FiBUE</a:t>
                      </a:r>
                      <a:endParaRPr lang="en-US" altLang="zh-TW" sz="800" dirty="0"/>
                    </a:p>
                    <a:p>
                      <a:pPr algn="ctr"/>
                      <a:endParaRPr lang="en-US" altLang="zh-TW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dirty="0">
                          <a:hlinkClick r:id="rId4"/>
                        </a:rPr>
                        <a:t>https://www.youtube.com/watch?v=QtenK_WA-f8</a:t>
                      </a:r>
                      <a:endParaRPr lang="en-US" altLang="zh-TW" sz="800" dirty="0"/>
                    </a:p>
                    <a:p>
                      <a:pPr algn="ctr"/>
                      <a:endParaRPr lang="en-US" altLang="zh-TW" sz="800" dirty="0"/>
                    </a:p>
                    <a:p>
                      <a:pPr algn="ctr"/>
                      <a:r>
                        <a:rPr lang="en-US" altLang="zh-TW" sz="800" dirty="0">
                          <a:hlinkClick r:id="rId5"/>
                        </a:rPr>
                        <a:t>https://www.youtube.com/watch?v=_v1-ZcRMkOQ</a:t>
                      </a:r>
                      <a:endParaRPr lang="en-US" altLang="zh-TW" sz="800" dirty="0"/>
                    </a:p>
                    <a:p>
                      <a:pPr algn="ctr"/>
                      <a:endParaRPr lang="en-US" altLang="zh-TW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dirty="0">
                          <a:hlinkClick r:id="rId6"/>
                        </a:rPr>
                        <a:t>https://www.youtube.com/watch?v=LYc-8Lgtv4k</a:t>
                      </a:r>
                      <a:endParaRPr lang="en-US" altLang="zh-TW" sz="800" dirty="0"/>
                    </a:p>
                    <a:p>
                      <a:pPr algn="ctr"/>
                      <a:endParaRPr lang="en-US" altLang="zh-TW" sz="800" dirty="0"/>
                    </a:p>
                    <a:p>
                      <a:pPr algn="ctr"/>
                      <a:r>
                        <a:rPr lang="en-US" altLang="zh-TW" sz="800" dirty="0">
                          <a:hlinkClick r:id="rId7"/>
                        </a:rPr>
                        <a:t>https://www.youtube.com/watch?v=qp6Y0bhcwfE</a:t>
                      </a:r>
                      <a:endParaRPr lang="en-US" altLang="zh-TW" sz="800" dirty="0"/>
                    </a:p>
                    <a:p>
                      <a:pPr algn="ctr"/>
                      <a:endParaRPr lang="en-US" altLang="zh-TW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800" dirty="0"/>
                    </a:p>
                    <a:p>
                      <a:pPr algn="ctr"/>
                      <a:r>
                        <a:rPr lang="en-US" altLang="zh-TW" sz="800" dirty="0">
                          <a:hlinkClick r:id="rId8"/>
                        </a:rPr>
                        <a:t>https://www.youtube.com/watch?v=0X_pCYMcNYE</a:t>
                      </a:r>
                      <a:endParaRPr lang="en-US" altLang="zh-TW" sz="800" dirty="0"/>
                    </a:p>
                    <a:p>
                      <a:pPr algn="ctr"/>
                      <a:endParaRPr lang="en-US" altLang="zh-TW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dirty="0">
                          <a:hlinkClick r:id="rId9"/>
                        </a:rPr>
                        <a:t>https://www.youtube.com/watch?v=cDZLcPvcK7w</a:t>
                      </a:r>
                      <a:endParaRPr lang="en-US" altLang="zh-TW" sz="800" dirty="0"/>
                    </a:p>
                    <a:p>
                      <a:pPr algn="ctr"/>
                      <a:endParaRPr lang="en-US" altLang="zh-TW" sz="800" dirty="0"/>
                    </a:p>
                    <a:p>
                      <a:pPr algn="ctr"/>
                      <a:r>
                        <a:rPr lang="en-US" altLang="zh-TW" sz="800" dirty="0">
                          <a:hlinkClick r:id="rId10"/>
                        </a:rPr>
                        <a:t>https://www.youtube.com/watch?v=6gH7NYh-rOg</a:t>
                      </a:r>
                      <a:endParaRPr lang="en-US" altLang="zh-TW" sz="800" dirty="0"/>
                    </a:p>
                    <a:p>
                      <a:pPr algn="ctr"/>
                      <a:endParaRPr lang="en-US" altLang="zh-TW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4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無脊椎動物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hlinkClick r:id="rId11"/>
                        </a:rPr>
                        <a:t>棘皮動物</a:t>
                      </a:r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hlinkClick r:id="rId12"/>
                        </a:rPr>
                        <a:t>軟體動物</a:t>
                      </a:r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hlinkClick r:id="rId13"/>
                        </a:rPr>
                        <a:t>腔腸動物</a:t>
                      </a:r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hlinkClick r:id="rId14"/>
                        </a:rPr>
                        <a:t>節肢動物</a:t>
                      </a:r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u="sng" dirty="0">
                          <a:solidFill>
                            <a:srgbClr val="0000CC"/>
                          </a:solidFill>
                        </a:rPr>
                        <a:t>環形動物</a:t>
                      </a:r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75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動物</a:t>
                      </a:r>
                      <a:endParaRPr lang="en-US" altLang="zh-TW" dirty="0"/>
                    </a:p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  <a:p>
                      <a:pPr algn="ctr"/>
                      <a:endParaRPr lang="en-US" altLang="zh-TW" dirty="0"/>
                    </a:p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10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剖面圖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  <a:p>
                      <a:pPr algn="ctr"/>
                      <a:endParaRPr lang="en-US" altLang="zh-TW" dirty="0"/>
                    </a:p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950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影片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dirty="0">
                          <a:hlinkClick r:id="rId15"/>
                        </a:rPr>
                        <a:t>https://www.youtube.com/watch?v=686UrQzl7PY</a:t>
                      </a:r>
                      <a:endParaRPr lang="en-US" altLang="zh-TW" sz="800" dirty="0"/>
                    </a:p>
                    <a:p>
                      <a:pPr algn="ctr"/>
                      <a:endParaRPr lang="en-US" altLang="zh-TW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dirty="0">
                          <a:hlinkClick r:id="rId16"/>
                        </a:rPr>
                        <a:t>https://www.youtube.com/watch?v=US6Zq3qXMy4</a:t>
                      </a:r>
                      <a:endParaRPr lang="en-US" altLang="zh-TW" sz="800" dirty="0"/>
                    </a:p>
                    <a:p>
                      <a:pPr algn="ctr"/>
                      <a:endParaRPr lang="en-US" altLang="zh-TW" sz="800" dirty="0"/>
                    </a:p>
                    <a:p>
                      <a:pPr algn="ctr"/>
                      <a:r>
                        <a:rPr lang="en-US" altLang="zh-TW" sz="800" dirty="0">
                          <a:hlinkClick r:id="rId17"/>
                        </a:rPr>
                        <a:t>https://www.youtube.com/watch?v=p2u6LHjxhTQ</a:t>
                      </a:r>
                      <a:endParaRPr lang="en-US" altLang="zh-TW" sz="800" dirty="0"/>
                    </a:p>
                    <a:p>
                      <a:pPr algn="ctr"/>
                      <a:endParaRPr lang="en-US" altLang="zh-TW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dirty="0">
                          <a:hlinkClick r:id="rId18"/>
                        </a:rPr>
                        <a:t>https://www.youtube.com/watch?v=aepMS8rGXTU</a:t>
                      </a:r>
                      <a:endParaRPr lang="en-US" altLang="zh-TW" sz="800" dirty="0"/>
                    </a:p>
                    <a:p>
                      <a:pPr algn="ctr"/>
                      <a:endParaRPr lang="en-US" altLang="zh-TW" sz="800" dirty="0"/>
                    </a:p>
                    <a:p>
                      <a:pPr algn="ctr"/>
                      <a:r>
                        <a:rPr lang="en-US" altLang="zh-TW" sz="800" dirty="0">
                          <a:hlinkClick r:id="rId19"/>
                        </a:rPr>
                        <a:t>https://www.youtube.com/watch?v=j3U0d9egSpU</a:t>
                      </a:r>
                      <a:endParaRPr lang="en-US" altLang="zh-TW" sz="800" dirty="0"/>
                    </a:p>
                    <a:p>
                      <a:pPr algn="ctr"/>
                      <a:endParaRPr lang="en-US" altLang="zh-TW" sz="800" dirty="0"/>
                    </a:p>
                    <a:p>
                      <a:pPr algn="ctr"/>
                      <a:endParaRPr lang="en-US" altLang="zh-TW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dirty="0">
                          <a:hlinkClick r:id="rId20"/>
                        </a:rPr>
                        <a:t>https://www.youtube.com/watch?v=Ybzwizci-5w</a:t>
                      </a:r>
                      <a:endParaRPr lang="en-US" altLang="zh-TW" sz="800" dirty="0"/>
                    </a:p>
                    <a:p>
                      <a:pPr algn="ctr"/>
                      <a:r>
                        <a:rPr lang="zh-TW" altLang="en-US" sz="800" dirty="0"/>
                        <a:t>   </a:t>
                      </a:r>
                      <a:endParaRPr lang="en-US" altLang="zh-TW" sz="800" dirty="0"/>
                    </a:p>
                    <a:p>
                      <a:pPr algn="ctr"/>
                      <a:r>
                        <a:rPr lang="en-US" altLang="zh-TW" sz="800" dirty="0">
                          <a:hlinkClick r:id="rId21"/>
                        </a:rPr>
                        <a:t>https://www.youtube.com/watch?v=6hmgu__XZdU</a:t>
                      </a:r>
                      <a:endParaRPr lang="en-US" altLang="zh-TW" sz="800" dirty="0"/>
                    </a:p>
                    <a:p>
                      <a:pPr algn="ctr"/>
                      <a:endParaRPr lang="en-US" altLang="zh-TW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dirty="0">
                          <a:hlinkClick r:id="rId22"/>
                        </a:rPr>
                        <a:t>https://www.youtube.com/watch?v=2nXrEXBzr2o&amp;index=11&amp;list=RDQMNTdJpaDzV8M</a:t>
                      </a:r>
                      <a:endParaRPr lang="en-US" altLang="zh-TW" sz="800" dirty="0"/>
                    </a:p>
                    <a:p>
                      <a:pPr algn="ctr"/>
                      <a:endParaRPr lang="en-US" altLang="zh-TW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42" name="Picture 2" descr="相關圖片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143636" y="1214422"/>
            <a:ext cx="1000132" cy="692684"/>
          </a:xfrm>
          <a:prstGeom prst="rect">
            <a:avLst/>
          </a:prstGeom>
          <a:noFill/>
        </p:spPr>
      </p:pic>
      <p:pic>
        <p:nvPicPr>
          <p:cNvPr id="10244" name="Picture 4" descr="相關圖片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143636" y="2071678"/>
            <a:ext cx="1000132" cy="800106"/>
          </a:xfrm>
          <a:prstGeom prst="rect">
            <a:avLst/>
          </a:prstGeom>
          <a:noFill/>
        </p:spPr>
      </p:pic>
      <p:pic>
        <p:nvPicPr>
          <p:cNvPr id="10248" name="Picture 8" descr="「動物剖面」的圖片搜尋結果"/>
          <p:cNvPicPr>
            <a:picLocks noChangeAspect="1" noChangeArrowheads="1"/>
          </p:cNvPicPr>
          <p:nvPr/>
        </p:nvPicPr>
        <p:blipFill>
          <a:blip r:embed="rId25" cstate="print"/>
          <a:srcRect l="5332" t="57000" r="4028" b="3999"/>
          <a:stretch>
            <a:fillRect/>
          </a:stretch>
        </p:blipFill>
        <p:spPr bwMode="auto">
          <a:xfrm>
            <a:off x="6072198" y="5143512"/>
            <a:ext cx="1261155" cy="642942"/>
          </a:xfrm>
          <a:prstGeom prst="rect">
            <a:avLst/>
          </a:prstGeom>
          <a:noFill/>
        </p:spPr>
      </p:pic>
      <p:sp>
        <p:nvSpPr>
          <p:cNvPr id="10250" name="AutoShape 10" descr="「螞蟻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252" name="AutoShape 12" descr="「螞蟻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254" name="AutoShape 14" descr="「螞蟻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256" name="AutoShape 16" descr="「螞蟻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258" name="AutoShape 18" descr="「螞蟻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60" name="Picture 20" descr="相關圖片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072198" y="4143380"/>
            <a:ext cx="1214406" cy="809604"/>
          </a:xfrm>
          <a:prstGeom prst="rect">
            <a:avLst/>
          </a:prstGeom>
          <a:noFill/>
        </p:spPr>
      </p:pic>
      <p:pic>
        <p:nvPicPr>
          <p:cNvPr id="10262" name="Picture 22" descr="「動物剖面」的圖片搜尋結果"/>
          <p:cNvPicPr>
            <a:picLocks noChangeAspect="1" noChangeArrowheads="1"/>
          </p:cNvPicPr>
          <p:nvPr/>
        </p:nvPicPr>
        <p:blipFill>
          <a:blip r:embed="rId27" cstate="print"/>
          <a:srcRect l="62501" t="37500" r="6249" b="2083"/>
          <a:stretch>
            <a:fillRect/>
          </a:stretch>
        </p:blipFill>
        <p:spPr bwMode="auto">
          <a:xfrm>
            <a:off x="2143108" y="1071546"/>
            <a:ext cx="923768" cy="1785950"/>
          </a:xfrm>
          <a:prstGeom prst="rect">
            <a:avLst/>
          </a:prstGeom>
          <a:noFill/>
        </p:spPr>
      </p:pic>
      <p:pic>
        <p:nvPicPr>
          <p:cNvPr id="10264" name="Picture 24" descr="「動物剖面」的圖片搜尋結果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786314" y="5072074"/>
            <a:ext cx="1038164" cy="778623"/>
          </a:xfrm>
          <a:prstGeom prst="rect">
            <a:avLst/>
          </a:prstGeom>
          <a:noFill/>
        </p:spPr>
      </p:pic>
      <p:pic>
        <p:nvPicPr>
          <p:cNvPr id="17" name="Picture 24" descr="相關圖片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714876" y="4143380"/>
            <a:ext cx="1213637" cy="809596"/>
          </a:xfrm>
          <a:prstGeom prst="rect">
            <a:avLst/>
          </a:prstGeom>
          <a:noFill/>
        </p:spPr>
      </p:pic>
      <p:pic>
        <p:nvPicPr>
          <p:cNvPr id="10266" name="Picture 26" descr="「動物剖面」的圖片搜尋結果"/>
          <p:cNvPicPr>
            <a:picLocks noChangeAspect="1" noChangeArrowheads="1"/>
          </p:cNvPicPr>
          <p:nvPr/>
        </p:nvPicPr>
        <p:blipFill>
          <a:blip r:embed="rId30" cstate="print"/>
          <a:srcRect l="50535" r="1963" b="3874"/>
          <a:stretch>
            <a:fillRect/>
          </a:stretch>
        </p:blipFill>
        <p:spPr bwMode="auto">
          <a:xfrm>
            <a:off x="3571868" y="2071678"/>
            <a:ext cx="582965" cy="857256"/>
          </a:xfrm>
          <a:prstGeom prst="rect">
            <a:avLst/>
          </a:prstGeom>
          <a:noFill/>
        </p:spPr>
      </p:pic>
      <p:pic>
        <p:nvPicPr>
          <p:cNvPr id="10268" name="Picture 28" descr="「動物剖面」的圖片搜尋結果"/>
          <p:cNvPicPr>
            <a:picLocks noChangeAspect="1" noChangeArrowheads="1"/>
          </p:cNvPicPr>
          <p:nvPr/>
        </p:nvPicPr>
        <p:blipFill>
          <a:blip r:embed="rId31" cstate="print"/>
          <a:srcRect r="10621" b="4069"/>
          <a:stretch>
            <a:fillRect/>
          </a:stretch>
        </p:blipFill>
        <p:spPr bwMode="auto">
          <a:xfrm>
            <a:off x="3357554" y="1071546"/>
            <a:ext cx="1045593" cy="1000132"/>
          </a:xfrm>
          <a:prstGeom prst="rect">
            <a:avLst/>
          </a:prstGeom>
          <a:noFill/>
        </p:spPr>
      </p:pic>
      <p:pic>
        <p:nvPicPr>
          <p:cNvPr id="10270" name="Picture 30" descr="相關圖片"/>
          <p:cNvPicPr>
            <a:picLocks noChangeAspect="1" noChangeArrowheads="1"/>
          </p:cNvPicPr>
          <p:nvPr/>
        </p:nvPicPr>
        <p:blipFill>
          <a:blip r:embed="rId32" cstate="print"/>
          <a:srcRect l="9375" t="9962" r="9062" b="8918"/>
          <a:stretch>
            <a:fillRect/>
          </a:stretch>
        </p:blipFill>
        <p:spPr bwMode="auto">
          <a:xfrm>
            <a:off x="4714876" y="1142984"/>
            <a:ext cx="1143008" cy="748867"/>
          </a:xfrm>
          <a:prstGeom prst="rect">
            <a:avLst/>
          </a:prstGeom>
          <a:noFill/>
        </p:spPr>
      </p:pic>
      <p:pic>
        <p:nvPicPr>
          <p:cNvPr id="10272" name="Picture 32" descr="「蛇的骨」的圖片搜尋結果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643438" y="2000241"/>
            <a:ext cx="1141239" cy="857256"/>
          </a:xfrm>
          <a:prstGeom prst="rect">
            <a:avLst/>
          </a:prstGeom>
          <a:noFill/>
        </p:spPr>
      </p:pic>
      <p:pic>
        <p:nvPicPr>
          <p:cNvPr id="10274" name="Picture 34" descr="「魚剖面」的圖片搜尋結果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358082" y="1214422"/>
            <a:ext cx="1319670" cy="357190"/>
          </a:xfrm>
          <a:prstGeom prst="rect">
            <a:avLst/>
          </a:prstGeom>
          <a:noFill/>
        </p:spPr>
      </p:pic>
      <p:pic>
        <p:nvPicPr>
          <p:cNvPr id="10276" name="Picture 36" descr="相關圖片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429520" y="1857364"/>
            <a:ext cx="1283077" cy="1071570"/>
          </a:xfrm>
          <a:prstGeom prst="rect">
            <a:avLst/>
          </a:prstGeom>
          <a:noFill/>
        </p:spPr>
      </p:pic>
      <p:pic>
        <p:nvPicPr>
          <p:cNvPr id="10278" name="Picture 38" descr="相關圖片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357554" y="5000636"/>
            <a:ext cx="1259552" cy="920321"/>
          </a:xfrm>
          <a:prstGeom prst="rect">
            <a:avLst/>
          </a:prstGeom>
          <a:noFill/>
        </p:spPr>
      </p:pic>
      <p:sp>
        <p:nvSpPr>
          <p:cNvPr id="10280" name="AutoShape 40" descr="「章魚剖面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282" name="AutoShape 42" descr="「章魚剖面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284" name="AutoShape 44" descr="「章魚剖面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286" name="AutoShape 46" descr="「章魚剖面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288" name="AutoShape 48" descr="「章魚剖面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90" name="Picture 50" descr="相關圖片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500430" y="4214818"/>
            <a:ext cx="785818" cy="785818"/>
          </a:xfrm>
          <a:prstGeom prst="rect">
            <a:avLst/>
          </a:prstGeom>
          <a:noFill/>
        </p:spPr>
      </p:pic>
      <p:pic>
        <p:nvPicPr>
          <p:cNvPr id="10292" name="Picture 52" descr="「海星剖面」的圖片搜尋結果"/>
          <p:cNvPicPr>
            <a:picLocks noChangeAspect="1" noChangeArrowheads="1"/>
          </p:cNvPicPr>
          <p:nvPr/>
        </p:nvPicPr>
        <p:blipFill>
          <a:blip r:embed="rId38" cstate="print"/>
          <a:srcRect t="16807" b="18067"/>
          <a:stretch>
            <a:fillRect/>
          </a:stretch>
        </p:blipFill>
        <p:spPr bwMode="auto">
          <a:xfrm>
            <a:off x="2000232" y="5072074"/>
            <a:ext cx="1000132" cy="830473"/>
          </a:xfrm>
          <a:prstGeom prst="rect">
            <a:avLst/>
          </a:prstGeom>
          <a:noFill/>
        </p:spPr>
      </p:pic>
      <p:sp>
        <p:nvSpPr>
          <p:cNvPr id="10294" name="AutoShape 54" descr="「海星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296" name="AutoShape 56" descr="「海星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98" name="Picture 58" descr="相關圖片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2000232" y="4143380"/>
            <a:ext cx="1000132" cy="875116"/>
          </a:xfrm>
          <a:prstGeom prst="rect">
            <a:avLst/>
          </a:prstGeom>
          <a:noFill/>
        </p:spPr>
      </p:pic>
      <p:pic>
        <p:nvPicPr>
          <p:cNvPr id="10300" name="Picture 60" descr="「蚯蚓」的圖片搜尋結果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7572396" y="5072074"/>
            <a:ext cx="1000132" cy="840111"/>
          </a:xfrm>
          <a:prstGeom prst="rect">
            <a:avLst/>
          </a:prstGeom>
          <a:noFill/>
        </p:spPr>
      </p:pic>
      <p:pic>
        <p:nvPicPr>
          <p:cNvPr id="10302" name="Picture 62" descr="「蚯蚓」的圖片搜尋結果"/>
          <p:cNvPicPr>
            <a:picLocks noChangeAspect="1" noChangeArrowheads="1"/>
          </p:cNvPicPr>
          <p:nvPr/>
        </p:nvPicPr>
        <p:blipFill>
          <a:blip r:embed="rId41" cstate="print"/>
          <a:srcRect l="13636" t="2187" r="12727" b="25655"/>
          <a:stretch>
            <a:fillRect/>
          </a:stretch>
        </p:blipFill>
        <p:spPr bwMode="auto">
          <a:xfrm>
            <a:off x="7429520" y="4214818"/>
            <a:ext cx="1214446" cy="742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96908"/>
          </a:xfrm>
        </p:spPr>
        <p:txBody>
          <a:bodyPr/>
          <a:lstStyle/>
          <a:p>
            <a:r>
              <a:rPr lang="zh-TW" altLang="en-US" dirty="0"/>
              <a:t>避敵及攻擊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599" cy="595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警戒色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保護色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偽裝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擬態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假眼紋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假死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斷尾求生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  <a:p>
                      <a:pPr algn="ctr"/>
                      <a:endParaRPr lang="en-US" altLang="zh-TW" dirty="0"/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  <a:p>
                      <a:pPr algn="ctr"/>
                      <a:endParaRPr lang="en-US" altLang="zh-TW" dirty="0"/>
                    </a:p>
                    <a:p>
                      <a:pPr algn="ctr"/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  <a:p>
                      <a:pPr algn="ctr"/>
                      <a:endParaRPr lang="en-US" altLang="zh-TW" dirty="0"/>
                    </a:p>
                    <a:p>
                      <a:pPr algn="ctr"/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逃跑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硬殼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體色分割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再生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  <a:p>
                      <a:pPr algn="ctr"/>
                      <a:endParaRPr lang="en-US" altLang="zh-TW" dirty="0"/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  <a:p>
                      <a:pPr algn="ctr"/>
                      <a:endParaRPr lang="en-US" altLang="zh-TW" dirty="0"/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194" name="Picture 2" descr="「警戒色」的圖片搜尋結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14422"/>
            <a:ext cx="1071570" cy="741527"/>
          </a:xfrm>
          <a:prstGeom prst="rect">
            <a:avLst/>
          </a:prstGeom>
          <a:noFill/>
        </p:spPr>
      </p:pic>
      <p:pic>
        <p:nvPicPr>
          <p:cNvPr id="8198" name="Picture 6" descr="「警戒色」的圖片搜尋結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143117"/>
            <a:ext cx="1075873" cy="714380"/>
          </a:xfrm>
          <a:prstGeom prst="rect">
            <a:avLst/>
          </a:prstGeom>
          <a:noFill/>
        </p:spPr>
      </p:pic>
      <p:pic>
        <p:nvPicPr>
          <p:cNvPr id="8200" name="Picture 8" descr="相關圖片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143248"/>
            <a:ext cx="1159064" cy="771502"/>
          </a:xfrm>
          <a:prstGeom prst="rect">
            <a:avLst/>
          </a:prstGeom>
          <a:noFill/>
        </p:spPr>
      </p:pic>
      <p:pic>
        <p:nvPicPr>
          <p:cNvPr id="8202" name="Picture 10" descr="「保護色」的圖片搜尋結果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1285860"/>
            <a:ext cx="1163485" cy="714380"/>
          </a:xfrm>
          <a:prstGeom prst="rect">
            <a:avLst/>
          </a:prstGeom>
          <a:noFill/>
        </p:spPr>
      </p:pic>
      <p:pic>
        <p:nvPicPr>
          <p:cNvPr id="8206" name="Picture 14" descr="「保護色」的圖片搜尋結果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3071810"/>
            <a:ext cx="1072642" cy="714380"/>
          </a:xfrm>
          <a:prstGeom prst="rect">
            <a:avLst/>
          </a:prstGeom>
          <a:noFill/>
        </p:spPr>
      </p:pic>
      <p:pic>
        <p:nvPicPr>
          <p:cNvPr id="8210" name="Picture 18" descr="相關圖片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3042" y="2143116"/>
            <a:ext cx="1143008" cy="647705"/>
          </a:xfrm>
          <a:prstGeom prst="rect">
            <a:avLst/>
          </a:prstGeom>
          <a:noFill/>
        </p:spPr>
      </p:pic>
      <p:pic>
        <p:nvPicPr>
          <p:cNvPr id="8212" name="Picture 20" descr="相關圖片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3042" y="1214422"/>
            <a:ext cx="1119194" cy="743145"/>
          </a:xfrm>
          <a:prstGeom prst="rect">
            <a:avLst/>
          </a:prstGeom>
          <a:noFill/>
        </p:spPr>
      </p:pic>
      <p:pic>
        <p:nvPicPr>
          <p:cNvPr id="8214" name="Picture 22" descr="相關圖片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86050" y="2071679"/>
            <a:ext cx="1143008" cy="857256"/>
          </a:xfrm>
          <a:prstGeom prst="rect">
            <a:avLst/>
          </a:prstGeom>
          <a:noFill/>
        </p:spPr>
      </p:pic>
      <p:pic>
        <p:nvPicPr>
          <p:cNvPr id="8216" name="Picture 24" descr="相關圖片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3504" y="1142984"/>
            <a:ext cx="1119152" cy="850556"/>
          </a:xfrm>
          <a:prstGeom prst="rect">
            <a:avLst/>
          </a:prstGeom>
          <a:noFill/>
        </p:spPr>
      </p:pic>
      <p:pic>
        <p:nvPicPr>
          <p:cNvPr id="8220" name="Picture 28" descr=".41642.jpg (550×360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86051" y="3000373"/>
            <a:ext cx="1091412" cy="714379"/>
          </a:xfrm>
          <a:prstGeom prst="rect">
            <a:avLst/>
          </a:prstGeom>
          <a:noFill/>
        </p:spPr>
      </p:pic>
      <p:pic>
        <p:nvPicPr>
          <p:cNvPr id="8222" name="Picture 30" descr="相關圖片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00496" y="1214422"/>
            <a:ext cx="1071570" cy="803678"/>
          </a:xfrm>
          <a:prstGeom prst="rect">
            <a:avLst/>
          </a:prstGeom>
          <a:noFill/>
        </p:spPr>
      </p:pic>
      <p:pic>
        <p:nvPicPr>
          <p:cNvPr id="8224" name="Picture 32" descr="「擬態」的圖片搜尋結果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00496" y="2143117"/>
            <a:ext cx="1068010" cy="642942"/>
          </a:xfrm>
          <a:prstGeom prst="rect">
            <a:avLst/>
          </a:prstGeom>
          <a:noFill/>
        </p:spPr>
      </p:pic>
      <p:pic>
        <p:nvPicPr>
          <p:cNvPr id="8226" name="Picture 34" descr="「擬態」的圖片搜尋結果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00496" y="3000373"/>
            <a:ext cx="1087888" cy="714380"/>
          </a:xfrm>
          <a:prstGeom prst="rect">
            <a:avLst/>
          </a:prstGeom>
          <a:noFill/>
        </p:spPr>
      </p:pic>
      <p:pic>
        <p:nvPicPr>
          <p:cNvPr id="8228" name="Picture 36" descr="「假眼紋」的圖片搜尋結果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14942" y="2143116"/>
            <a:ext cx="1071570" cy="739384"/>
          </a:xfrm>
          <a:prstGeom prst="rect">
            <a:avLst/>
          </a:prstGeom>
          <a:noFill/>
        </p:spPr>
      </p:pic>
      <p:pic>
        <p:nvPicPr>
          <p:cNvPr id="8230" name="Picture 38" descr="「假眼紋」的圖片搜尋結果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14942" y="3000372"/>
            <a:ext cx="1083886" cy="785818"/>
          </a:xfrm>
          <a:prstGeom prst="rect">
            <a:avLst/>
          </a:prstGeom>
          <a:noFill/>
        </p:spPr>
      </p:pic>
      <p:pic>
        <p:nvPicPr>
          <p:cNvPr id="8232" name="Picture 40" descr="「裝死」的圖片搜尋結果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29964" y="1142984"/>
            <a:ext cx="1180473" cy="785818"/>
          </a:xfrm>
          <a:prstGeom prst="rect">
            <a:avLst/>
          </a:prstGeom>
          <a:noFill/>
        </p:spPr>
      </p:pic>
      <p:pic>
        <p:nvPicPr>
          <p:cNvPr id="8234" name="Picture 42" descr="「裝死」的圖片搜尋結果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643043" y="4357694"/>
            <a:ext cx="1071570" cy="676429"/>
          </a:xfrm>
          <a:prstGeom prst="rect">
            <a:avLst/>
          </a:prstGeom>
          <a:noFill/>
        </p:spPr>
      </p:pic>
      <p:pic>
        <p:nvPicPr>
          <p:cNvPr id="8238" name="Picture 46" descr="動物為什麼會裝死？是否存在動物催眠大師？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57950" y="2143116"/>
            <a:ext cx="1095340" cy="610995"/>
          </a:xfrm>
          <a:prstGeom prst="rect">
            <a:avLst/>
          </a:prstGeom>
          <a:noFill/>
        </p:spPr>
      </p:pic>
      <p:pic>
        <p:nvPicPr>
          <p:cNvPr id="8240" name="Picture 48" descr="「裝死」的圖片搜尋結果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367200" y="3000373"/>
            <a:ext cx="1109912" cy="785818"/>
          </a:xfrm>
          <a:prstGeom prst="rect">
            <a:avLst/>
          </a:prstGeom>
          <a:noFill/>
        </p:spPr>
      </p:pic>
      <p:pic>
        <p:nvPicPr>
          <p:cNvPr id="8242" name="Picture 50" descr="相關圖片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00958" y="1214423"/>
            <a:ext cx="1143008" cy="722000"/>
          </a:xfrm>
          <a:prstGeom prst="rect">
            <a:avLst/>
          </a:prstGeom>
          <a:noFill/>
        </p:spPr>
      </p:pic>
      <p:pic>
        <p:nvPicPr>
          <p:cNvPr id="8244" name="Picture 52" descr="相關圖片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786050" y="4357694"/>
            <a:ext cx="1104289" cy="642942"/>
          </a:xfrm>
          <a:prstGeom prst="rect">
            <a:avLst/>
          </a:prstGeom>
          <a:noFill/>
        </p:spPr>
      </p:pic>
      <p:graphicFrame>
        <p:nvGraphicFramePr>
          <p:cNvPr id="8245" name="Object 53"/>
          <p:cNvGraphicFramePr>
            <a:graphicFrameLocks noChangeAspect="1"/>
          </p:cNvGraphicFramePr>
          <p:nvPr/>
        </p:nvGraphicFramePr>
        <p:xfrm>
          <a:off x="7500958" y="2214554"/>
          <a:ext cx="1194549" cy="643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PhotoImpact" r:id="rId25" imgW="5739683" imgH="3085714" progId="PI3.Image">
                  <p:embed/>
                </p:oleObj>
              </mc:Choice>
              <mc:Fallback>
                <p:oleObj name="PhotoImpact" r:id="rId25" imgW="5739683" imgH="3085714" progId="PI3.Image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58" y="2214554"/>
                        <a:ext cx="1194549" cy="643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47" name="Picture 55" descr="https://i3.read01.com/SIG=t9cc7v/353366656137623165363662356131353964356666663462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572396" y="4357694"/>
            <a:ext cx="997811" cy="785776"/>
          </a:xfrm>
          <a:prstGeom prst="rect">
            <a:avLst/>
          </a:prstGeom>
          <a:noFill/>
        </p:spPr>
      </p:pic>
      <p:pic>
        <p:nvPicPr>
          <p:cNvPr id="8249" name="Picture 57" descr="「斑馬」的圖片搜尋結果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143504" y="4286256"/>
            <a:ext cx="1143008" cy="857256"/>
          </a:xfrm>
          <a:prstGeom prst="rect">
            <a:avLst/>
          </a:prstGeom>
          <a:noFill/>
        </p:spPr>
      </p:pic>
      <p:pic>
        <p:nvPicPr>
          <p:cNvPr id="8251" name="Picture 59" descr="「鴕鳥」的圖片搜尋結果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71472" y="4286256"/>
            <a:ext cx="857256" cy="911974"/>
          </a:xfrm>
          <a:prstGeom prst="rect">
            <a:avLst/>
          </a:prstGeom>
          <a:noFill/>
        </p:spPr>
      </p:pic>
      <p:pic>
        <p:nvPicPr>
          <p:cNvPr id="8253" name="Picture 61" descr="相關圖片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357950" y="6143644"/>
            <a:ext cx="1087816" cy="519098"/>
          </a:xfrm>
          <a:prstGeom prst="rect">
            <a:avLst/>
          </a:prstGeom>
          <a:noFill/>
        </p:spPr>
      </p:pic>
      <p:sp>
        <p:nvSpPr>
          <p:cNvPr id="8255" name="AutoShape 63" descr="「有毒動物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257" name="AutoShape 65" descr="「有毒動物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259" name="AutoShape 67" descr="「有毒動物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261" name="Picture 69" descr="「有毒動物」的圖片搜尋結果"/>
          <p:cNvPicPr>
            <a:picLocks noChangeAspect="1" noChangeArrowheads="1"/>
          </p:cNvPicPr>
          <p:nvPr/>
        </p:nvPicPr>
        <p:blipFill>
          <a:blip r:embed="rId31" cstate="print"/>
          <a:srcRect l="8571" r="8928"/>
          <a:stretch>
            <a:fillRect/>
          </a:stretch>
        </p:blipFill>
        <p:spPr bwMode="auto">
          <a:xfrm>
            <a:off x="3929058" y="4429132"/>
            <a:ext cx="1100115" cy="571484"/>
          </a:xfrm>
          <a:prstGeom prst="rect">
            <a:avLst/>
          </a:prstGeom>
          <a:noFill/>
        </p:spPr>
      </p:pic>
      <p:pic>
        <p:nvPicPr>
          <p:cNvPr id="8263" name="Picture 71" descr="「有毒動物」的圖片搜尋結果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786050" y="5286388"/>
            <a:ext cx="1119177" cy="744762"/>
          </a:xfrm>
          <a:prstGeom prst="rect">
            <a:avLst/>
          </a:prstGeom>
          <a:noFill/>
        </p:spPr>
      </p:pic>
      <p:pic>
        <p:nvPicPr>
          <p:cNvPr id="8265" name="Picture 73" descr="「有毒動物」的圖片搜尋結果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000496" y="5332108"/>
            <a:ext cx="1047739" cy="697223"/>
          </a:xfrm>
          <a:prstGeom prst="rect">
            <a:avLst/>
          </a:prstGeom>
          <a:noFill/>
        </p:spPr>
      </p:pic>
      <p:pic>
        <p:nvPicPr>
          <p:cNvPr id="8267" name="Picture 75" descr="相關圖片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4143372" y="6143644"/>
            <a:ext cx="761952" cy="571464"/>
          </a:xfrm>
          <a:prstGeom prst="rect">
            <a:avLst/>
          </a:prstGeom>
          <a:noFill/>
        </p:spPr>
      </p:pic>
      <p:pic>
        <p:nvPicPr>
          <p:cNvPr id="8269" name="Picture 77" descr="「有刺動物」的圖片搜尋結果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2928927" y="6093640"/>
            <a:ext cx="785818" cy="613111"/>
          </a:xfrm>
          <a:prstGeom prst="rect">
            <a:avLst/>
          </a:prstGeom>
          <a:noFill/>
        </p:spPr>
      </p:pic>
      <p:pic>
        <p:nvPicPr>
          <p:cNvPr id="8271" name="Picture 79" descr="「長頸鹿」的圖片搜尋結果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286380" y="5217548"/>
            <a:ext cx="952492" cy="835595"/>
          </a:xfrm>
          <a:prstGeom prst="rect">
            <a:avLst/>
          </a:prstGeom>
          <a:noFill/>
        </p:spPr>
      </p:pic>
      <p:pic>
        <p:nvPicPr>
          <p:cNvPr id="8273" name="Picture 81" descr="「豹」的圖片搜尋結果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5357818" y="6144304"/>
            <a:ext cx="849882" cy="569207"/>
          </a:xfrm>
          <a:prstGeom prst="rect">
            <a:avLst/>
          </a:prstGeom>
          <a:noFill/>
        </p:spPr>
      </p:pic>
      <p:pic>
        <p:nvPicPr>
          <p:cNvPr id="8275" name="Picture 83" descr="「縮頭烏龜」的圖片搜尋結果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643042" y="5286388"/>
            <a:ext cx="1047724" cy="701975"/>
          </a:xfrm>
          <a:prstGeom prst="rect">
            <a:avLst/>
          </a:prstGeom>
          <a:noFill/>
        </p:spPr>
      </p:pic>
      <p:pic>
        <p:nvPicPr>
          <p:cNvPr id="8277" name="Picture 85" descr="「有殼動物」的圖片搜尋結果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785918" y="6143644"/>
            <a:ext cx="785818" cy="527971"/>
          </a:xfrm>
          <a:prstGeom prst="rect">
            <a:avLst/>
          </a:prstGeom>
          <a:noFill/>
        </p:spPr>
      </p:pic>
      <p:pic>
        <p:nvPicPr>
          <p:cNvPr id="8279" name="Picture 87" descr="相關圖片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428596" y="5214950"/>
            <a:ext cx="1172263" cy="691405"/>
          </a:xfrm>
          <a:prstGeom prst="rect">
            <a:avLst/>
          </a:prstGeom>
          <a:noFill/>
        </p:spPr>
      </p:pic>
      <p:pic>
        <p:nvPicPr>
          <p:cNvPr id="8281" name="Picture 89" descr="「跑得快的動物」的圖片搜尋結果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500034" y="5967840"/>
            <a:ext cx="928694" cy="714659"/>
          </a:xfrm>
          <a:prstGeom prst="rect">
            <a:avLst/>
          </a:prstGeom>
          <a:noFill/>
        </p:spPr>
      </p:pic>
      <p:pic>
        <p:nvPicPr>
          <p:cNvPr id="51" name="Picture 89" descr="「跑得快的動物」的圖片搜尋結果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6429388" y="5286388"/>
            <a:ext cx="928694" cy="714659"/>
          </a:xfrm>
          <a:prstGeom prst="rect">
            <a:avLst/>
          </a:prstGeom>
          <a:noFill/>
        </p:spPr>
      </p:pic>
      <p:pic>
        <p:nvPicPr>
          <p:cNvPr id="52" name="Picture 58" descr="相關圖片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7572396" y="5214950"/>
            <a:ext cx="1000132" cy="875116"/>
          </a:xfrm>
          <a:prstGeom prst="rect">
            <a:avLst/>
          </a:prstGeom>
          <a:noFill/>
        </p:spPr>
      </p:pic>
      <p:pic>
        <p:nvPicPr>
          <p:cNvPr id="53" name="Picture 62" descr="「蚯蚓」的圖片搜尋結果"/>
          <p:cNvPicPr>
            <a:picLocks noChangeAspect="1" noChangeArrowheads="1"/>
          </p:cNvPicPr>
          <p:nvPr/>
        </p:nvPicPr>
        <p:blipFill>
          <a:blip r:embed="rId43" cstate="print"/>
          <a:srcRect l="13636" t="2187" r="12727" b="25655"/>
          <a:stretch>
            <a:fillRect/>
          </a:stretch>
        </p:blipFill>
        <p:spPr bwMode="auto">
          <a:xfrm>
            <a:off x="7572396" y="6115839"/>
            <a:ext cx="1000132" cy="611191"/>
          </a:xfrm>
          <a:prstGeom prst="rect">
            <a:avLst/>
          </a:prstGeom>
          <a:noFill/>
        </p:spPr>
      </p:pic>
      <p:pic>
        <p:nvPicPr>
          <p:cNvPr id="8283" name="Picture 91" descr="相關圖片"/>
          <p:cNvPicPr>
            <a:picLocks noChangeAspect="1" noChangeArrowheads="1"/>
          </p:cNvPicPr>
          <p:nvPr/>
        </p:nvPicPr>
        <p:blipFill>
          <a:blip r:embed="rId44" cstate="print"/>
          <a:srcRect t="13043" b="8696"/>
          <a:stretch>
            <a:fillRect/>
          </a:stretch>
        </p:blipFill>
        <p:spPr bwMode="auto">
          <a:xfrm>
            <a:off x="6500826" y="4357694"/>
            <a:ext cx="680724" cy="777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築巢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1010526</a:t>
            </a:r>
            <a:r>
              <a:rPr lang="zh-TW" altLang="en-US" dirty="0"/>
              <a:t>黃胸泥壺蜂</a:t>
            </a:r>
            <a:r>
              <a:rPr lang="en-US" altLang="zh-TW" dirty="0"/>
              <a:t>.mpg</a:t>
            </a:r>
          </a:p>
          <a:p>
            <a:pPr>
              <a:buNone/>
            </a:pPr>
            <a:r>
              <a:rPr lang="en-US" altLang="zh-TW" dirty="0">
                <a:hlinkClick r:id="rId2"/>
              </a:rPr>
              <a:t>https://www.youtube.com/watch?v=I8eRxbEVTqo</a:t>
            </a:r>
            <a:endParaRPr lang="en-US" altLang="zh-TW" dirty="0"/>
          </a:p>
          <a:p>
            <a:pPr>
              <a:buNone/>
            </a:pPr>
            <a:r>
              <a:rPr lang="zh-TW" altLang="en-US" dirty="0"/>
              <a:t>織布鳥</a:t>
            </a:r>
            <a:r>
              <a:rPr lang="en-US" altLang="zh-TW" dirty="0"/>
              <a:t>-</a:t>
            </a:r>
            <a:r>
              <a:rPr lang="zh-TW" altLang="en-US" dirty="0"/>
              <a:t>天生的建築師。築巢全記錄！</a:t>
            </a:r>
          </a:p>
          <a:p>
            <a:pPr>
              <a:buNone/>
            </a:pPr>
            <a:r>
              <a:rPr lang="en-US" altLang="zh-TW" dirty="0">
                <a:hlinkClick r:id="rId3"/>
              </a:rPr>
              <a:t>https://www.youtube.com/watch?v=QBxgVRQcb54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zh-TW" altLang="en-US" dirty="0"/>
              <a:t>社會性動物</a:t>
            </a:r>
            <a:r>
              <a:rPr lang="en-US" altLang="zh-TW" dirty="0"/>
              <a:t>(</a:t>
            </a:r>
            <a:r>
              <a:rPr lang="zh-TW" altLang="en-US" dirty="0"/>
              <a:t>定義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9720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b="1" dirty="0"/>
              <a:t>社會性動物</a:t>
            </a:r>
            <a:r>
              <a:rPr lang="zh-TW" altLang="en-US" sz="2800" dirty="0"/>
              <a:t>也稱為</a:t>
            </a:r>
            <a:r>
              <a:rPr lang="zh-TW" altLang="en-US" sz="2800" b="1" dirty="0"/>
              <a:t>群居動物</a:t>
            </a:r>
            <a:r>
              <a:rPr lang="zh-TW" altLang="en-US" sz="2800" dirty="0"/>
              <a:t>，例如</a:t>
            </a:r>
            <a:r>
              <a:rPr lang="zh-TW" altLang="en-US" sz="2800" dirty="0">
                <a:hlinkClick r:id="rId2" tooltip="人類"/>
              </a:rPr>
              <a:t>人類</a:t>
            </a:r>
            <a:r>
              <a:rPr lang="zh-TW" altLang="en-US" sz="2800" dirty="0"/>
              <a:t>、</a:t>
            </a:r>
            <a:r>
              <a:rPr lang="zh-TW" altLang="en-US" sz="2800" dirty="0">
                <a:hlinkClick r:id="rId3" tooltip="狗"/>
              </a:rPr>
              <a:t>狗</a:t>
            </a:r>
            <a:r>
              <a:rPr lang="zh-TW" altLang="en-US" sz="2800" dirty="0"/>
              <a:t>、</a:t>
            </a:r>
            <a:r>
              <a:rPr lang="zh-TW" altLang="en-US" sz="2800" dirty="0">
                <a:hlinkClick r:id="rId4" tooltip="猴子"/>
              </a:rPr>
              <a:t>猴子</a:t>
            </a:r>
            <a:r>
              <a:rPr lang="zh-TW" altLang="en-US" sz="2800" dirty="0"/>
              <a:t>、</a:t>
            </a:r>
            <a:r>
              <a:rPr lang="zh-TW" altLang="en-US" sz="2800" dirty="0">
                <a:hlinkClick r:id="rId5"/>
              </a:rPr>
              <a:t>大猩猩</a:t>
            </a:r>
            <a:r>
              <a:rPr lang="zh-TW" altLang="en-US" sz="2800" dirty="0"/>
              <a:t>、</a:t>
            </a:r>
            <a:r>
              <a:rPr lang="zh-TW" altLang="en-US" sz="2800" dirty="0">
                <a:hlinkClick r:id="rId6"/>
              </a:rPr>
              <a:t>蜜蜂</a:t>
            </a:r>
            <a:r>
              <a:rPr lang="zh-TW" altLang="en-US" sz="2800" dirty="0"/>
              <a:t>、</a:t>
            </a:r>
            <a:r>
              <a:rPr lang="zh-TW" altLang="en-US" sz="2800" dirty="0">
                <a:hlinkClick r:id="rId7"/>
              </a:rPr>
              <a:t>獅子</a:t>
            </a:r>
            <a:r>
              <a:rPr lang="zh-TW" altLang="en-US" sz="2800" dirty="0"/>
              <a:t>、</a:t>
            </a:r>
            <a:r>
              <a:rPr lang="zh-TW" altLang="en-US" sz="2800" dirty="0">
                <a:hlinkClick r:id="rId8"/>
              </a:rPr>
              <a:t>螞蟻</a:t>
            </a:r>
            <a:r>
              <a:rPr lang="zh-TW" altLang="en-US" sz="2800" dirty="0"/>
              <a:t>。由一個到多個家庭組成。每個家庭成員各自有比較明顯的地位。</a:t>
            </a:r>
          </a:p>
          <a:p>
            <a:pPr>
              <a:lnSpc>
                <a:spcPct val="120000"/>
              </a:lnSpc>
            </a:pPr>
            <a:r>
              <a:rPr lang="zh-TW" altLang="en-US" sz="2800" dirty="0">
                <a:hlinkClick r:id="rId9" tooltip="家貓"/>
              </a:rPr>
              <a:t>貓</a:t>
            </a:r>
            <a:r>
              <a:rPr lang="zh-TW" altLang="en-US" sz="2800" dirty="0"/>
              <a:t>也算社會性動物，可與同伴關係不錯，共同撫育幼貓、母貓帶小貓給其他隻貓認識、送食物給</a:t>
            </a:r>
            <a:r>
              <a:rPr lang="zh-TW" altLang="en-US" sz="2800" dirty="0">
                <a:hlinkClick r:id="rId10" tooltip="哺乳"/>
              </a:rPr>
              <a:t>哺乳</a:t>
            </a:r>
            <a:r>
              <a:rPr lang="zh-TW" altLang="en-US" sz="2800" dirty="0"/>
              <a:t>中的貓</a:t>
            </a:r>
            <a:r>
              <a:rPr lang="zh-TW" altLang="en-US" sz="2800" dirty="0">
                <a:hlinkClick r:id="rId11"/>
              </a:rPr>
              <a:t>媽媽</a:t>
            </a:r>
            <a:r>
              <a:rPr lang="zh-TW" altLang="en-US" sz="2800" dirty="0"/>
              <a:t>、公貓也會照顧小貓、幼貓易有優先進食權等等。</a:t>
            </a:r>
          </a:p>
          <a:p>
            <a:pPr>
              <a:lnSpc>
                <a:spcPct val="120000"/>
              </a:lnSpc>
            </a:pPr>
            <a:r>
              <a:rPr lang="zh-TW" altLang="en-US" sz="2800" dirty="0"/>
              <a:t>社會化動物的群族中通常有首領。在</a:t>
            </a:r>
            <a:r>
              <a:rPr lang="zh-TW" altLang="en-US" sz="2800" dirty="0">
                <a:hlinkClick r:id="rId12"/>
              </a:rPr>
              <a:t>繁殖</a:t>
            </a:r>
            <a:r>
              <a:rPr lang="zh-TW" altLang="en-US" sz="2800" dirty="0"/>
              <a:t>期中，常有新一代挑戰舊首領，激烈打鬥。社會化動物的群族會霸占地盤。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zh-TW" altLang="en-US" dirty="0"/>
              <a:t>求偶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285860"/>
            <a:ext cx="8401080" cy="5043510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b="1" dirty="0"/>
              <a:t>地球宣言</a:t>
            </a:r>
            <a:r>
              <a:rPr lang="en-US" altLang="zh-TW" b="1" dirty="0"/>
              <a:t>2013-02-11 </a:t>
            </a:r>
            <a:r>
              <a:rPr lang="zh-TW" altLang="zh-TW" b="1" dirty="0"/>
              <a:t>动物求偶</a:t>
            </a:r>
            <a:endParaRPr lang="en-US" altLang="zh-TW" b="1" dirty="0"/>
          </a:p>
          <a:p>
            <a:pPr>
              <a:buNone/>
            </a:pPr>
            <a:r>
              <a:rPr lang="en-US" altLang="zh-TW" b="1" dirty="0">
                <a:hlinkClick r:id="rId2"/>
              </a:rPr>
              <a:t>https://www.youtube.com/watch?v=OXcn3ErdqkI</a:t>
            </a:r>
            <a:endParaRPr lang="zh-TW" altLang="zh-TW" b="1" dirty="0"/>
          </a:p>
          <a:p>
            <a:r>
              <a:rPr lang="zh-TW" altLang="zh-TW" b="1" dirty="0"/>
              <a:t>地球宣言</a:t>
            </a:r>
            <a:r>
              <a:rPr lang="en-US" altLang="zh-TW" b="1" dirty="0"/>
              <a:t>2013-02-12 </a:t>
            </a:r>
            <a:r>
              <a:rPr lang="zh-TW" altLang="zh-TW" b="1" dirty="0"/>
              <a:t>动物界的相親</a:t>
            </a:r>
            <a:endParaRPr lang="en-US" altLang="zh-TW" b="1" dirty="0"/>
          </a:p>
          <a:p>
            <a:pPr>
              <a:buNone/>
            </a:pPr>
            <a:r>
              <a:rPr lang="en-US" altLang="zh-TW" b="1" dirty="0">
                <a:hlinkClick r:id="rId3"/>
              </a:rPr>
              <a:t>https://www.youtube.com/watch?v=W0Bi5y4ikag</a:t>
            </a:r>
            <a:endParaRPr lang="en-US" altLang="zh-TW" b="1" dirty="0"/>
          </a:p>
          <a:p>
            <a:r>
              <a:rPr lang="zh-TW" altLang="zh-TW" b="1" dirty="0"/>
              <a:t>地球宣言</a:t>
            </a:r>
            <a:r>
              <a:rPr lang="en-US" altLang="zh-TW" b="1" dirty="0"/>
              <a:t>2013-02-13 </a:t>
            </a:r>
            <a:r>
              <a:rPr lang="zh-TW" altLang="zh-TW" b="1" dirty="0"/>
              <a:t>动物界的女嘉賓</a:t>
            </a:r>
            <a:endParaRPr lang="en-US" altLang="zh-TW" b="1" dirty="0"/>
          </a:p>
          <a:p>
            <a:pPr>
              <a:buNone/>
            </a:pPr>
            <a:r>
              <a:rPr lang="en-US" altLang="zh-TW" b="1" dirty="0">
                <a:hlinkClick r:id="rId4"/>
              </a:rPr>
              <a:t>https://www.youtube.com/watch?v=rpcCMpdtNsU</a:t>
            </a:r>
            <a:endParaRPr lang="en-US" altLang="zh-TW" b="1" dirty="0"/>
          </a:p>
          <a:p>
            <a:r>
              <a:rPr lang="zh-TW" altLang="zh-TW" b="1" dirty="0"/>
              <a:t>地球宣言</a:t>
            </a:r>
            <a:r>
              <a:rPr lang="en-US" altLang="zh-TW" b="1" dirty="0"/>
              <a:t>2013-02-14</a:t>
            </a:r>
            <a:r>
              <a:rPr lang="zh-CN" altLang="en-US" b="1" dirty="0"/>
              <a:t>情人节 动物怎么爱？</a:t>
            </a:r>
            <a:endParaRPr lang="en-US" altLang="zh-TW" b="1" dirty="0"/>
          </a:p>
          <a:p>
            <a:pPr>
              <a:buNone/>
            </a:pPr>
            <a:r>
              <a:rPr lang="en-US" altLang="zh-TW" b="1" dirty="0">
                <a:hlinkClick r:id="rId5"/>
              </a:rPr>
              <a:t>https://www.youtube.com/watch?v=6mcRJJyGG5A</a:t>
            </a:r>
            <a:endParaRPr lang="en-US" altLang="zh-TW" b="1" dirty="0"/>
          </a:p>
          <a:p>
            <a:pPr>
              <a:buNone/>
            </a:pPr>
            <a:r>
              <a:rPr lang="zh-TW" altLang="zh-TW" b="1" dirty="0"/>
              <a:t>地球宣言</a:t>
            </a:r>
            <a:r>
              <a:rPr lang="en-US" altLang="zh-TW" b="1" dirty="0"/>
              <a:t>2013-02-15</a:t>
            </a:r>
            <a:r>
              <a:rPr lang="zh-CN" altLang="en-US" b="1" dirty="0"/>
              <a:t>动物间意想不到的</a:t>
            </a:r>
            <a:r>
              <a:rPr lang="en-US" altLang="zh-CN" b="1" dirty="0"/>
              <a:t>"</a:t>
            </a:r>
            <a:r>
              <a:rPr lang="zh-CN" altLang="en-US" b="1" dirty="0"/>
              <a:t>爱情</a:t>
            </a:r>
            <a:r>
              <a:rPr lang="en-US" altLang="zh-CN" b="1" dirty="0"/>
              <a:t>"</a:t>
            </a:r>
          </a:p>
          <a:p>
            <a:pPr>
              <a:buNone/>
            </a:pPr>
            <a:r>
              <a:rPr lang="en-US" altLang="zh-TW" b="1" dirty="0">
                <a:hlinkClick r:id="rId6"/>
              </a:rPr>
              <a:t>https://www.youtube.com/watch?v=cZxPweO8lMk</a:t>
            </a:r>
            <a:endParaRPr lang="en-US" altLang="zh-TW" b="1" dirty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r>
              <a:rPr lang="zh-TW" altLang="en-US" dirty="0"/>
              <a:t>生殖及育幼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8229600" cy="494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3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生殖方式</a:t>
                      </a:r>
                      <a:endParaRPr lang="zh-TW" altLang="zh-TW" sz="18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卵生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卵胎生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胎生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營養來源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卵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黃</a:t>
                      </a:r>
                      <a:r>
                        <a:rPr lang="zh-TW" altLang="zh-TW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卵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白</a:t>
                      </a:r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卵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黃</a:t>
                      </a:r>
                      <a:r>
                        <a:rPr lang="zh-TW" altLang="zh-TW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卵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白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母體血中養分由臍帶經胎盤傳入胎兒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發育地點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母體外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母體內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母體內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出生方式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母體直接</a:t>
                      </a:r>
                      <a:endParaRPr lang="en-US" altLang="zh-TW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排出受精</a:t>
                      </a:r>
                      <a:r>
                        <a:rPr lang="zh-TW" altLang="zh-TW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卵</a:t>
                      </a:r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母體直接生出胎兒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母體直接生出胎兒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物種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無脊椎動物</a:t>
                      </a:r>
                      <a:endParaRPr lang="en-US" altLang="zh-TW" dirty="0"/>
                    </a:p>
                    <a:p>
                      <a:pPr algn="ctr"/>
                      <a:r>
                        <a:rPr lang="zh-TW" altLang="en-US" dirty="0"/>
                        <a:t>大部份魚類</a:t>
                      </a:r>
                      <a:endParaRPr lang="en-US" altLang="zh-TW" dirty="0"/>
                    </a:p>
                    <a:p>
                      <a:pPr algn="ctr"/>
                      <a:r>
                        <a:rPr lang="zh-TW" altLang="en-US" dirty="0"/>
                        <a:t>兩棲類</a:t>
                      </a:r>
                      <a:endParaRPr lang="en-US" altLang="zh-TW" dirty="0"/>
                    </a:p>
                    <a:p>
                      <a:pPr algn="ctr"/>
                      <a:r>
                        <a:rPr lang="zh-TW" altLang="en-US" dirty="0"/>
                        <a:t>大部份爬蟲類</a:t>
                      </a:r>
                      <a:endParaRPr lang="en-US" altLang="zh-TW" dirty="0"/>
                    </a:p>
                    <a:p>
                      <a:pPr algn="ctr"/>
                      <a:r>
                        <a:rPr lang="zh-TW" altLang="en-US" dirty="0"/>
                        <a:t>鳥類</a:t>
                      </a:r>
                      <a:endParaRPr lang="en-US" altLang="zh-TW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鴨嘴獸、針鼴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魚類：</a:t>
                      </a:r>
                      <a:r>
                        <a:rPr lang="zh-TW" altLang="en-US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鮋科、</a:t>
                      </a:r>
                      <a:r>
                        <a:rPr lang="zh-TW" altLang="en-US" sz="18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孔雀魚、</a:t>
                      </a:r>
                      <a:r>
                        <a:rPr lang="zh-TW" altLang="en-US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大肚魚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TW" altLang="en-US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腔棘魚、</a:t>
                      </a:r>
                      <a:endParaRPr lang="en-US" altLang="zh-TW" sz="18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鼠鯊、鯨鯊、</a:t>
                      </a:r>
                      <a:endParaRPr lang="en-US" altLang="zh-TW" sz="18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爬蟲類：</a:t>
                      </a:r>
                      <a:r>
                        <a:rPr lang="zh-TW" altLang="en-US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死亡蛇、</a:t>
                      </a:r>
                      <a:endParaRPr lang="en-US" altLang="zh-TW" sz="18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蟒蛇、赤尾青竹絲</a:t>
                      </a:r>
                    </a:p>
                    <a:p>
                      <a:endParaRPr lang="zh-TW" altLang="en-US" sz="18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哺乳類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育幼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公慈鯛、公海馬</a:t>
                      </a:r>
                      <a:endParaRPr lang="en-US" altLang="zh-TW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、鱷魚、鴨嘴獸、針鼴、鳥類</a:t>
                      </a:r>
                      <a:endParaRPr lang="en-US" altLang="zh-TW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有育幼行為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孔雀魚</a:t>
                      </a:r>
                      <a:r>
                        <a:rPr lang="zh-TW" altLang="en-US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的母魚</a:t>
                      </a:r>
                      <a:endParaRPr lang="en-US" altLang="zh-TW" sz="18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會吃掉初生小魚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有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42846" y="0"/>
          <a:ext cx="8643994" cy="674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7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7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7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6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脊椎動物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哺乳類</a:t>
                      </a:r>
                      <a:endParaRPr lang="en-US" altLang="zh-TW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鳥類</a:t>
                      </a:r>
                      <a:endParaRPr lang="en-US" altLang="zh-TW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爬蟲類</a:t>
                      </a:r>
                      <a:endParaRPr lang="en-US" altLang="zh-TW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兩棲類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魚類</a:t>
                      </a:r>
                      <a:endParaRPr lang="en-US" altLang="zh-TW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運動方式</a:t>
                      </a:r>
                      <a:endParaRPr lang="en-US" altLang="zh-TW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肌肉帶動骨骼關節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跑跳走</a:t>
                      </a:r>
                      <a:endParaRPr lang="en-US" altLang="zh-TW" dirty="0"/>
                    </a:p>
                    <a:p>
                      <a:pPr algn="ctr"/>
                      <a:r>
                        <a:rPr lang="zh-TW" altLang="en-US" dirty="0"/>
                        <a:t>有些會游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飛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跑跳走</a:t>
                      </a:r>
                      <a:endParaRPr lang="en-US" altLang="zh-TW" dirty="0"/>
                    </a:p>
                    <a:p>
                      <a:pPr algn="ctr"/>
                      <a:r>
                        <a:rPr lang="zh-TW" altLang="en-US" dirty="0"/>
                        <a:t>有些會游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幼時游</a:t>
                      </a:r>
                      <a:endParaRPr lang="en-US" altLang="zh-TW" dirty="0"/>
                    </a:p>
                    <a:p>
                      <a:pPr algn="ctr"/>
                      <a:r>
                        <a:rPr lang="zh-TW" altLang="en-US" dirty="0"/>
                        <a:t>成體會游會跳或走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游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例外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蝙蝠飛</a:t>
                      </a:r>
                    </a:p>
                    <a:p>
                      <a:pPr algn="ctr"/>
                      <a:r>
                        <a:rPr lang="zh-TW" altLang="en-US" dirty="0"/>
                        <a:t>鯨豚游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駝鳥企鵝</a:t>
                      </a:r>
                      <a:endParaRPr lang="en-US" altLang="zh-TW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不會飛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蛇爬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肺魚彈塗魚會上岸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呼吸器官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肺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肺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肺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幼時用鰓</a:t>
                      </a:r>
                      <a:endParaRPr lang="en-US" altLang="zh-TW" dirty="0"/>
                    </a:p>
                    <a:p>
                      <a:pPr algn="ctr"/>
                      <a:r>
                        <a:rPr lang="zh-TW" altLang="en-US" dirty="0"/>
                        <a:t>成體用肺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鰓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恆溫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恆溫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變溫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變溫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變溫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生殖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胎生</a:t>
                      </a:r>
                      <a:endParaRPr lang="en-US" altLang="zh-TW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卵胎生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少</a:t>
                      </a:r>
                      <a:r>
                        <a:rPr lang="en-US" altLang="zh-TW" dirty="0"/>
                        <a:t>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卵生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卵生</a:t>
                      </a:r>
                      <a:endParaRPr lang="en-US" altLang="zh-TW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卵胎生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少</a:t>
                      </a:r>
                      <a:r>
                        <a:rPr lang="en-US" altLang="zh-TW" dirty="0"/>
                        <a:t>)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卵生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卵生</a:t>
                      </a:r>
                      <a:endParaRPr lang="en-US" altLang="zh-TW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卵胎生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少</a:t>
                      </a:r>
                      <a:r>
                        <a:rPr lang="en-US" altLang="zh-TW" dirty="0"/>
                        <a:t>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數量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少</a:t>
                      </a:r>
                      <a:endParaRPr lang="en-US" altLang="zh-TW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人只生一個</a:t>
                      </a:r>
                      <a:endParaRPr lang="en-US" altLang="zh-TW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少約三五個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多、</a:t>
                      </a:r>
                      <a:endParaRPr lang="en-US" altLang="zh-TW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卵胎生較少</a:t>
                      </a:r>
                      <a:endParaRPr lang="en-US" altLang="zh-TW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有育幼少</a:t>
                      </a:r>
                      <a:endParaRPr lang="en-US" altLang="zh-TW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蛙多</a:t>
                      </a:r>
                      <a:endParaRPr lang="en-US" altLang="zh-TW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山椒魚少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多</a:t>
                      </a:r>
                      <a:endParaRPr lang="en-US" altLang="zh-TW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例外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鴨嘴獸</a:t>
                      </a:r>
                      <a:endParaRPr lang="en-US" altLang="zh-TW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針鼴</a:t>
                      </a:r>
                      <a:endParaRPr lang="en-US" altLang="zh-TW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卵胎生</a:t>
                      </a:r>
                      <a:endParaRPr lang="en-US" altLang="zh-TW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少部份蛇</a:t>
                      </a:r>
                      <a:endParaRPr lang="en-US" altLang="zh-TW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卵胎生</a:t>
                      </a:r>
                      <a:endParaRPr lang="en-US" altLang="zh-TW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大肚魚孔雀魚卵胎生</a:t>
                      </a:r>
                      <a:endParaRPr lang="en-US" altLang="zh-TW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部份鯊魚胎生或卵胎生</a:t>
                      </a:r>
                      <a:endParaRPr lang="en-US" altLang="zh-TW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育幼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有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有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部份有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無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無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例外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杜鵑蛋生</a:t>
                      </a:r>
                      <a:endParaRPr lang="en-US" altLang="zh-TW" dirty="0"/>
                    </a:p>
                    <a:p>
                      <a:pPr algn="ctr"/>
                      <a:r>
                        <a:rPr lang="zh-TW" altLang="en-US" dirty="0"/>
                        <a:t>別人窩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鱷魚有</a:t>
                      </a:r>
                      <a:endParaRPr lang="en-US" altLang="zh-TW" dirty="0"/>
                    </a:p>
                    <a:p>
                      <a:pPr algn="ctr"/>
                      <a:r>
                        <a:rPr lang="zh-TW" altLang="en-US" dirty="0"/>
                        <a:t>育幼行為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慈鯛海馬</a:t>
                      </a:r>
                      <a:endParaRPr lang="en-US" altLang="zh-TW" dirty="0"/>
                    </a:p>
                    <a:p>
                      <a:pPr algn="ctr"/>
                      <a:r>
                        <a:rPr lang="zh-TW" altLang="en-US" dirty="0"/>
                        <a:t>爸爸會育幼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897</Words>
  <Application>Microsoft Office PowerPoint</Application>
  <PresentationFormat>如螢幕大小 (4:3)</PresentationFormat>
  <Paragraphs>216</Paragraphs>
  <Slides>10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 佈景主題</vt:lpstr>
      <vt:lpstr>PhotoImpact</vt:lpstr>
      <vt:lpstr>五年級動物單元綜合整理</vt:lpstr>
      <vt:lpstr>目次</vt:lpstr>
      <vt:lpstr>運動方式及覓食</vt:lpstr>
      <vt:lpstr>避敵及攻擊</vt:lpstr>
      <vt:lpstr>築巢</vt:lpstr>
      <vt:lpstr>社會性動物(定義)</vt:lpstr>
      <vt:lpstr>求偶</vt:lpstr>
      <vt:lpstr>生殖及育幼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五年級動物單元綜合整理</dc:title>
  <dc:creator>l</dc:creator>
  <cp:lastModifiedBy>Tdes</cp:lastModifiedBy>
  <cp:revision>42</cp:revision>
  <dcterms:created xsi:type="dcterms:W3CDTF">2018-01-13T17:25:11Z</dcterms:created>
  <dcterms:modified xsi:type="dcterms:W3CDTF">2020-01-15T06:41:26Z</dcterms:modified>
</cp:coreProperties>
</file>