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1"/>
  </p:notesMasterIdLst>
  <p:sldIdLst>
    <p:sldId id="690" r:id="rId2"/>
    <p:sldId id="721" r:id="rId3"/>
    <p:sldId id="722" r:id="rId4"/>
    <p:sldId id="735" r:id="rId5"/>
    <p:sldId id="736" r:id="rId6"/>
    <p:sldId id="737" r:id="rId7"/>
    <p:sldId id="726" r:id="rId8"/>
    <p:sldId id="727" r:id="rId9"/>
    <p:sldId id="728" r:id="rId10"/>
    <p:sldId id="738" r:id="rId11"/>
    <p:sldId id="739" r:id="rId12"/>
    <p:sldId id="731" r:id="rId13"/>
    <p:sldId id="740" r:id="rId14"/>
    <p:sldId id="741" r:id="rId15"/>
    <p:sldId id="742" r:id="rId16"/>
    <p:sldId id="743" r:id="rId17"/>
    <p:sldId id="733" r:id="rId18"/>
    <p:sldId id="734" r:id="rId19"/>
    <p:sldId id="744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FF9933"/>
    <a:srgbClr val="F1FA3A"/>
    <a:srgbClr val="CCCC00"/>
    <a:srgbClr val="FF99CC"/>
    <a:srgbClr val="FFFF99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94516" autoAdjust="0"/>
  </p:normalViewPr>
  <p:slideViewPr>
    <p:cSldViewPr>
      <p:cViewPr varScale="1">
        <p:scale>
          <a:sx n="74" d="100"/>
          <a:sy n="74" d="100"/>
        </p:scale>
        <p:origin x="4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D72E0-72CF-4B17-ABD6-2D46657CAC71}" type="datetimeFigureOut">
              <a:rPr lang="zh-TW" altLang="en-US" smtClean="0"/>
              <a:pPr/>
              <a:t>2016/11/23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2B46-7ED9-4575-9DF9-CDF45589ACA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589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48790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13012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297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49983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4104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40501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36128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33402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39418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30795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0E4F89E-EFBA-476F-8AB0-97BDA81D10C8}" type="slidenum">
              <a:rPr lang="zh-TW" altLang="en-US"/>
              <a:pPr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4423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AC64B-954C-4C4E-8508-EB3B4480D0BC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7004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76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411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5064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47707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226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431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212B46-7ED9-4575-9DF9-CDF45589ACA0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8108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E53ED-9016-455F-AB71-65C5C83E1B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362B5D-1892-4452-85E5-8D015F7239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DEC52-9DBC-4E34-877E-A73871EE04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42D39-DA49-4806-9CC4-90F59046AD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B8E0-CBE8-4750-9ADD-17DD1B73C3E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44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8EA9C-4EDA-40E9-8501-1A78C562D5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E1B41-938F-4B35-BA9C-D9C4AE1321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F7012-C3B9-4F45-90A4-39893E60D0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B93160-4E24-4DBD-BF3F-A6392CA067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8FE7-F7A5-4B77-95AF-DD8E26611F5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CDDA7-BF5B-4825-9DE4-3C2D28AFED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4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94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94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8FA6E8C-9AC0-4DAC-9803-4578BE688C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21" r:id="rId2"/>
    <p:sldLayoutId id="2147484322" r:id="rId3"/>
    <p:sldLayoutId id="2147484323" r:id="rId4"/>
    <p:sldLayoutId id="2147484324" r:id="rId5"/>
    <p:sldLayoutId id="2147484325" r:id="rId6"/>
    <p:sldLayoutId id="2147484326" r:id="rId7"/>
    <p:sldLayoutId id="2147484327" r:id="rId8"/>
    <p:sldLayoutId id="2147484328" r:id="rId9"/>
    <p:sldLayoutId id="2147484329" r:id="rId10"/>
    <p:sldLayoutId id="21474843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6633"/>
        </a:buClr>
        <a:buSzPct val="70000"/>
        <a:buFont typeface="Wingdings" pitchFamily="2" charset="2"/>
        <a:buChar char="z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25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3132138" y="692695"/>
            <a:ext cx="2028825" cy="5616625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rgbClr val="0000FF"/>
                </a:solidFill>
              </a:rPr>
              <a:t>十二、衝破逆境</a:t>
            </a:r>
            <a:endParaRPr lang="zh-TW" altLang="en-US" sz="48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041" y="1484312"/>
            <a:ext cx="3456310" cy="4608983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勁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疾風知勁草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卯足了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勁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39552" y="1484784"/>
            <a:ext cx="345631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韌</a:t>
            </a:r>
            <a:endParaRPr lang="en-US" altLang="zh-TW" sz="6000" b="1" kern="0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堅韌無比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3969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041" y="1484313"/>
            <a:ext cx="3456310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崇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崇山峻嶺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39552" y="1484784"/>
            <a:ext cx="345631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墮</a:t>
            </a:r>
            <a:endParaRPr lang="en-US" altLang="zh-TW" sz="6000" b="1" kern="0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自甘墮落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036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6948488" y="692150"/>
            <a:ext cx="1152525" cy="5689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找出課文中的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四字詞語</a:t>
            </a:r>
          </a:p>
        </p:txBody>
      </p:sp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一路順風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92500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御風而進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19672" y="1628800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草木不生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65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4" grpId="0" autoUpdateAnimBg="0"/>
      <p:bldP spid="622596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物競天擇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92500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堅韌有力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19672" y="1628800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崇山峻嶺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63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好逸惡勞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92500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堅強不屈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19672" y="1628800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奮勇向上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98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凝脂黃玉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92500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聚精會神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19672" y="1628800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興味盎然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200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6" name="Rectangle 4"/>
          <p:cNvSpPr>
            <a:spLocks noChangeArrowheads="1"/>
          </p:cNvSpPr>
          <p:nvPr/>
        </p:nvSpPr>
        <p:spPr bwMode="auto">
          <a:xfrm>
            <a:off x="5362575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藝高膽大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492500" y="1557338"/>
            <a:ext cx="122555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精疲力盡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07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6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形近字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732240" y="795842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辭、亂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355851" y="795842"/>
            <a:ext cx="2016696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峭、俏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、悄、銷、消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060167" y="80089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厲、勵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6" name="Rectangle 8"/>
          <p:cNvSpPr>
            <a:spLocks noChangeArrowheads="1"/>
          </p:cNvSpPr>
          <p:nvPr/>
        </p:nvSpPr>
        <p:spPr bwMode="auto">
          <a:xfrm>
            <a:off x="1259248" y="810944"/>
            <a:ext cx="1441226" cy="554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勁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、動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-108520" y="836191"/>
            <a:ext cx="1441226" cy="554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凝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、擬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968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66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26696" grpId="0" build="p"/>
      <p:bldP spid="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7164388" y="836613"/>
            <a:ext cx="1152525" cy="5329237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鍛、緞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5580063" y="836613"/>
            <a:ext cx="115252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鍊、煉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、練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4139952" y="836613"/>
            <a:ext cx="1152525" cy="424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崇、祟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2680128" y="829476"/>
            <a:ext cx="1152525" cy="424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遂、逐</a:t>
            </a:r>
            <a:r>
              <a:rPr lang="zh-TW" altLang="en-US" sz="6000" b="1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、邃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115616" y="836712"/>
            <a:ext cx="1152525" cy="424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墮、墜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45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1" grpId="0" build="p"/>
      <p:bldP spid="626694" grpId="0" build="p"/>
      <p:bldP spid="626695" grpId="0" build="p"/>
      <p:bldP spid="6" grpId="0" build="p"/>
      <p:bldP spid="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多音字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5724525" y="1341438"/>
            <a:ext cx="1152525" cy="417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魄</a:t>
            </a:r>
            <a:endParaRPr lang="zh-TW" altLang="en-US" sz="6000" b="1" dirty="0" smtClean="0">
              <a:solidFill>
                <a:srgbClr val="FF0000"/>
              </a:solidFill>
              <a:effectLst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203849" y="836613"/>
            <a:ext cx="2015852" cy="52562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eaVert"/>
          <a:lstStyle/>
          <a:p>
            <a:pPr marL="342900" indent="-342900" eaLnBrk="1" hangingPunct="1">
              <a:spcBef>
                <a:spcPct val="20000"/>
              </a:spcBef>
              <a:buClr>
                <a:srgbClr val="996633"/>
              </a:buClr>
              <a:buSzPct val="70000"/>
              <a:defRPr/>
            </a:pPr>
            <a:r>
              <a:rPr lang="zh-TW" altLang="en-US" sz="6000" b="1" kern="0" dirty="0" smtClean="0">
                <a:solidFill>
                  <a:srgbClr val="0000FF"/>
                </a:solidFill>
                <a:latin typeface="+mn-lt"/>
                <a:ea typeface="+mn-ea"/>
              </a:rPr>
              <a:t>體魄、氣魄</a:t>
            </a:r>
            <a:r>
              <a:rPr lang="zh-TW" altLang="en-US" sz="6000" b="1" kern="0" dirty="0" smtClean="0">
                <a:solidFill>
                  <a:srgbClr val="0000FF"/>
                </a:solidFill>
                <a:latin typeface="新細明體" panose="02020500000000000000" pitchFamily="18" charset="-120"/>
              </a:rPr>
              <a:t>、失魂落魄</a:t>
            </a:r>
            <a:endParaRPr lang="zh-TW" altLang="en-US" sz="6000" b="1" kern="0" dirty="0">
              <a:solidFill>
                <a:srgbClr val="0000FF"/>
              </a:solidFill>
              <a:latin typeface="+mn-lt"/>
              <a:ea typeface="+mn-ea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47664" y="836613"/>
            <a:ext cx="1225501" cy="55895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eaVert"/>
          <a:lstStyle/>
          <a:p>
            <a:pPr marL="342900" indent="-342900" eaLnBrk="1" hangingPunct="1">
              <a:spcBef>
                <a:spcPct val="20000"/>
              </a:spcBef>
              <a:buClr>
                <a:srgbClr val="996633"/>
              </a:buClr>
              <a:buSzPct val="70000"/>
              <a:defRPr/>
            </a:pPr>
            <a:r>
              <a:rPr lang="zh-TW" altLang="en-US" sz="6000" b="1" kern="0" dirty="0" smtClean="0">
                <a:solidFill>
                  <a:srgbClr val="0000FF"/>
                </a:solidFill>
                <a:latin typeface="+mn-lt"/>
                <a:ea typeface="+mn-ea"/>
              </a:rPr>
              <a:t>落魄</a:t>
            </a:r>
            <a:endParaRPr lang="zh-TW" altLang="en-US" sz="6000" b="1" kern="0" dirty="0">
              <a:solidFill>
                <a:srgbClr val="0000FF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532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7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7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714" grpId="0" autoUpdateAnimBg="0"/>
      <p:bldP spid="627715" grpId="0" build="p"/>
      <p:bldP spid="4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8027988" y="1196975"/>
            <a:ext cx="936625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本課的</a:t>
            </a:r>
            <a:r>
              <a:rPr lang="zh-TW" altLang="en-US" dirty="0" smtClean="0">
                <a:solidFill>
                  <a:srgbClr val="FF0000"/>
                </a:solidFill>
                <a:effectLst/>
              </a:rPr>
              <a:t>生字</a:t>
            </a:r>
          </a:p>
        </p:txBody>
      </p:sp>
      <p:sp>
        <p:nvSpPr>
          <p:cNvPr id="62669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6659563" y="836613"/>
            <a:ext cx="1152525" cy="53292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辭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26694" name="Rectangle 6"/>
          <p:cNvSpPr>
            <a:spLocks noChangeArrowheads="1"/>
          </p:cNvSpPr>
          <p:nvPr/>
        </p:nvSpPr>
        <p:spPr bwMode="auto">
          <a:xfrm>
            <a:off x="4932363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愕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26695" name="Rectangle 7"/>
          <p:cNvSpPr>
            <a:spLocks noChangeArrowheads="1"/>
          </p:cNvSpPr>
          <p:nvPr/>
        </p:nvSpPr>
        <p:spPr bwMode="auto">
          <a:xfrm>
            <a:off x="3203575" y="836613"/>
            <a:ext cx="115252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峭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47813" y="873125"/>
            <a:ext cx="1152525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厲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88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66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6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1" grpId="0" build="p"/>
      <p:bldP spid="626694" grpId="0" build="p"/>
      <p:bldP spid="62669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勁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韌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鍛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12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魄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崇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遂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墮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90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屈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邃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琥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2275" y="8366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珀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094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372225" y="874713"/>
            <a:ext cx="1296988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凝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363" y="884238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嚏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348038" y="836613"/>
            <a:ext cx="1152525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盎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83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0" name="Rectangle 2"/>
          <p:cNvSpPr>
            <a:spLocks noGrp="1" noChangeArrowheads="1"/>
          </p:cNvSpPr>
          <p:nvPr>
            <p:ph type="title" orient="vert"/>
          </p:nvPr>
        </p:nvSpPr>
        <p:spPr>
          <a:xfrm>
            <a:off x="7524750" y="1196975"/>
            <a:ext cx="1439863" cy="4608513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0000FF"/>
                </a:solidFill>
                <a:effectLst/>
              </a:rPr>
              <a:t>生字延伸四字詞語</a:t>
            </a:r>
          </a:p>
        </p:txBody>
      </p:sp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643438" y="1484313"/>
            <a:ext cx="2592387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辭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義不容辭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979712" y="1484313"/>
            <a:ext cx="2232868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鍊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千錘百鍊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89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0" grpId="0" autoUpdateAnimBg="0"/>
      <p:bldP spid="621571" grpId="0" build="p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787900" y="1484313"/>
            <a:ext cx="3600450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魄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驚心動魄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042988" y="1557338"/>
            <a:ext cx="3382962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</a:rPr>
              <a:t>遂</a:t>
            </a:r>
            <a:endParaRPr lang="en-US" altLang="zh-TW" sz="60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毛遂自薦</a:t>
            </a:r>
            <a:endParaRPr lang="en-US" altLang="zh-TW" sz="6000" b="1" dirty="0" smtClean="0">
              <a:solidFill>
                <a:srgbClr val="0000FF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996633"/>
              </a:buClr>
              <a:buSzPct val="70000"/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</a:rPr>
              <a:t>半身</a:t>
            </a:r>
            <a:r>
              <a:rPr lang="zh-TW" altLang="en-US" sz="6000" b="1" dirty="0">
                <a:solidFill>
                  <a:srgbClr val="0000FF"/>
                </a:solidFill>
              </a:rPr>
              <a:t>不</a:t>
            </a:r>
            <a:r>
              <a:rPr lang="zh-TW" altLang="en-US" sz="6000" b="1" dirty="0" smtClean="0">
                <a:solidFill>
                  <a:srgbClr val="0000FF"/>
                </a:solidFill>
              </a:rPr>
              <a:t>遂</a:t>
            </a:r>
            <a:endParaRPr lang="zh-TW" altLang="en-US" sz="6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571" name="Rectangle 3"/>
          <p:cNvSpPr>
            <a:spLocks noGrp="1" noChangeArrowheads="1"/>
          </p:cNvSpPr>
          <p:nvPr>
            <p:ph type="body" orient="vert" idx="1"/>
          </p:nvPr>
        </p:nvSpPr>
        <p:spPr>
          <a:xfrm>
            <a:off x="4932041" y="1484313"/>
            <a:ext cx="3456310" cy="3168650"/>
          </a:xfrm>
          <a:noFill/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FF0000"/>
                </a:solidFill>
                <a:effectLst/>
              </a:rPr>
              <a:t>屈</a:t>
            </a:r>
            <a:endParaRPr lang="en-US" altLang="zh-TW" sz="6000" b="1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不屈不撓</a:t>
            </a:r>
            <a:endParaRPr lang="en-US" altLang="zh-TW" sz="6000" b="1" dirty="0" smtClean="0">
              <a:solidFill>
                <a:srgbClr val="0000FF"/>
              </a:solidFill>
              <a:effectLst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TW" altLang="en-US" sz="6000" b="1" dirty="0" smtClean="0">
                <a:solidFill>
                  <a:srgbClr val="0000FF"/>
                </a:solidFill>
                <a:effectLst/>
              </a:rPr>
              <a:t>屈打成</a:t>
            </a:r>
            <a:r>
              <a:rPr lang="zh-TW" altLang="en-US" sz="6000" b="1" dirty="0">
                <a:solidFill>
                  <a:srgbClr val="0000FF"/>
                </a:solidFill>
                <a:effectLst/>
              </a:rPr>
              <a:t>招</a:t>
            </a:r>
            <a:endParaRPr lang="zh-TW" altLang="en-US" sz="6000" b="1" dirty="0" smtClean="0">
              <a:solidFill>
                <a:srgbClr val="0000FF"/>
              </a:solidFill>
              <a:effectLst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539552" y="1484784"/>
            <a:ext cx="3456310" cy="316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32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6633"/>
              </a:buClr>
              <a:buSzPct val="70000"/>
              <a:buFont typeface="Wingdings" pitchFamily="2" charset="2"/>
              <a:buChar char="z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FF0000"/>
                </a:solidFill>
                <a:effectLst/>
              </a:rPr>
              <a:t>凝</a:t>
            </a:r>
            <a:endParaRPr lang="en-US" altLang="zh-TW" sz="6000" b="1" kern="0" dirty="0" smtClean="0">
              <a:solidFill>
                <a:srgbClr val="FF0000"/>
              </a:solidFill>
              <a:effectLst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6000" b="1" kern="0" dirty="0" smtClean="0">
                <a:solidFill>
                  <a:srgbClr val="0000FF"/>
                </a:solidFill>
                <a:effectLst/>
              </a:rPr>
              <a:t>屏氣凝神</a:t>
            </a:r>
            <a:endParaRPr lang="zh-TW" altLang="en-US" sz="6000" b="1" kern="0" dirty="0" smtClean="0">
              <a:solidFill>
                <a:srgbClr val="0000FF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0969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1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1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1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1571" grpId="0" build="p"/>
      <p:bldP spid="3" grpId="0" build="p"/>
    </p:bldLst>
  </p:timing>
</p:sld>
</file>

<file path=ppt/theme/theme1.xml><?xml version="1.0" encoding="utf-8"?>
<a:theme xmlns:a="http://schemas.openxmlformats.org/drawingml/2006/main" name="gwall">
  <a:themeElements>
    <a:clrScheme name="gwall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w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gwa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wa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wa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GWALL</Template>
  <TotalTime>3866</TotalTime>
  <Words>166</Words>
  <Application>Microsoft Office PowerPoint</Application>
  <PresentationFormat>如螢幕大小 (4:3)</PresentationFormat>
  <Paragraphs>94</Paragraphs>
  <Slides>19</Slides>
  <Notes>19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4" baseType="lpstr">
      <vt:lpstr>新細明體</vt:lpstr>
      <vt:lpstr>Calibri</vt:lpstr>
      <vt:lpstr>Times New Roman</vt:lpstr>
      <vt:lpstr>Wingdings</vt:lpstr>
      <vt:lpstr>gwall</vt:lpstr>
      <vt:lpstr>十二、衝破逆境</vt:lpstr>
      <vt:lpstr>本課的生字</vt:lpstr>
      <vt:lpstr>PowerPoint 簡報</vt:lpstr>
      <vt:lpstr>PowerPoint 簡報</vt:lpstr>
      <vt:lpstr>PowerPoint 簡報</vt:lpstr>
      <vt:lpstr>PowerPoint 簡報</vt:lpstr>
      <vt:lpstr>生字延伸四字詞語</vt:lpstr>
      <vt:lpstr>PowerPoint 簡報</vt:lpstr>
      <vt:lpstr>PowerPoint 簡報</vt:lpstr>
      <vt:lpstr>PowerPoint 簡報</vt:lpstr>
      <vt:lpstr>PowerPoint 簡報</vt:lpstr>
      <vt:lpstr>找出課文中的四字詞語</vt:lpstr>
      <vt:lpstr>PowerPoint 簡報</vt:lpstr>
      <vt:lpstr>PowerPoint 簡報</vt:lpstr>
      <vt:lpstr>PowerPoint 簡報</vt:lpstr>
      <vt:lpstr>PowerPoint 簡報</vt:lpstr>
      <vt:lpstr>本課的形近字</vt:lpstr>
      <vt:lpstr>PowerPoint 簡報</vt:lpstr>
      <vt:lpstr>本課的多音字</vt:lpstr>
    </vt:vector>
  </TitlesOfParts>
  <Company>mychat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三、智救養馬人</dc:title>
  <dc:creator>SuperXP</dc:creator>
  <cp:lastModifiedBy>Teacher</cp:lastModifiedBy>
  <cp:revision>873</cp:revision>
  <cp:lastPrinted>1601-01-01T00:00:00Z</cp:lastPrinted>
  <dcterms:created xsi:type="dcterms:W3CDTF">2005-09-11T13:17:35Z</dcterms:created>
  <dcterms:modified xsi:type="dcterms:W3CDTF">2016-11-23T03:50:42Z</dcterms:modified>
</cp:coreProperties>
</file>