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2" r:id="rId9"/>
    <p:sldId id="268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fa.gov.tw/cht/index.php?code=list&amp;ids=82" TargetMode="External"/><Relationship Id="rId2" Type="http://schemas.openxmlformats.org/officeDocument/2006/relationships/hyperlink" Target="https://www.tfdp.com.tw/cht/index.php?code=list&amp;flag=detail&amp;ids=83&amp;article_id=203" TargetMode="Externa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youtube.com/watch?v=4_o00ZWN_nI" TargetMode="Externa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8BD606-0043-4DCD-AD9D-2EDBE6EC4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設計 緊急避難包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04D9918-AF80-48EF-80A8-D666A2E27C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876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68BAAF-F8A2-4951-B6E6-ABD8CB61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12839700" cy="723901"/>
          </a:xfrm>
          <a:solidFill>
            <a:schemeClr val="accent2"/>
          </a:solidFill>
        </p:spPr>
        <p:txBody>
          <a:bodyPr/>
          <a:lstStyle/>
          <a:p>
            <a:r>
              <a:rPr lang="zh-TW" altLang="en-US" dirty="0"/>
              <a:t>設計自己的緊急避難包</a:t>
            </a: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98F4CF29-A8A1-447A-9D50-D475C3FFD61D}"/>
              </a:ext>
            </a:extLst>
          </p:cNvPr>
          <p:cNvSpPr txBox="1">
            <a:spLocks/>
          </p:cNvSpPr>
          <p:nvPr/>
        </p:nvSpPr>
        <p:spPr>
          <a:xfrm>
            <a:off x="857250" y="1622642"/>
            <a:ext cx="4889898" cy="487340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dirty="0"/>
              <a:t>步驟四：可以開始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設計物品囉！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設計的同時也寫下</a:t>
            </a:r>
            <a:endParaRPr lang="en-US" altLang="zh-TW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你的說明，為什麼要放這些物品</a:t>
            </a: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0F5E09C7-E083-4AC4-AE88-3387BB7C6BE4}"/>
              </a:ext>
            </a:extLst>
          </p:cNvPr>
          <p:cNvGrpSpPr/>
          <p:nvPr/>
        </p:nvGrpSpPr>
        <p:grpSpPr>
          <a:xfrm>
            <a:off x="6096000" y="1420922"/>
            <a:ext cx="4695825" cy="5360877"/>
            <a:chOff x="1600200" y="2365593"/>
            <a:chExt cx="3495675" cy="4362450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49973C3-CF5C-47AE-AF43-60FC00A94737}"/>
                </a:ext>
              </a:extLst>
            </p:cNvPr>
            <p:cNvSpPr/>
            <p:nvPr/>
          </p:nvSpPr>
          <p:spPr>
            <a:xfrm>
              <a:off x="1600200" y="2365593"/>
              <a:ext cx="3495675" cy="4362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2DD66F91-FF45-4854-8AEB-410FC7D5C574}"/>
                </a:ext>
              </a:extLst>
            </p:cNvPr>
            <p:cNvCxnSpPr/>
            <p:nvPr/>
          </p:nvCxnSpPr>
          <p:spPr>
            <a:xfrm>
              <a:off x="1638300" y="2971800"/>
              <a:ext cx="3419475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3D4905AD-C750-403E-9C89-B9345C634B83}"/>
                </a:ext>
              </a:extLst>
            </p:cNvPr>
            <p:cNvSpPr txBox="1"/>
            <p:nvPr/>
          </p:nvSpPr>
          <p:spPr>
            <a:xfrm>
              <a:off x="2209799" y="2470311"/>
              <a:ext cx="227647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緊急避難包</a:t>
              </a:r>
            </a:p>
          </p:txBody>
        </p: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11E3B183-254E-44F5-8A81-CECDFAF140A5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3957563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9944C98F-82BC-4E10-B6BC-F22693F90EA6}"/>
                </a:ext>
              </a:extLst>
            </p:cNvPr>
            <p:cNvCxnSpPr>
              <a:cxnSpLocks/>
            </p:cNvCxnSpPr>
            <p:nvPr/>
          </p:nvCxnSpPr>
          <p:spPr>
            <a:xfrm>
              <a:off x="1657351" y="5194507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B3B2AB9B-3CEB-4B5D-BBF2-FDF41D5CB771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4590184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3E3342FE-AA95-484A-9589-39AA4AAD9D63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5741539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8FEA12B0-1611-42F5-AB1F-DF589430ABEF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60" y="6307623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470AFBD3-8DF6-4E14-9197-5635C05D49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41160" y="3055087"/>
              <a:ext cx="0" cy="362319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4FE4DE4E-2AE5-4B7D-A5A9-0121A40BF024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3358379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F49C16E5-47FE-42DF-9BEA-D581BF6365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1112" y="3055087"/>
              <a:ext cx="0" cy="362319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11D34C55-ECAB-4155-8A35-45CAC8AC6426}"/>
                </a:ext>
              </a:extLst>
            </p:cNvPr>
            <p:cNvSpPr txBox="1"/>
            <p:nvPr/>
          </p:nvSpPr>
          <p:spPr>
            <a:xfrm>
              <a:off x="1620395" y="2979558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項目</a:t>
              </a:r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6E6DFB30-E9B7-45F3-93AF-8FBA1EE6FA86}"/>
                </a:ext>
              </a:extLst>
            </p:cNvPr>
            <p:cNvSpPr txBox="1"/>
            <p:nvPr/>
          </p:nvSpPr>
          <p:spPr>
            <a:xfrm>
              <a:off x="2645863" y="2995202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物品</a:t>
              </a: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49F5DDDB-6248-4805-8F63-E3F4CE034CE8}"/>
                </a:ext>
              </a:extLst>
            </p:cNvPr>
            <p:cNvSpPr txBox="1"/>
            <p:nvPr/>
          </p:nvSpPr>
          <p:spPr>
            <a:xfrm>
              <a:off x="3982352" y="2979557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說明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7428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CFBCA8-606D-4ADD-A269-A499B8F0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參考資料</a:t>
            </a:r>
          </a:p>
        </p:txBody>
      </p:sp>
      <p:sp>
        <p:nvSpPr>
          <p:cNvPr id="4" name="標題 1">
            <a:hlinkClick r:id="rId2"/>
            <a:extLst>
              <a:ext uri="{FF2B5EF4-FFF2-40B4-BE49-F238E27FC236}">
                <a16:creationId xmlns:a16="http://schemas.microsoft.com/office/drawing/2014/main" id="{2A9E923F-A61A-40B5-ACD3-B3672E51EF3A}"/>
              </a:ext>
            </a:extLst>
          </p:cNvPr>
          <p:cNvSpPr txBox="1">
            <a:spLocks/>
          </p:cNvSpPr>
          <p:nvPr/>
        </p:nvSpPr>
        <p:spPr>
          <a:xfrm>
            <a:off x="1371600" y="1866900"/>
            <a:ext cx="9601200" cy="762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u="sng" dirty="0"/>
              <a:t>1.</a:t>
            </a:r>
            <a:r>
              <a:rPr lang="zh-TW" altLang="en-US" u="sng" dirty="0"/>
              <a:t>內政部消防署－緊急避難包</a:t>
            </a:r>
          </a:p>
        </p:txBody>
      </p:sp>
      <p:sp>
        <p:nvSpPr>
          <p:cNvPr id="5" name="標題 1">
            <a:hlinkClick r:id="rId3"/>
            <a:extLst>
              <a:ext uri="{FF2B5EF4-FFF2-40B4-BE49-F238E27FC236}">
                <a16:creationId xmlns:a16="http://schemas.microsoft.com/office/drawing/2014/main" id="{B4DCB6C7-1C6B-4128-8CA2-D7480093BBE3}"/>
              </a:ext>
            </a:extLst>
          </p:cNvPr>
          <p:cNvSpPr txBox="1">
            <a:spLocks/>
          </p:cNvSpPr>
          <p:nvPr/>
        </p:nvSpPr>
        <p:spPr>
          <a:xfrm>
            <a:off x="1466850" y="4314826"/>
            <a:ext cx="9601200" cy="762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0" i="0" u="sng" dirty="0">
                <a:solidFill>
                  <a:srgbClr val="FF8535"/>
                </a:solidFill>
                <a:effectLst/>
                <a:latin typeface="Noto Sans TC"/>
              </a:rPr>
              <a:t>2.</a:t>
            </a:r>
            <a:r>
              <a:rPr lang="zh-TW" altLang="en-US" b="0" i="0" u="sng" dirty="0">
                <a:solidFill>
                  <a:srgbClr val="FF8535"/>
                </a:solidFill>
                <a:effectLst/>
                <a:latin typeface="Noto Sans TC"/>
              </a:rPr>
              <a:t>簡易疏散避難地圖</a:t>
            </a:r>
            <a:endParaRPr lang="zh-TW" altLang="en-US" u="sng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899FD6FE-6ACC-47FC-A4E0-6DB5679079BE}"/>
              </a:ext>
            </a:extLst>
          </p:cNvPr>
          <p:cNvSpPr txBox="1">
            <a:spLocks/>
          </p:cNvSpPr>
          <p:nvPr/>
        </p:nvSpPr>
        <p:spPr>
          <a:xfrm>
            <a:off x="1466850" y="2743201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TW" altLang="en-US" sz="2800" dirty="0"/>
              <a:t>有參考的基本設備，但每人需求不同，也不能全部裝進背包，會太重不易逃生，所以科以參考此網頁資訊，想出最適合你的緊急避難包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CD35DC58-0E77-4A91-81A1-7FB719A1C8E5}"/>
              </a:ext>
            </a:extLst>
          </p:cNvPr>
          <p:cNvSpPr txBox="1">
            <a:spLocks/>
          </p:cNvSpPr>
          <p:nvPr/>
        </p:nvSpPr>
        <p:spPr>
          <a:xfrm>
            <a:off x="1628774" y="5053014"/>
            <a:ext cx="10220325" cy="6334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TW" altLang="en-US" sz="2800" dirty="0"/>
              <a:t>政府有規劃各地的避難所，可以找到離你家最近的緊急避難區。</a:t>
            </a:r>
          </a:p>
        </p:txBody>
      </p:sp>
    </p:spTree>
    <p:extLst>
      <p:ext uri="{BB962C8B-B14F-4D97-AF65-F5344CB8AC3E}">
        <p14:creationId xmlns:p14="http://schemas.microsoft.com/office/powerpoint/2010/main" val="894277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1451FDED-01C3-4919-BB4C-6910F05AF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5083" y="2899011"/>
            <a:ext cx="9321833" cy="2098226"/>
          </a:xfrm>
        </p:spPr>
        <p:txBody>
          <a:bodyPr/>
          <a:lstStyle/>
          <a:p>
            <a:r>
              <a:rPr lang="zh-TW" altLang="en-US" dirty="0"/>
              <a:t>註</a:t>
            </a:r>
            <a:r>
              <a:rPr lang="en-US" altLang="zh-TW" dirty="0"/>
              <a:t>.</a:t>
            </a:r>
            <a:r>
              <a:rPr lang="zh-TW" altLang="en-US" dirty="0"/>
              <a:t>如果有額外付圖解給老師，會有額外小獎勵唷！</a:t>
            </a:r>
          </a:p>
        </p:txBody>
      </p:sp>
    </p:spTree>
    <p:extLst>
      <p:ext uri="{BB962C8B-B14F-4D97-AF65-F5344CB8AC3E}">
        <p14:creationId xmlns:p14="http://schemas.microsoft.com/office/powerpoint/2010/main" val="29425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FEC5D968-657F-4F54-9F0A-9DFA99365E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197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33867FC-EB8E-4B00-B7D5-7967D9DF1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chemeClr val="bg2">
                  <a:alpha val="75000"/>
                </a:schemeClr>
              </a:gs>
              <a:gs pos="100000">
                <a:schemeClr val="bg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69E00ED-B0F1-4570-A74E-E05D0E9A8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074D0BE7-DDD8-46AB-A2C1-5B7FFD921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E8096716-DAC9-4B4B-AB60-71396C5AB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28" y="1788454"/>
            <a:ext cx="8361229" cy="2098226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zh-TW" altLang="en-US" sz="4800" cap="all" dirty="0"/>
              <a:t>這兩週我們經歷了，</a:t>
            </a:r>
            <a:br>
              <a:rPr lang="en-US" altLang="zh-TW" sz="4800" cap="all" dirty="0"/>
            </a:br>
            <a:r>
              <a:rPr lang="zh-TW" altLang="en-US" sz="4800" cap="all" dirty="0"/>
              <a:t>許多讓人思考自我的體驗</a:t>
            </a:r>
            <a:r>
              <a:rPr lang="en-US" altLang="zh-TW" sz="4800" cap="all" dirty="0"/>
              <a:t>…</a:t>
            </a:r>
            <a:br>
              <a:rPr lang="en-US" altLang="zh-TW" sz="4800" cap="all" dirty="0"/>
            </a:br>
            <a:r>
              <a:rPr lang="zh-TW" altLang="en-US" sz="4800" cap="all" dirty="0"/>
              <a:t>疫情、缺水、停電</a:t>
            </a:r>
            <a:r>
              <a:rPr lang="en-US" altLang="zh-TW" sz="4800" cap="all" dirty="0"/>
              <a:t>…</a:t>
            </a:r>
          </a:p>
        </p:txBody>
      </p:sp>
      <p:pic>
        <p:nvPicPr>
          <p:cNvPr id="1026" name="Picture 2" descr="卡通手绘呐喊的人素材免抠素材免费下载_觅元素51yuansu.com">
            <a:extLst>
              <a:ext uri="{FF2B5EF4-FFF2-40B4-BE49-F238E27FC236}">
                <a16:creationId xmlns:a16="http://schemas.microsoft.com/office/drawing/2014/main" id="{FFCE3BCB-C40D-4900-BD72-20F55D223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9648" y1="48047" x2="32422" y2="40820"/>
                        <a14:foregroundMark x1="32422" y1="40820" x2="37695" y2="26367"/>
                        <a14:foregroundMark x1="37695" y1="26367" x2="58008" y2="28906"/>
                        <a14:foregroundMark x1="58008" y1="28906" x2="60547" y2="45313"/>
                        <a14:foregroundMark x1="60547" y1="45313" x2="55859" y2="56250"/>
                        <a14:foregroundMark x1="55859" y1="56250" x2="59180" y2="67773"/>
                        <a14:foregroundMark x1="59180" y1="67773" x2="49023" y2="73242"/>
                        <a14:foregroundMark x1="49023" y1="73242" x2="40430" y2="67578"/>
                        <a14:foregroundMark x1="40430" y1="67578" x2="43555" y2="59766"/>
                        <a14:foregroundMark x1="51953" y1="44336" x2="52539" y2="66211"/>
                        <a14:foregroundMark x1="52539" y1="66211" x2="52930" y2="66602"/>
                        <a14:foregroundMark x1="57031" y1="59570" x2="60547" y2="71094"/>
                        <a14:foregroundMark x1="51953" y1="73242" x2="50977" y2="87305"/>
                        <a14:foregroundMark x1="34961" y1="50000" x2="44336" y2="570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785" y="3055140"/>
            <a:ext cx="4184790" cy="418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73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FEC5D968-657F-4F54-9F0A-9DFA99365E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197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33867FC-EB8E-4B00-B7D5-7967D9DF1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chemeClr val="bg2">
                  <a:alpha val="75000"/>
                </a:schemeClr>
              </a:gs>
              <a:gs pos="100000">
                <a:schemeClr val="bg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69E00ED-B0F1-4570-A74E-E05D0E9A8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074D0BE7-DDD8-46AB-A2C1-5B7FFD921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026" name="Picture 2" descr="卡通手绘呐喊的人素材免抠素材免费下载_觅元素51yuansu.com">
            <a:extLst>
              <a:ext uri="{FF2B5EF4-FFF2-40B4-BE49-F238E27FC236}">
                <a16:creationId xmlns:a16="http://schemas.microsoft.com/office/drawing/2014/main" id="{FFCE3BCB-C40D-4900-BD72-20F55D223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9648" y1="48047" x2="32422" y2="40820"/>
                        <a14:foregroundMark x1="32422" y1="40820" x2="37695" y2="26367"/>
                        <a14:foregroundMark x1="37695" y1="26367" x2="58008" y2="28906"/>
                        <a14:foregroundMark x1="58008" y1="28906" x2="60547" y2="45313"/>
                        <a14:foregroundMark x1="60547" y1="45313" x2="55859" y2="56250"/>
                        <a14:foregroundMark x1="55859" y1="56250" x2="59180" y2="67773"/>
                        <a14:foregroundMark x1="59180" y1="67773" x2="49023" y2="73242"/>
                        <a14:foregroundMark x1="49023" y1="73242" x2="40430" y2="67578"/>
                        <a14:foregroundMark x1="40430" y1="67578" x2="43555" y2="59766"/>
                        <a14:foregroundMark x1="51953" y1="44336" x2="52539" y2="66211"/>
                        <a14:foregroundMark x1="52539" y1="66211" x2="52930" y2="66602"/>
                        <a14:foregroundMark x1="57031" y1="59570" x2="60547" y2="71094"/>
                        <a14:foregroundMark x1="51953" y1="73242" x2="50977" y2="87305"/>
                        <a14:foregroundMark x1="34961" y1="50000" x2="44336" y2="570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785" y="3055140"/>
            <a:ext cx="4184790" cy="418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標題 3">
            <a:extLst>
              <a:ext uri="{FF2B5EF4-FFF2-40B4-BE49-F238E27FC236}">
                <a16:creationId xmlns:a16="http://schemas.microsoft.com/office/drawing/2014/main" id="{3E70164E-8908-4699-8BF0-4A703FED83BB}"/>
              </a:ext>
            </a:extLst>
          </p:cNvPr>
          <p:cNvSpPr txBox="1">
            <a:spLocks/>
          </p:cNvSpPr>
          <p:nvPr/>
        </p:nvSpPr>
        <p:spPr>
          <a:xfrm>
            <a:off x="1711875" y="1684342"/>
            <a:ext cx="8361229" cy="20982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800" cap="all" dirty="0"/>
              <a:t>在如此惡劣環境的自己，是否能順利生存呢？</a:t>
            </a:r>
            <a:endParaRPr lang="en-US" altLang="zh-TW" sz="4800" cap="all" dirty="0"/>
          </a:p>
          <a:p>
            <a:pPr algn="ctr"/>
            <a:r>
              <a:rPr lang="zh-TW" altLang="en-US" sz="4800" cap="all" dirty="0"/>
              <a:t>我們都必須審慎思考這件事</a:t>
            </a:r>
            <a:endParaRPr lang="en-US" altLang="zh-TW" sz="4800" cap="all" dirty="0"/>
          </a:p>
        </p:txBody>
      </p:sp>
    </p:spTree>
    <p:extLst>
      <p:ext uri="{BB962C8B-B14F-4D97-AF65-F5344CB8AC3E}">
        <p14:creationId xmlns:p14="http://schemas.microsoft.com/office/powerpoint/2010/main" val="22690904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FEC5D968-657F-4F54-9F0A-9DFA99365E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197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33867FC-EB8E-4B00-B7D5-7967D9DF1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chemeClr val="bg2">
                  <a:alpha val="75000"/>
                </a:schemeClr>
              </a:gs>
              <a:gs pos="100000">
                <a:schemeClr val="bg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69E00ED-B0F1-4570-A74E-E05D0E9A8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074D0BE7-DDD8-46AB-A2C1-5B7FFD921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026" name="Picture 2" descr="卡通手绘呐喊的人素材免抠素材免费下载_觅元素51yuansu.com">
            <a:extLst>
              <a:ext uri="{FF2B5EF4-FFF2-40B4-BE49-F238E27FC236}">
                <a16:creationId xmlns:a16="http://schemas.microsoft.com/office/drawing/2014/main" id="{FFCE3BCB-C40D-4900-BD72-20F55D223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9648" y1="48047" x2="32422" y2="40820"/>
                        <a14:foregroundMark x1="32422" y1="40820" x2="37695" y2="26367"/>
                        <a14:foregroundMark x1="37695" y1="26367" x2="58008" y2="28906"/>
                        <a14:foregroundMark x1="58008" y1="28906" x2="60547" y2="45313"/>
                        <a14:foregroundMark x1="60547" y1="45313" x2="55859" y2="56250"/>
                        <a14:foregroundMark x1="55859" y1="56250" x2="59180" y2="67773"/>
                        <a14:foregroundMark x1="59180" y1="67773" x2="49023" y2="73242"/>
                        <a14:foregroundMark x1="49023" y1="73242" x2="40430" y2="67578"/>
                        <a14:foregroundMark x1="40430" y1="67578" x2="43555" y2="59766"/>
                        <a14:foregroundMark x1="51953" y1="44336" x2="52539" y2="66211"/>
                        <a14:foregroundMark x1="52539" y1="66211" x2="52930" y2="66602"/>
                        <a14:foregroundMark x1="57031" y1="59570" x2="60547" y2="71094"/>
                        <a14:foregroundMark x1="51953" y1="73242" x2="50977" y2="87305"/>
                        <a14:foregroundMark x1="34961" y1="50000" x2="44336" y2="570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785" y="3055140"/>
            <a:ext cx="4184790" cy="418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標題 3">
            <a:extLst>
              <a:ext uri="{FF2B5EF4-FFF2-40B4-BE49-F238E27FC236}">
                <a16:creationId xmlns:a16="http://schemas.microsoft.com/office/drawing/2014/main" id="{3E70164E-8908-4699-8BF0-4A703FED83BB}"/>
              </a:ext>
            </a:extLst>
          </p:cNvPr>
          <p:cNvSpPr txBox="1">
            <a:spLocks/>
          </p:cNvSpPr>
          <p:nvPr/>
        </p:nvSpPr>
        <p:spPr>
          <a:xfrm>
            <a:off x="1711875" y="1684342"/>
            <a:ext cx="8361229" cy="20982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800" cap="all" dirty="0"/>
              <a:t>但在災難發生前，我們都可以事前做好準備，除了應變的能力，還有應變的工具</a:t>
            </a:r>
            <a:endParaRPr lang="en-US" altLang="zh-TW" sz="4800" cap="all" dirty="0"/>
          </a:p>
        </p:txBody>
      </p:sp>
      <p:sp>
        <p:nvSpPr>
          <p:cNvPr id="13" name="文字方塊 12">
            <a:hlinkClick r:id="rId5"/>
            <a:extLst>
              <a:ext uri="{FF2B5EF4-FFF2-40B4-BE49-F238E27FC236}">
                <a16:creationId xmlns:a16="http://schemas.microsoft.com/office/drawing/2014/main" id="{5223CBE8-A0A0-4CED-A2A7-818AB84EE51C}"/>
              </a:ext>
            </a:extLst>
          </p:cNvPr>
          <p:cNvSpPr txBox="1"/>
          <p:nvPr/>
        </p:nvSpPr>
        <p:spPr>
          <a:xfrm>
            <a:off x="2122715" y="6224741"/>
            <a:ext cx="520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u="sng" dirty="0">
                <a:latin typeface="+mj-ea"/>
                <a:ea typeface="+mj-ea"/>
              </a:rPr>
              <a:t>影片</a:t>
            </a:r>
            <a:r>
              <a:rPr lang="en-US" altLang="zh-TW" u="sng" dirty="0">
                <a:latin typeface="+mj-ea"/>
                <a:ea typeface="+mj-ea"/>
              </a:rPr>
              <a:t>:</a:t>
            </a:r>
            <a:r>
              <a:rPr lang="zh-TW" altLang="en-US" u="sng" dirty="0">
                <a:latin typeface="+mj-ea"/>
                <a:ea typeface="+mj-ea"/>
              </a:rPr>
              <a:t>生存家族預告</a:t>
            </a:r>
          </a:p>
        </p:txBody>
      </p:sp>
    </p:spTree>
    <p:extLst>
      <p:ext uri="{BB962C8B-B14F-4D97-AF65-F5344CB8AC3E}">
        <p14:creationId xmlns:p14="http://schemas.microsoft.com/office/powerpoint/2010/main" val="1017705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ABA7F3F-D56F-4C06-84AC-03FC83B06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68FE6B-CB7A-42D9-9690-487E3B8F4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27851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95983666-3E90-427C-92F7-1BD6A7792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1594" y="1188718"/>
            <a:ext cx="2869442" cy="4480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6600" cap="all" dirty="0">
                <a:solidFill>
                  <a:srgbClr val="002060"/>
                </a:solidFill>
              </a:rPr>
              <a:t>緊急</a:t>
            </a:r>
            <a:br>
              <a:rPr lang="en-US" altLang="zh-TW" sz="6600" cap="all" dirty="0">
                <a:solidFill>
                  <a:srgbClr val="002060"/>
                </a:solidFill>
              </a:rPr>
            </a:br>
            <a:r>
              <a:rPr lang="zh-TW" altLang="en-US" sz="6600" cap="all" dirty="0">
                <a:solidFill>
                  <a:srgbClr val="002060"/>
                </a:solidFill>
              </a:rPr>
              <a:t>避難包</a:t>
            </a:r>
            <a:br>
              <a:rPr lang="en-US" altLang="zh-TW" sz="6600" cap="all" dirty="0">
                <a:solidFill>
                  <a:srgbClr val="002060"/>
                </a:solidFill>
              </a:rPr>
            </a:br>
            <a:br>
              <a:rPr lang="en-US" altLang="zh-TW" sz="6600" cap="all" dirty="0">
                <a:solidFill>
                  <a:srgbClr val="002060"/>
                </a:solidFill>
              </a:rPr>
            </a:br>
            <a:r>
              <a:rPr lang="zh-TW" altLang="en-US" sz="6600" u="sng" cap="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目的</a:t>
            </a:r>
            <a:endParaRPr lang="en-US" altLang="zh-TW" sz="6600" u="sng" cap="al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2BCE8A39-72D0-46ED-AB46-91B68881D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B4F2F95-506B-4220-A118-B96AF1300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147112" y="4501036"/>
            <a:ext cx="1683805" cy="1723705"/>
          </a:xfrm>
          <a:custGeom>
            <a:avLst/>
            <a:gdLst>
              <a:gd name="connsiteX0" fmla="*/ 1399384 w 1683805"/>
              <a:gd name="connsiteY0" fmla="*/ 0 h 1723705"/>
              <a:gd name="connsiteX1" fmla="*/ 1683805 w 1683805"/>
              <a:gd name="connsiteY1" fmla="*/ 0 h 1723705"/>
              <a:gd name="connsiteX2" fmla="*/ 1683805 w 1683805"/>
              <a:gd name="connsiteY2" fmla="*/ 1723705 h 1723705"/>
              <a:gd name="connsiteX3" fmla="*/ 0 w 1683805"/>
              <a:gd name="connsiteY3" fmla="*/ 1723705 h 1723705"/>
              <a:gd name="connsiteX4" fmla="*/ 0 w 1683805"/>
              <a:gd name="connsiteY4" fmla="*/ 1402480 h 1723705"/>
              <a:gd name="connsiteX5" fmla="*/ 1399384 w 1683805"/>
              <a:gd name="connsiteY5" fmla="*/ 1403247 h 1723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3805" h="1723705">
                <a:moveTo>
                  <a:pt x="1399384" y="0"/>
                </a:moveTo>
                <a:lnTo>
                  <a:pt x="1683805" y="0"/>
                </a:lnTo>
                <a:lnTo>
                  <a:pt x="1683805" y="1723705"/>
                </a:lnTo>
                <a:lnTo>
                  <a:pt x="0" y="1723705"/>
                </a:lnTo>
                <a:lnTo>
                  <a:pt x="0" y="1402480"/>
                </a:lnTo>
                <a:lnTo>
                  <a:pt x="1399384" y="1403247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標題 4">
            <a:extLst>
              <a:ext uri="{FF2B5EF4-FFF2-40B4-BE49-F238E27FC236}">
                <a16:creationId xmlns:a16="http://schemas.microsoft.com/office/drawing/2014/main" id="{FEB2994A-8A4E-46AA-BAA4-60D610B9FBAE}"/>
              </a:ext>
            </a:extLst>
          </p:cNvPr>
          <p:cNvSpPr txBox="1">
            <a:spLocks/>
          </p:cNvSpPr>
          <p:nvPr/>
        </p:nvSpPr>
        <p:spPr>
          <a:xfrm>
            <a:off x="2688248" y="2260754"/>
            <a:ext cx="3133736" cy="4480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TW" sz="6600" cap="all" dirty="0">
              <a:solidFill>
                <a:srgbClr val="FFFFFF"/>
              </a:solidFill>
            </a:endParaRPr>
          </a:p>
        </p:txBody>
      </p:sp>
      <p:sp>
        <p:nvSpPr>
          <p:cNvPr id="16" name="標題 4">
            <a:extLst>
              <a:ext uri="{FF2B5EF4-FFF2-40B4-BE49-F238E27FC236}">
                <a16:creationId xmlns:a16="http://schemas.microsoft.com/office/drawing/2014/main" id="{AC3711FA-3955-42CC-A5C4-F7784E5A80D4}"/>
              </a:ext>
            </a:extLst>
          </p:cNvPr>
          <p:cNvSpPr txBox="1">
            <a:spLocks/>
          </p:cNvSpPr>
          <p:nvPr/>
        </p:nvSpPr>
        <p:spPr>
          <a:xfrm>
            <a:off x="179089" y="708432"/>
            <a:ext cx="6479236" cy="2253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災難發生時，可能住家無法居住，或需要到指定地避難。</a:t>
            </a:r>
            <a:endParaRPr lang="en-US" altLang="zh-TW" sz="9600" cap="all" dirty="0">
              <a:solidFill>
                <a:schemeClr val="bg1"/>
              </a:solidFill>
            </a:endParaRPr>
          </a:p>
        </p:txBody>
      </p:sp>
      <p:sp>
        <p:nvSpPr>
          <p:cNvPr id="18" name="標題 4">
            <a:extLst>
              <a:ext uri="{FF2B5EF4-FFF2-40B4-BE49-F238E27FC236}">
                <a16:creationId xmlns:a16="http://schemas.microsoft.com/office/drawing/2014/main" id="{E651EFE1-FA08-4B41-8F15-DB1CF5028B09}"/>
              </a:ext>
            </a:extLst>
          </p:cNvPr>
          <p:cNvSpPr txBox="1">
            <a:spLocks/>
          </p:cNvSpPr>
          <p:nvPr/>
        </p:nvSpPr>
        <p:spPr>
          <a:xfrm>
            <a:off x="157755" y="3714187"/>
            <a:ext cx="7370096" cy="237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sz="4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緊急避難包是出發到</a:t>
            </a:r>
            <a:br>
              <a:rPr lang="en-US" altLang="zh-TW" sz="4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</a:br>
            <a:r>
              <a:rPr lang="zh-TW" altLang="en-US" sz="4800" b="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避難場所</a:t>
            </a:r>
            <a:r>
              <a:rPr lang="zh-TW" altLang="en-US" sz="4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或是</a:t>
            </a:r>
            <a:r>
              <a:rPr lang="zh-TW" altLang="en-US" sz="4800" b="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渡過避難初期</a:t>
            </a:r>
            <a:r>
              <a:rPr lang="zh-TW" altLang="en-US" sz="4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可能會需要的物資、工具。</a:t>
            </a:r>
            <a:endParaRPr lang="en-US" altLang="zh-TW" sz="9600" cap="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1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68BAAF-F8A2-4951-B6E6-ABD8CB61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12839700" cy="723901"/>
          </a:xfrm>
          <a:solidFill>
            <a:schemeClr val="accent2"/>
          </a:solidFill>
        </p:spPr>
        <p:txBody>
          <a:bodyPr/>
          <a:lstStyle/>
          <a:p>
            <a:r>
              <a:rPr lang="zh-TW" altLang="en-US" dirty="0"/>
              <a:t>設計自己的緊急避難包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F88A91A-7EC8-49D4-B5DD-81AF99C08A09}"/>
              </a:ext>
            </a:extLst>
          </p:cNvPr>
          <p:cNvSpPr txBox="1">
            <a:spLocks/>
          </p:cNvSpPr>
          <p:nvPr/>
        </p:nvSpPr>
        <p:spPr>
          <a:xfrm>
            <a:off x="1000125" y="2257424"/>
            <a:ext cx="10648950" cy="319087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10000"/>
              </a:lnSpc>
            </a:pPr>
            <a:r>
              <a:rPr lang="zh-TW" altLang="en-US" sz="6000" dirty="0">
                <a:latin typeface="+mn-ea"/>
                <a:ea typeface="+mn-ea"/>
              </a:rPr>
              <a:t>步驟一：拿出你的社會筆記</a:t>
            </a:r>
            <a:endParaRPr lang="en-US" altLang="zh-TW" sz="6000" dirty="0">
              <a:latin typeface="+mn-ea"/>
              <a:ea typeface="+mn-ea"/>
            </a:endParaRPr>
          </a:p>
          <a:p>
            <a:pPr algn="r">
              <a:lnSpc>
                <a:spcPct val="210000"/>
              </a:lnSpc>
            </a:pPr>
            <a:r>
              <a:rPr lang="zh-TW" altLang="en-US" sz="6000" dirty="0">
                <a:latin typeface="+mn-ea"/>
                <a:ea typeface="+mn-ea"/>
              </a:rPr>
              <a:t>或</a:t>
            </a:r>
            <a:r>
              <a:rPr lang="en-US" altLang="zh-TW" sz="6000" dirty="0">
                <a:latin typeface="+mn-ea"/>
                <a:ea typeface="+mn-ea"/>
              </a:rPr>
              <a:t>A4</a:t>
            </a:r>
            <a:r>
              <a:rPr lang="zh-TW" altLang="en-US" sz="6000" dirty="0">
                <a:latin typeface="+mn-ea"/>
                <a:ea typeface="+mn-ea"/>
              </a:rPr>
              <a:t>空白紙張</a:t>
            </a:r>
          </a:p>
        </p:txBody>
      </p:sp>
    </p:spTree>
    <p:extLst>
      <p:ext uri="{BB962C8B-B14F-4D97-AF65-F5344CB8AC3E}">
        <p14:creationId xmlns:p14="http://schemas.microsoft.com/office/powerpoint/2010/main" val="1434023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68BAAF-F8A2-4951-B6E6-ABD8CB61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12839700" cy="723901"/>
          </a:xfrm>
          <a:solidFill>
            <a:schemeClr val="accent2"/>
          </a:solidFill>
        </p:spPr>
        <p:txBody>
          <a:bodyPr/>
          <a:lstStyle/>
          <a:p>
            <a:r>
              <a:rPr lang="zh-TW" altLang="en-US" dirty="0"/>
              <a:t>設計自己的緊急避難包</a:t>
            </a: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98F4CF29-A8A1-447A-9D50-D475C3FFD61D}"/>
              </a:ext>
            </a:extLst>
          </p:cNvPr>
          <p:cNvSpPr txBox="1">
            <a:spLocks/>
          </p:cNvSpPr>
          <p:nvPr/>
        </p:nvSpPr>
        <p:spPr>
          <a:xfrm>
            <a:off x="857250" y="1622643"/>
            <a:ext cx="1064895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步驟二：先畫下表格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>
                <a:solidFill>
                  <a:srgbClr val="C00000"/>
                </a:solidFill>
              </a:rPr>
              <a:t>！！！請用尺畫！！！</a:t>
            </a: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0F5E09C7-E083-4AC4-AE88-3387BB7C6BE4}"/>
              </a:ext>
            </a:extLst>
          </p:cNvPr>
          <p:cNvGrpSpPr/>
          <p:nvPr/>
        </p:nvGrpSpPr>
        <p:grpSpPr>
          <a:xfrm>
            <a:off x="6096000" y="1420922"/>
            <a:ext cx="4695825" cy="5360877"/>
            <a:chOff x="1600200" y="2365593"/>
            <a:chExt cx="3495675" cy="4362450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49973C3-CF5C-47AE-AF43-60FC00A94737}"/>
                </a:ext>
              </a:extLst>
            </p:cNvPr>
            <p:cNvSpPr/>
            <p:nvPr/>
          </p:nvSpPr>
          <p:spPr>
            <a:xfrm>
              <a:off x="1600200" y="2365593"/>
              <a:ext cx="3495675" cy="4362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2DD66F91-FF45-4854-8AEB-410FC7D5C574}"/>
                </a:ext>
              </a:extLst>
            </p:cNvPr>
            <p:cNvCxnSpPr/>
            <p:nvPr/>
          </p:nvCxnSpPr>
          <p:spPr>
            <a:xfrm>
              <a:off x="1638300" y="2971800"/>
              <a:ext cx="3419475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3D4905AD-C750-403E-9C89-B9345C634B83}"/>
                </a:ext>
              </a:extLst>
            </p:cNvPr>
            <p:cNvSpPr txBox="1"/>
            <p:nvPr/>
          </p:nvSpPr>
          <p:spPr>
            <a:xfrm>
              <a:off x="2209799" y="2470311"/>
              <a:ext cx="227647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緊急避難包</a:t>
              </a:r>
            </a:p>
          </p:txBody>
        </p: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11E3B183-254E-44F5-8A81-CECDFAF140A5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3957563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9944C98F-82BC-4E10-B6BC-F22693F90EA6}"/>
                </a:ext>
              </a:extLst>
            </p:cNvPr>
            <p:cNvCxnSpPr>
              <a:cxnSpLocks/>
            </p:cNvCxnSpPr>
            <p:nvPr/>
          </p:nvCxnSpPr>
          <p:spPr>
            <a:xfrm>
              <a:off x="1657351" y="5194507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B3B2AB9B-3CEB-4B5D-BBF2-FDF41D5CB771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4590184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3E3342FE-AA95-484A-9589-39AA4AAD9D63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5741539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8FEA12B0-1611-42F5-AB1F-DF589430ABEF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60" y="6307623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470AFBD3-8DF6-4E14-9197-5635C05D49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41160" y="3055087"/>
              <a:ext cx="0" cy="362319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4FE4DE4E-2AE5-4B7D-A5A9-0121A40BF024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3358379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F49C16E5-47FE-42DF-9BEA-D581BF6365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1112" y="3055087"/>
              <a:ext cx="0" cy="362319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11D34C55-ECAB-4155-8A35-45CAC8AC6426}"/>
                </a:ext>
              </a:extLst>
            </p:cNvPr>
            <p:cNvSpPr txBox="1"/>
            <p:nvPr/>
          </p:nvSpPr>
          <p:spPr>
            <a:xfrm>
              <a:off x="1620395" y="2979558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項目</a:t>
              </a:r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6E6DFB30-E9B7-45F3-93AF-8FBA1EE6FA86}"/>
                </a:ext>
              </a:extLst>
            </p:cNvPr>
            <p:cNvSpPr txBox="1"/>
            <p:nvPr/>
          </p:nvSpPr>
          <p:spPr>
            <a:xfrm>
              <a:off x="2645863" y="2995202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物品</a:t>
              </a: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49F5DDDB-6248-4805-8F63-E3F4CE034CE8}"/>
                </a:ext>
              </a:extLst>
            </p:cNvPr>
            <p:cNvSpPr txBox="1"/>
            <p:nvPr/>
          </p:nvSpPr>
          <p:spPr>
            <a:xfrm>
              <a:off x="3982352" y="2979557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說明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596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68BAAF-F8A2-4951-B6E6-ABD8CB61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12839700" cy="723901"/>
          </a:xfrm>
          <a:solidFill>
            <a:schemeClr val="accent2"/>
          </a:solidFill>
        </p:spPr>
        <p:txBody>
          <a:bodyPr/>
          <a:lstStyle/>
          <a:p>
            <a:r>
              <a:rPr lang="zh-TW" altLang="en-US" dirty="0"/>
              <a:t>設計自己的緊急避難包</a:t>
            </a: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98F4CF29-A8A1-447A-9D50-D475C3FFD61D}"/>
              </a:ext>
            </a:extLst>
          </p:cNvPr>
          <p:cNvSpPr txBox="1">
            <a:spLocks/>
          </p:cNvSpPr>
          <p:nvPr/>
        </p:nvSpPr>
        <p:spPr>
          <a:xfrm>
            <a:off x="857250" y="1622643"/>
            <a:ext cx="1064895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步驟三：填入項目</a:t>
            </a:r>
            <a:endParaRPr lang="zh-TW" altLang="en-US" dirty="0">
              <a:solidFill>
                <a:srgbClr val="C00000"/>
              </a:solidFill>
            </a:endParaRP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0F5E09C7-E083-4AC4-AE88-3387BB7C6BE4}"/>
              </a:ext>
            </a:extLst>
          </p:cNvPr>
          <p:cNvGrpSpPr/>
          <p:nvPr/>
        </p:nvGrpSpPr>
        <p:grpSpPr>
          <a:xfrm>
            <a:off x="6096000" y="1420922"/>
            <a:ext cx="4695825" cy="5360877"/>
            <a:chOff x="1600200" y="2365593"/>
            <a:chExt cx="3495675" cy="4362450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49973C3-CF5C-47AE-AF43-60FC00A94737}"/>
                </a:ext>
              </a:extLst>
            </p:cNvPr>
            <p:cNvSpPr/>
            <p:nvPr/>
          </p:nvSpPr>
          <p:spPr>
            <a:xfrm>
              <a:off x="1600200" y="2365593"/>
              <a:ext cx="3495675" cy="4362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2DD66F91-FF45-4854-8AEB-410FC7D5C574}"/>
                </a:ext>
              </a:extLst>
            </p:cNvPr>
            <p:cNvCxnSpPr/>
            <p:nvPr/>
          </p:nvCxnSpPr>
          <p:spPr>
            <a:xfrm>
              <a:off x="1638300" y="2971800"/>
              <a:ext cx="3419475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3D4905AD-C750-403E-9C89-B9345C634B83}"/>
                </a:ext>
              </a:extLst>
            </p:cNvPr>
            <p:cNvSpPr txBox="1"/>
            <p:nvPr/>
          </p:nvSpPr>
          <p:spPr>
            <a:xfrm>
              <a:off x="2209799" y="2470311"/>
              <a:ext cx="227647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緊急避難包</a:t>
              </a:r>
            </a:p>
          </p:txBody>
        </p: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11E3B183-254E-44F5-8A81-CECDFAF140A5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3957563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9944C98F-82BC-4E10-B6BC-F22693F90EA6}"/>
                </a:ext>
              </a:extLst>
            </p:cNvPr>
            <p:cNvCxnSpPr>
              <a:cxnSpLocks/>
            </p:cNvCxnSpPr>
            <p:nvPr/>
          </p:nvCxnSpPr>
          <p:spPr>
            <a:xfrm>
              <a:off x="1657351" y="5194507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B3B2AB9B-3CEB-4B5D-BBF2-FDF41D5CB771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4590184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3E3342FE-AA95-484A-9589-39AA4AAD9D63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5741539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8FEA12B0-1611-42F5-AB1F-DF589430ABEF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60" y="6307623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470AFBD3-8DF6-4E14-9197-5635C05D49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41160" y="3055087"/>
              <a:ext cx="0" cy="362319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4FE4DE4E-2AE5-4B7D-A5A9-0121A40BF024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3358379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F49C16E5-47FE-42DF-9BEA-D581BF6365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1112" y="3055087"/>
              <a:ext cx="0" cy="362319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11D34C55-ECAB-4155-8A35-45CAC8AC6426}"/>
                </a:ext>
              </a:extLst>
            </p:cNvPr>
            <p:cNvSpPr txBox="1"/>
            <p:nvPr/>
          </p:nvSpPr>
          <p:spPr>
            <a:xfrm>
              <a:off x="1620395" y="2979558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項目</a:t>
              </a:r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6E6DFB30-E9B7-45F3-93AF-8FBA1EE6FA86}"/>
                </a:ext>
              </a:extLst>
            </p:cNvPr>
            <p:cNvSpPr txBox="1"/>
            <p:nvPr/>
          </p:nvSpPr>
          <p:spPr>
            <a:xfrm>
              <a:off x="2645863" y="2995202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物品</a:t>
              </a: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49F5DDDB-6248-4805-8F63-E3F4CE034CE8}"/>
                </a:ext>
              </a:extLst>
            </p:cNvPr>
            <p:cNvSpPr txBox="1"/>
            <p:nvPr/>
          </p:nvSpPr>
          <p:spPr>
            <a:xfrm>
              <a:off x="3982352" y="2979557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說明</a:t>
              </a:r>
            </a:p>
          </p:txBody>
        </p:sp>
      </p:grp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A3F331D1-D5CF-4FEE-990D-85DEA10AAC29}"/>
              </a:ext>
            </a:extLst>
          </p:cNvPr>
          <p:cNvSpPr txBox="1"/>
          <p:nvPr/>
        </p:nvSpPr>
        <p:spPr>
          <a:xfrm>
            <a:off x="1241004" y="2388906"/>
            <a:ext cx="502644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base">
              <a:buFont typeface="+mj-lt"/>
              <a:buAutoNum type="arabicPeriod"/>
            </a:pPr>
            <a:r>
              <a:rPr lang="zh-TW" altLang="en-US" sz="40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醫療及清潔品：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zh-TW" altLang="en-US" sz="40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禦寒保暖衣物：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zh-TW" altLang="en-US" sz="40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緊急糧食</a:t>
            </a:r>
            <a:r>
              <a:rPr lang="zh-TW" altLang="en-US" sz="4000" b="1" dirty="0">
                <a:solidFill>
                  <a:srgbClr val="BC3232"/>
                </a:solidFill>
                <a:latin typeface="Arial" panose="020B0604020202020204" pitchFamily="34" charset="0"/>
              </a:rPr>
              <a:t>飲水</a:t>
            </a:r>
            <a:r>
              <a:rPr lang="zh-TW" altLang="en-US" sz="40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：</a:t>
            </a:r>
            <a:endParaRPr lang="en-US" altLang="zh-TW" sz="4000" b="1" dirty="0">
              <a:solidFill>
                <a:srgbClr val="BC3232"/>
              </a:solidFill>
              <a:latin typeface="Arial" panose="020B0604020202020204" pitchFamily="34" charset="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zh-TW" altLang="en-US" sz="4000" b="1" dirty="0">
                <a:solidFill>
                  <a:srgbClr val="BC3232"/>
                </a:solidFill>
                <a:latin typeface="Arial" panose="020B0604020202020204" pitchFamily="34" charset="0"/>
              </a:rPr>
              <a:t>貴重物品</a:t>
            </a:r>
            <a:r>
              <a:rPr lang="zh-TW" altLang="en-US" sz="40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：</a:t>
            </a:r>
            <a:endParaRPr lang="zh-TW" altLang="en-US" sz="4000" b="1" dirty="0">
              <a:solidFill>
                <a:srgbClr val="BC3232"/>
              </a:solidFill>
              <a:latin typeface="Arial" panose="020B0604020202020204" pitchFamily="34" charset="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zh-TW" altLang="en-US" sz="40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鞋子：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zh-TW" altLang="en-US" sz="40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其他：例如植物圖鑑、園藝手套</a:t>
            </a:r>
            <a:r>
              <a:rPr lang="en-US" altLang="zh-TW" sz="40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…</a:t>
            </a:r>
            <a:endParaRPr lang="zh-TW" altLang="en-US" sz="4000" b="1" i="0" dirty="0">
              <a:solidFill>
                <a:srgbClr val="BC3232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 fontAlgn="base">
              <a:buFont typeface="+mj-lt"/>
              <a:buAutoNum type="arabicPeriod"/>
            </a:pPr>
            <a:endParaRPr lang="zh-TW" altLang="en-US" sz="4000" b="1" i="0" dirty="0">
              <a:solidFill>
                <a:srgbClr val="BC323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C0CCEB4-DFBB-438A-8E2A-BD80968C3877}"/>
              </a:ext>
            </a:extLst>
          </p:cNvPr>
          <p:cNvSpPr txBox="1"/>
          <p:nvPr/>
        </p:nvSpPr>
        <p:spPr>
          <a:xfrm>
            <a:off x="6096000" y="2712133"/>
            <a:ext cx="1102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zh-TW" altLang="en-US" sz="18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醫療及清潔品：</a:t>
            </a:r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49D84B59-CB54-4563-A30E-D19C23F1C9DE}"/>
              </a:ext>
            </a:extLst>
          </p:cNvPr>
          <p:cNvSpPr txBox="1"/>
          <p:nvPr/>
        </p:nvSpPr>
        <p:spPr>
          <a:xfrm>
            <a:off x="7198548" y="2712133"/>
            <a:ext cx="1780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zh-TW" altLang="en-US" sz="18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優碘、棉花棒、紗布、溫度計</a:t>
            </a: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E81D878F-6E4B-47D6-B790-0256143588AC}"/>
              </a:ext>
            </a:extLst>
          </p:cNvPr>
          <p:cNvSpPr txBox="1"/>
          <p:nvPr/>
        </p:nvSpPr>
        <p:spPr>
          <a:xfrm>
            <a:off x="8848330" y="2759823"/>
            <a:ext cx="1780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zh-TW" altLang="en-US" sz="1800" b="1" i="0" dirty="0">
                <a:solidFill>
                  <a:srgbClr val="BC3232"/>
                </a:solidFill>
                <a:effectLst/>
                <a:latin typeface="Arial" panose="020B0604020202020204" pitchFamily="34" charset="0"/>
              </a:rPr>
              <a:t>受傷時可以使用</a:t>
            </a:r>
          </a:p>
        </p:txBody>
      </p:sp>
    </p:spTree>
    <p:extLst>
      <p:ext uri="{BB962C8B-B14F-4D97-AF65-F5344CB8AC3E}">
        <p14:creationId xmlns:p14="http://schemas.microsoft.com/office/powerpoint/2010/main" val="2194131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68BAAF-F8A2-4951-B6E6-ABD8CB61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12839700" cy="723901"/>
          </a:xfrm>
          <a:solidFill>
            <a:schemeClr val="accent2"/>
          </a:solidFill>
        </p:spPr>
        <p:txBody>
          <a:bodyPr/>
          <a:lstStyle/>
          <a:p>
            <a:r>
              <a:rPr lang="zh-TW" altLang="en-US" dirty="0"/>
              <a:t>設計自己的緊急避難包</a:t>
            </a: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98F4CF29-A8A1-447A-9D50-D475C3FFD61D}"/>
              </a:ext>
            </a:extLst>
          </p:cNvPr>
          <p:cNvSpPr txBox="1">
            <a:spLocks/>
          </p:cNvSpPr>
          <p:nvPr/>
        </p:nvSpPr>
        <p:spPr>
          <a:xfrm>
            <a:off x="857250" y="1622642"/>
            <a:ext cx="4889898" cy="487340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dirty="0"/>
              <a:t>步驟四：可以開始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設計物品囉！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寫細一點</a:t>
            </a:r>
            <a:endParaRPr lang="en-US" altLang="zh-TW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作為你預先要準備的清單</a:t>
            </a: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0F5E09C7-E083-4AC4-AE88-3387BB7C6BE4}"/>
              </a:ext>
            </a:extLst>
          </p:cNvPr>
          <p:cNvGrpSpPr/>
          <p:nvPr/>
        </p:nvGrpSpPr>
        <p:grpSpPr>
          <a:xfrm>
            <a:off x="6096000" y="1420922"/>
            <a:ext cx="4695825" cy="5360877"/>
            <a:chOff x="1600200" y="2365593"/>
            <a:chExt cx="3495675" cy="4362450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49973C3-CF5C-47AE-AF43-60FC00A94737}"/>
                </a:ext>
              </a:extLst>
            </p:cNvPr>
            <p:cNvSpPr/>
            <p:nvPr/>
          </p:nvSpPr>
          <p:spPr>
            <a:xfrm>
              <a:off x="1600200" y="2365593"/>
              <a:ext cx="3495675" cy="4362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2DD66F91-FF45-4854-8AEB-410FC7D5C574}"/>
                </a:ext>
              </a:extLst>
            </p:cNvPr>
            <p:cNvCxnSpPr/>
            <p:nvPr/>
          </p:nvCxnSpPr>
          <p:spPr>
            <a:xfrm>
              <a:off x="1638300" y="2971800"/>
              <a:ext cx="3419475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3D4905AD-C750-403E-9C89-B9345C634B83}"/>
                </a:ext>
              </a:extLst>
            </p:cNvPr>
            <p:cNvSpPr txBox="1"/>
            <p:nvPr/>
          </p:nvSpPr>
          <p:spPr>
            <a:xfrm>
              <a:off x="2209799" y="2470311"/>
              <a:ext cx="227647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緊急避難包</a:t>
              </a:r>
            </a:p>
          </p:txBody>
        </p: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11E3B183-254E-44F5-8A81-CECDFAF140A5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3957563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9944C98F-82BC-4E10-B6BC-F22693F90EA6}"/>
                </a:ext>
              </a:extLst>
            </p:cNvPr>
            <p:cNvCxnSpPr>
              <a:cxnSpLocks/>
            </p:cNvCxnSpPr>
            <p:nvPr/>
          </p:nvCxnSpPr>
          <p:spPr>
            <a:xfrm>
              <a:off x="1657351" y="5194507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B3B2AB9B-3CEB-4B5D-BBF2-FDF41D5CB771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4590184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3E3342FE-AA95-484A-9589-39AA4AAD9D63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59" y="5741539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8FEA12B0-1611-42F5-AB1F-DF589430ABEF}"/>
                </a:ext>
              </a:extLst>
            </p:cNvPr>
            <p:cNvCxnSpPr>
              <a:cxnSpLocks/>
            </p:cNvCxnSpPr>
            <p:nvPr/>
          </p:nvCxnSpPr>
          <p:spPr>
            <a:xfrm>
              <a:off x="1627660" y="6307623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470AFBD3-8DF6-4E14-9197-5635C05D49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41160" y="3055087"/>
              <a:ext cx="0" cy="362319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4FE4DE4E-2AE5-4B7D-A5A9-0121A40BF024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3358379"/>
              <a:ext cx="3400425" cy="952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F49C16E5-47FE-42DF-9BEA-D581BF6365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1112" y="3055087"/>
              <a:ext cx="0" cy="362319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11D34C55-ECAB-4155-8A35-45CAC8AC6426}"/>
                </a:ext>
              </a:extLst>
            </p:cNvPr>
            <p:cNvSpPr txBox="1"/>
            <p:nvPr/>
          </p:nvSpPr>
          <p:spPr>
            <a:xfrm>
              <a:off x="1620395" y="2979558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項目</a:t>
              </a:r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6E6DFB30-E9B7-45F3-93AF-8FBA1EE6FA86}"/>
                </a:ext>
              </a:extLst>
            </p:cNvPr>
            <p:cNvSpPr txBox="1"/>
            <p:nvPr/>
          </p:nvSpPr>
          <p:spPr>
            <a:xfrm>
              <a:off x="2645863" y="2995202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物品</a:t>
              </a: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49F5DDDB-6248-4805-8F63-E3F4CE034CE8}"/>
                </a:ext>
              </a:extLst>
            </p:cNvPr>
            <p:cNvSpPr txBox="1"/>
            <p:nvPr/>
          </p:nvSpPr>
          <p:spPr>
            <a:xfrm>
              <a:off x="3982352" y="2979557"/>
              <a:ext cx="820765" cy="475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200" dirty="0"/>
                <a:t>說明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0923110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37</TotalTime>
  <Words>387</Words>
  <Application>Microsoft Office PowerPoint</Application>
  <PresentationFormat>寬螢幕</PresentationFormat>
  <Paragraphs>59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Noto Sans TC</vt:lpstr>
      <vt:lpstr>微軟正黑體</vt:lpstr>
      <vt:lpstr>Arial</vt:lpstr>
      <vt:lpstr>Franklin Gothic Book</vt:lpstr>
      <vt:lpstr>裁剪</vt:lpstr>
      <vt:lpstr>設計 緊急避難包</vt:lpstr>
      <vt:lpstr>這兩週我們經歷了， 許多讓人思考自我的體驗… 疫情、缺水、停電…</vt:lpstr>
      <vt:lpstr>PowerPoint 簡報</vt:lpstr>
      <vt:lpstr>PowerPoint 簡報</vt:lpstr>
      <vt:lpstr>緊急 避難包  目的</vt:lpstr>
      <vt:lpstr>設計自己的緊急避難包</vt:lpstr>
      <vt:lpstr>設計自己的緊急避難包</vt:lpstr>
      <vt:lpstr>設計自己的緊急避難包</vt:lpstr>
      <vt:lpstr>設計自己的緊急避難包</vt:lpstr>
      <vt:lpstr>設計自己的緊急避難包</vt:lpstr>
      <vt:lpstr>參考資料</vt:lpstr>
      <vt:lpstr>註.如果有額外付圖解給老師，會有額外小獎勵唷！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設計 緊急避難包</dc:title>
  <dc:creator>hsinhcheng27@gmail.com</dc:creator>
  <cp:lastModifiedBy>hsinhcheng27@gmail.com</cp:lastModifiedBy>
  <cp:revision>6</cp:revision>
  <dcterms:created xsi:type="dcterms:W3CDTF">2021-05-23T14:59:57Z</dcterms:created>
  <dcterms:modified xsi:type="dcterms:W3CDTF">2021-05-23T15:37:31Z</dcterms:modified>
</cp:coreProperties>
</file>