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81" r:id="rId4"/>
    <p:sldId id="382" r:id="rId5"/>
    <p:sldId id="383" r:id="rId6"/>
    <p:sldId id="384" r:id="rId7"/>
    <p:sldId id="392" r:id="rId8"/>
    <p:sldId id="386" r:id="rId9"/>
    <p:sldId id="391" r:id="rId10"/>
    <p:sldId id="387" r:id="rId11"/>
    <p:sldId id="393" r:id="rId12"/>
    <p:sldId id="388" r:id="rId13"/>
    <p:sldId id="394" r:id="rId14"/>
    <p:sldId id="339" r:id="rId15"/>
    <p:sldId id="308" r:id="rId16"/>
    <p:sldId id="340" r:id="rId17"/>
    <p:sldId id="380" r:id="rId18"/>
    <p:sldId id="377" r:id="rId19"/>
    <p:sldId id="368" r:id="rId20"/>
    <p:sldId id="369" r:id="rId21"/>
    <p:sldId id="370" r:id="rId22"/>
    <p:sldId id="374" r:id="rId23"/>
    <p:sldId id="371" r:id="rId24"/>
    <p:sldId id="376" r:id="rId25"/>
    <p:sldId id="373" r:id="rId26"/>
    <p:sldId id="366" r:id="rId27"/>
    <p:sldId id="367" r:id="rId28"/>
    <p:sldId id="342" r:id="rId29"/>
    <p:sldId id="396" r:id="rId30"/>
    <p:sldId id="397" r:id="rId31"/>
    <p:sldId id="378" r:id="rId32"/>
    <p:sldId id="379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5EAA8F3-41CA-4E33-8242-138C3911D07A}">
          <p14:sldIdLst>
            <p14:sldId id="256"/>
            <p14:sldId id="338"/>
            <p14:sldId id="381"/>
            <p14:sldId id="382"/>
            <p14:sldId id="383"/>
            <p14:sldId id="384"/>
            <p14:sldId id="392"/>
            <p14:sldId id="386"/>
            <p14:sldId id="391"/>
            <p14:sldId id="387"/>
            <p14:sldId id="393"/>
            <p14:sldId id="388"/>
            <p14:sldId id="394"/>
            <p14:sldId id="339"/>
            <p14:sldId id="308"/>
            <p14:sldId id="340"/>
            <p14:sldId id="380"/>
            <p14:sldId id="377"/>
            <p14:sldId id="368"/>
            <p14:sldId id="369"/>
            <p14:sldId id="370"/>
            <p14:sldId id="374"/>
            <p14:sldId id="371"/>
            <p14:sldId id="376"/>
            <p14:sldId id="373"/>
            <p14:sldId id="366"/>
            <p14:sldId id="367"/>
            <p14:sldId id="342"/>
            <p14:sldId id="396"/>
            <p14:sldId id="397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8968"/>
    <a:srgbClr val="CBA58B"/>
    <a:srgbClr val="5A514C"/>
    <a:srgbClr val="262220"/>
    <a:srgbClr val="322D2A"/>
    <a:srgbClr val="EEE5E0"/>
    <a:srgbClr val="E5E8E4"/>
    <a:srgbClr val="D0D5CF"/>
    <a:srgbClr val="1E462B"/>
    <a:srgbClr val="4E5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BA3B0-22DC-46E7-A073-209B9DEB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813576-011B-453C-8D6C-A88B78C9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5E77BF-7816-4698-8BCA-B7FC807C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AF7FB7-EDEB-423D-B928-2F425E72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FF347C-198C-4239-AE73-A9EAAC07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E8F7-7DBF-4006-94E4-ADDB183D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C63D56-3516-4F5D-A950-EBEF1648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963403-30F6-4F21-8E79-378349AA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99F1A3-CB2D-4FEE-8EB5-BADF963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581A-4A9D-4D97-B7F9-DB2A9ECA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E5BB5D-335A-4438-BBD0-1E656CAD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10560FF-B85A-4FC4-B72E-47A5A4F5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3CFF4-55E4-4BB6-A86B-AF4ED388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9C3FE-7322-4356-8219-237B6821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A8ECD1-114C-4249-9606-20778FE0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751D-254F-4A09-A3EC-3A17D110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7B7779-654F-4347-8915-8E44B7E9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1B1BB6-0647-4A3F-A7E5-B9CAA4B5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09374-5552-4FF9-86A8-E48A334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48B7-3D1D-44DD-8F9A-27FB7C3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8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8DB42-7CF5-4002-B785-33000A82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A3B52-5DBA-4464-AD8B-58B5FDEE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79E7-92A1-4178-8DCC-CF5D04D5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8E800A-DDCC-4C5B-B09F-F7C854E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CFB201-A6CC-4F44-AC48-F9ECAB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7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AE9D-EE72-415C-8D16-C8EA617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414E11-F8DA-48D5-9E9A-B799D4CC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E5935A-792D-4627-83F4-06B37E13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7716C-F755-4AD6-B120-436C1B22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C13C40-EEAA-47CF-9AA8-CEC2469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771E85-9805-4B4B-873C-21CFDA6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BC613-CD7C-42C1-AE9C-4C1E7472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B632B-A256-4627-87BC-565F6B29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27D0F8-807E-4A9E-941F-001EB913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313ED8-A8EA-4749-AC94-9CB2BB6C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6486B4-0B4D-4787-86FB-FABEC298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60EA5C-5215-4649-974E-DD8C6D03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629D4A-08D9-46CF-8FFC-00E3419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C70DEA-69D7-4B26-8E1E-A799BCB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9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82A61-960A-40CE-B955-5E0B544A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9BDC6D-50A2-48B8-9E01-279642D7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B78103-12D5-426D-8CD4-35C3988A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417F8B-D0CF-45DC-81DA-1AA2DDDB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5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02DDD6-37E6-4BF2-ACEA-38DBC836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1E0582-0B84-481B-B2A9-3F87923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A6CAC6-9BC1-4953-9301-C18649C3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89499-2884-45AB-BF2D-645BDA7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D14ADD-8E9E-4A61-B180-6CEFEE45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96DE6-3195-42DD-926D-E12B0AD3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184D41-9F0C-42C2-AB14-5AA7729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38C9D0-8598-4767-9A21-266F14C4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627670-2F58-4815-AC81-F1DBBFC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20F6C-6A96-4C12-A478-DA2A3216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FFBBF4-7E29-4A20-B6A2-88D64872D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3A5B44-C1D6-4381-B765-0D15FD97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0E1002-FB0B-49E8-A26F-E5903B5D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B96E7-FF35-4EA4-A5DD-E9032B2C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E026C-930F-4E51-89E2-F1123BC4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3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90A392-EA64-4091-AA58-107253DA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CE5007-6ACF-4A79-A8BE-B99A2744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A684EE-3F9E-4248-879C-53CD0E7A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49AF-03EC-4D72-ADE4-F37F09877F92}" type="datetimeFigureOut">
              <a:rPr lang="zh-TW" altLang="en-US" smtClean="0"/>
              <a:t>2021/6/20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C86F23-B053-4D5E-AE6F-3DF62B329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2C78-5FCA-4A18-898F-A7A3D2C8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1LZ6n0Tptxc" TargetMode="External"/><Relationship Id="rId3" Type="http://schemas.microsoft.com/office/2007/relationships/hdphoto" Target="../media/hdphoto1.wdp"/><Relationship Id="rId7" Type="http://schemas.openxmlformats.org/officeDocument/2006/relationships/hyperlink" Target="https://youtu.be/8t9Bvyosux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OcHFkL0-4g4" TargetMode="External"/><Relationship Id="rId5" Type="http://schemas.openxmlformats.org/officeDocument/2006/relationships/hyperlink" Target="https://youtu.be/HmR53sEME34" TargetMode="External"/><Relationship Id="rId4" Type="http://schemas.openxmlformats.org/officeDocument/2006/relationships/hyperlink" Target="https://youtu.be/pkNqIHZk8a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eyEDuZRU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0624 </a:t>
            </a:r>
            <a:r>
              <a:rPr lang="zh-TW" altLang="en-US" sz="115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28289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6" y="-2320"/>
            <a:ext cx="1125319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6" y="-2320"/>
            <a:ext cx="11253197" cy="6840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092960" y="5384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92960" y="42773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</a:rPr>
              <a:t>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86800" y="3233014"/>
            <a:ext cx="113792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718560" y="6347262"/>
            <a:ext cx="113792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00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621046" y="32649"/>
            <a:ext cx="8952895" cy="6728236"/>
            <a:chOff x="0" y="327025"/>
            <a:chExt cx="11944350" cy="897636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7025"/>
              <a:ext cx="11934825" cy="264795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b="55270"/>
            <a:stretch/>
          </p:blipFill>
          <p:spPr>
            <a:xfrm>
              <a:off x="0" y="2974975"/>
              <a:ext cx="11944350" cy="321246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/>
            <a:srcRect t="56614"/>
            <a:stretch/>
          </p:blipFill>
          <p:spPr>
            <a:xfrm>
              <a:off x="0" y="6187440"/>
              <a:ext cx="11944350" cy="3115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7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621046" y="32649"/>
            <a:ext cx="8952895" cy="6728236"/>
            <a:chOff x="0" y="327025"/>
            <a:chExt cx="11944350" cy="897636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7025"/>
              <a:ext cx="11934825" cy="264795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b="55270"/>
            <a:stretch/>
          </p:blipFill>
          <p:spPr>
            <a:xfrm>
              <a:off x="0" y="2974975"/>
              <a:ext cx="11944350" cy="321246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/>
            <a:srcRect t="56614"/>
            <a:stretch/>
          </p:blipFill>
          <p:spPr>
            <a:xfrm>
              <a:off x="0" y="6187440"/>
              <a:ext cx="11944350" cy="3115945"/>
            </a:xfrm>
            <a:prstGeom prst="rect">
              <a:avLst/>
            </a:prstGeom>
          </p:spPr>
        </p:pic>
      </p:grpSp>
      <p:sp>
        <p:nvSpPr>
          <p:cNvPr id="6" name="文字方塊 5"/>
          <p:cNvSpPr txBox="1"/>
          <p:nvPr/>
        </p:nvSpPr>
        <p:spPr>
          <a:xfrm>
            <a:off x="2812649" y="0"/>
            <a:ext cx="34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C00000"/>
                </a:solidFill>
              </a:rPr>
              <a:t>2</a:t>
            </a:r>
            <a:endParaRPr lang="zh-TW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12649" y="1900178"/>
            <a:ext cx="34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C00000"/>
                </a:solidFill>
              </a:rPr>
              <a:t>2</a:t>
            </a:r>
            <a:endParaRPr lang="zh-TW" alt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12649" y="4255467"/>
            <a:ext cx="34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C00000"/>
                </a:solidFill>
              </a:rPr>
              <a:t>1</a:t>
            </a:r>
            <a:endParaRPr lang="zh-TW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2021 0624 </a:t>
            </a:r>
            <a:r>
              <a:rPr lang="zh-TW" altLang="en-US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6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rgbClr val="BB8968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30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30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BB8968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22883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200912111819119263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7000"/>
                    </a14:imgEffect>
                  </a14:imgLayer>
                </a14:imgProps>
              </a:ext>
            </a:extLst>
          </a:blip>
          <a:srcRect t="53817"/>
          <a:stretch/>
        </p:blipFill>
        <p:spPr>
          <a:xfrm>
            <a:off x="137160" y="39062"/>
            <a:ext cx="11948160" cy="6694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726830" y="40352"/>
            <a:ext cx="4970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400" b="1" kern="100" dirty="0">
                <a:solidFill>
                  <a:srgbClr val="00206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一年級音樂</a:t>
            </a:r>
            <a:r>
              <a:rPr lang="en-US" altLang="zh-TW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</a:t>
            </a:r>
            <a:r>
              <a:rPr lang="zh-TW" altLang="zh-TW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第六週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2400" b="1" kern="100" dirty="0" smtClean="0">
              <a:solidFill>
                <a:srgbClr val="0070C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歌曲</a:t>
            </a:r>
            <a:r>
              <a:rPr lang="en-US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總複習</a:t>
            </a:r>
            <a:r>
              <a:rPr lang="en-US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2400" b="1" kern="1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曲目</a:t>
            </a:r>
            <a:r>
              <a:rPr lang="en-US" altLang="zh-TW" sz="24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4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電話裡儀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歌唱練習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步驟一、請與</a:t>
            </a:r>
            <a:r>
              <a:rPr lang="en-US" altLang="zh-TW" sz="2400" b="1" u="sng" kern="100" dirty="0" err="1">
                <a:solidFill>
                  <a:srgbClr val="0000FF"/>
                </a:solidFill>
                <a:latin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範唱</a:t>
            </a:r>
            <a:r>
              <a:rPr lang="zh-TW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一同練唱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步驟二、請與</a:t>
            </a:r>
            <a:r>
              <a:rPr lang="en-US" altLang="zh-TW" sz="2400" b="1" u="sng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MV</a:t>
            </a:r>
            <a:r>
              <a:rPr lang="zh-TW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一起跳舞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01848" y="394976"/>
            <a:ext cx="49705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400" b="1" kern="1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400" b="1" kern="1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曲目</a:t>
            </a:r>
            <a:r>
              <a:rPr lang="en-US" altLang="zh-TW" sz="24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zh-TW" sz="24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甜美的家庭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歌唱練習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步驟一、請與</a:t>
            </a:r>
            <a:r>
              <a:rPr lang="en-US" altLang="zh-TW" sz="2400" b="1" u="sng" kern="100" dirty="0" err="1">
                <a:solidFill>
                  <a:srgbClr val="0000FF"/>
                </a:solidFill>
                <a:latin typeface="新細明體" panose="02020500000000000000" pitchFamily="18" charset="-120"/>
                <a:cs typeface="Times New Roman" panose="02020603050405020304" pitchFamily="18" charset="0"/>
                <a:hlinkClick r:id="rId6"/>
              </a:rPr>
              <a:t>範唱</a:t>
            </a:r>
            <a:r>
              <a:rPr lang="zh-TW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一同練唱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步驟二、請與</a:t>
            </a:r>
            <a:r>
              <a:rPr lang="en-US" altLang="zh-TW" sz="2400" b="1" u="sng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MV</a:t>
            </a:r>
            <a:r>
              <a:rPr lang="zh-TW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一起跳舞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943100" algn="l"/>
              </a:tabLst>
            </a:pP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音樂活動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943100" algn="l"/>
              </a:tabLst>
            </a:pPr>
            <a:r>
              <a:rPr lang="en-US" altLang="zh-TW" sz="2400" b="1" u="sng" kern="100" dirty="0" err="1">
                <a:solidFill>
                  <a:srgbClr val="0000FF"/>
                </a:solidFill>
                <a:latin typeface="新細明體" panose="02020500000000000000" pitchFamily="18" charset="-120"/>
                <a:cs typeface="Times New Roman" panose="02020603050405020304" pitchFamily="18" charset="0"/>
                <a:hlinkClick r:id="rId8"/>
              </a:rPr>
              <a:t>電話裡儀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21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2021 0624 </a:t>
            </a:r>
            <a:r>
              <a:rPr lang="zh-TW" altLang="en-US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6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rgbClr val="BB8968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rgbClr val="BB8968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30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30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20369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48724" y="558675"/>
            <a:ext cx="7386638" cy="61774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今天請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複習閱讀測驗的解題技巧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一、先看題目知道文章主題。</a:t>
            </a:r>
          </a:p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二、從標題及題目猜猜看，</a:t>
            </a:r>
            <a:endParaRPr lang="en-US" altLang="zh-TW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文章說什麼？</a:t>
            </a:r>
          </a:p>
          <a:p>
            <a:pPr>
              <a:lnSpc>
                <a:spcPct val="2500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三、記住題目，從文章找答案。</a:t>
            </a:r>
          </a:p>
          <a:p>
            <a:pPr>
              <a:lnSpc>
                <a:spcPct val="2500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、閱讀文章，符合你的預測嗎？</a:t>
            </a:r>
          </a:p>
        </p:txBody>
      </p:sp>
    </p:spTree>
    <p:extLst>
      <p:ext uri="{BB962C8B-B14F-4D97-AF65-F5344CB8AC3E}">
        <p14:creationId xmlns:p14="http://schemas.microsoft.com/office/powerpoint/2010/main" val="14853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751" t="1701" r="17334" b="10889"/>
          <a:stretch/>
        </p:blipFill>
        <p:spPr>
          <a:xfrm>
            <a:off x="955040" y="0"/>
            <a:ext cx="1028267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735013" y="559839"/>
            <a:ext cx="3139321" cy="5962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先判斷類型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，這是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閱讀測驗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r>
              <a:rPr lang="en-US" altLang="zh-TW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標題是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第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一個新朋友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測驗時，我們會使用哪些技巧？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</a:t>
            </a:r>
            <a:endParaRPr lang="zh-TW" altLang="en-US" sz="2400" spc="3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751" t="1701" r="17334" b="10889"/>
          <a:stretch/>
        </p:blipFill>
        <p:spPr>
          <a:xfrm>
            <a:off x="355600" y="559838"/>
            <a:ext cx="8623184" cy="57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2021 0624 </a:t>
            </a:r>
            <a:r>
              <a:rPr lang="zh-TW" altLang="en-US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6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一生活</a:t>
            </a:r>
            <a:endParaRPr lang="en-US" altLang="zh-TW" sz="116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rgbClr val="BB8968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BB8968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BB8968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8300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007215" y="559839"/>
            <a:ext cx="3139321" cy="5962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一、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先看題目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共四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</a:t>
            </a:r>
            <a:r>
              <a:rPr lang="en-US" altLang="zh-TW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有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三題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選擇題      和󠇡  一題勾選題</a:t>
            </a:r>
            <a:endParaRPr lang="en-US" altLang="zh-TW" sz="1400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09320" y="170400"/>
            <a:ext cx="6913880" cy="6687600"/>
            <a:chOff x="909320" y="170400"/>
            <a:chExt cx="6913880" cy="66876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17734" t="5037" r="57143" b="54905"/>
            <a:stretch/>
          </p:blipFill>
          <p:spPr>
            <a:xfrm>
              <a:off x="4328160" y="172720"/>
              <a:ext cx="3495040" cy="313456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9191" t="45615" r="66234" b="14754"/>
            <a:stretch/>
          </p:blipFill>
          <p:spPr>
            <a:xfrm>
              <a:off x="909320" y="170400"/>
              <a:ext cx="3418840" cy="310112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/>
            <a:srcRect l="8750" t="2278" r="82267" b="54905"/>
            <a:stretch/>
          </p:blipFill>
          <p:spPr>
            <a:xfrm>
              <a:off x="6390640" y="3502880"/>
              <a:ext cx="1249680" cy="335048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/>
            <a:srcRect l="33474" t="45615" r="58420" b="11508"/>
            <a:stretch/>
          </p:blipFill>
          <p:spPr>
            <a:xfrm>
              <a:off x="5262880" y="3502880"/>
              <a:ext cx="1127760" cy="3355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8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9191" t="45615" r="66234" b="14754"/>
          <a:stretch/>
        </p:blipFill>
        <p:spPr>
          <a:xfrm>
            <a:off x="909320" y="393920"/>
            <a:ext cx="3418840" cy="31011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7734" t="5037" r="57143" b="54905"/>
          <a:stretch/>
        </p:blipFill>
        <p:spPr>
          <a:xfrm>
            <a:off x="4328160" y="396240"/>
            <a:ext cx="3495040" cy="313456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82571" y="559839"/>
            <a:ext cx="8863965" cy="6298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、從標題及題目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猜猜看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文章說什麼？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老師安排座位的理由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剛轉學到新學校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誰都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不認識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的心情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哪些表現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是友愛的行為</a:t>
            </a:r>
            <a:endParaRPr lang="en-US" altLang="zh-TW" sz="2400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spc="3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2400" spc="3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4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8750" t="2278" r="82267" b="54905"/>
          <a:stretch/>
        </p:blipFill>
        <p:spPr>
          <a:xfrm>
            <a:off x="6390627" y="576800"/>
            <a:ext cx="1611284" cy="43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33474" t="45615" r="58420" b="11508"/>
          <a:stretch/>
        </p:blipFill>
        <p:spPr>
          <a:xfrm>
            <a:off x="5019027" y="576800"/>
            <a:ext cx="1452093" cy="432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0418" y="556480"/>
            <a:ext cx="10525958" cy="618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、從標題及題目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猜猜看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文章說什麼？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12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12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這題是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複選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，代表答案不只一個，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可能有很多個答案都是對的。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請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根據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┌</a:t>
            </a:r>
            <a:r>
              <a:rPr lang="zh-TW" altLang="en-US" sz="2400" b="1" u="sng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美怡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人真的很好</a:t>
            </a:r>
            <a: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┘</a:t>
            </a:r>
            <a:br>
              <a:rPr lang="en-US" altLang="zh-TW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將六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個選項一󠇡個󠇡一󠇡個󠇡判斷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符合的選項就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打勾。</a:t>
            </a:r>
            <a:endParaRPr lang="en-US" altLang="zh-TW" sz="2400" spc="300" dirty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2400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</a:t>
            </a:r>
            <a:endParaRPr lang="en-US" altLang="zh-TW" sz="2400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41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28177" t="5037" r="57143" b="54905"/>
          <a:stretch/>
        </p:blipFill>
        <p:spPr>
          <a:xfrm>
            <a:off x="5019040" y="250403"/>
            <a:ext cx="2042160" cy="31345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7734" t="5037" r="71603" b="54905"/>
          <a:stretch/>
        </p:blipFill>
        <p:spPr>
          <a:xfrm>
            <a:off x="2673266" y="250402"/>
            <a:ext cx="1483360" cy="313456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9191" t="45615" r="66234" b="14754"/>
          <a:stretch/>
        </p:blipFill>
        <p:spPr>
          <a:xfrm>
            <a:off x="747946" y="3502880"/>
            <a:ext cx="3418840" cy="31011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8750" t="2278" r="82267" b="54905"/>
          <a:stretch/>
        </p:blipFill>
        <p:spPr>
          <a:xfrm>
            <a:off x="5852160" y="3507520"/>
            <a:ext cx="1249680" cy="33504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33474" t="45615" r="58420" b="11508"/>
          <a:stretch/>
        </p:blipFill>
        <p:spPr>
          <a:xfrm>
            <a:off x="4805680" y="3505200"/>
            <a:ext cx="1127760" cy="33551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49079" y="563241"/>
            <a:ext cx="7986802" cy="60407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三、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記住題目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從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文章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答案</a:t>
            </a:r>
            <a:endParaRPr lang="en-US" altLang="zh-TW" sz="2400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安排</a:t>
            </a:r>
            <a:r>
              <a:rPr lang="zh-TW" altLang="en-US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座位的</a:t>
            </a:r>
            <a:r>
              <a:rPr lang="zh-TW" altLang="en-US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理由        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美怡會做的好事</a:t>
            </a:r>
            <a:r>
              <a:rPr lang="en-US" altLang="zh-TW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endParaRPr lang="en-US" altLang="zh-TW" b="1" spc="300" dirty="0" smtClean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</a:t>
            </a: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</a:t>
            </a:r>
            <a:endParaRPr lang="en-US" altLang="zh-TW" sz="24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endParaRPr lang="en-US" altLang="zh-TW" sz="2400" b="1" spc="3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</a:t>
            </a:r>
            <a:r>
              <a:rPr lang="zh-TW" altLang="en-US" sz="2400" b="1" spc="3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zh-TW" altLang="en-US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剛轉學的心情           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</a:t>
            </a:r>
            <a:r>
              <a:rPr lang="zh-TW" altLang="en-US" sz="2400" b="1" spc="3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zh-TW" altLang="en-US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友愛的行為</a:t>
            </a:r>
            <a:endParaRPr lang="en-US" altLang="zh-TW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00B05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          </a:t>
            </a:r>
            <a:endParaRPr lang="en-US" altLang="zh-TW" sz="2400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72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/>
          <a:srcRect l="43078" t="1701" r="18507" b="10889"/>
          <a:stretch/>
        </p:blipFill>
        <p:spPr>
          <a:xfrm>
            <a:off x="2972350" y="18000"/>
            <a:ext cx="5344160" cy="684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1246" y="559839"/>
            <a:ext cx="10895290" cy="5962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閱讀文章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符合你的預測嗎？</a:t>
            </a:r>
            <a:endParaRPr lang="en-US" altLang="zh-TW" sz="2400" b="1" spc="300" dirty="0"/>
          </a:p>
          <a:p>
            <a:pPr>
              <a:lnSpc>
                <a:spcPct val="200000"/>
              </a:lnSpc>
            </a:pPr>
            <a:endParaRPr lang="en-US" altLang="zh-TW" sz="2400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spc="300" dirty="0" smtClean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</a:t>
            </a:r>
            <a:r>
              <a:rPr lang="zh-TW" altLang="en-US" sz="2400" b="1" spc="3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zh-TW" altLang="en-US" sz="2400" b="1" spc="300" dirty="0">
                <a:solidFill>
                  <a:srgbClr val="FF5D5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安排座位的理由        </a:t>
            </a:r>
            <a:endParaRPr lang="en-US" altLang="zh-TW" sz="2400" b="1" spc="300" dirty="0">
              <a:solidFill>
                <a:srgbClr val="FF5D5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找：</a:t>
            </a:r>
            <a:r>
              <a:rPr lang="zh-TW" altLang="en-US" sz="2400" b="1" spc="300" dirty="0">
                <a:solidFill>
                  <a:srgbClr val="6E5D75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剛轉學的心情           </a:t>
            </a:r>
            <a:endParaRPr lang="en-US" altLang="zh-TW" sz="2400" b="1" spc="300" dirty="0">
              <a:solidFill>
                <a:srgbClr val="6E5D75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</a:t>
            </a: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zh-TW" altLang="en-US" sz="2400" b="1" spc="300" dirty="0">
                <a:solidFill>
                  <a:srgbClr val="0070C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美怡會做的好事</a:t>
            </a:r>
            <a:endParaRPr lang="en-US" altLang="zh-TW" sz="2400" b="1" spc="300" dirty="0">
              <a:solidFill>
                <a:srgbClr val="0070C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spc="3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找</a:t>
            </a:r>
            <a:r>
              <a:rPr lang="zh-TW" altLang="en-US" sz="2400" b="1" spc="3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zh-TW" altLang="en-US" sz="2400" b="1" spc="300" dirty="0">
                <a:solidFill>
                  <a:srgbClr val="FFC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友愛的</a:t>
            </a:r>
            <a:r>
              <a:rPr lang="zh-TW" altLang="en-US" sz="2400" b="1" spc="300" dirty="0" smtClean="0">
                <a:solidFill>
                  <a:srgbClr val="FFC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行為</a:t>
            </a:r>
            <a:endParaRPr lang="zh-TW" altLang="en-US" sz="2400" b="1" spc="300" dirty="0">
              <a:solidFill>
                <a:srgbClr val="FFC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993776" y="2789124"/>
            <a:ext cx="360000" cy="1142796"/>
          </a:xfrm>
          <a:prstGeom prst="rect">
            <a:avLst/>
          </a:prstGeom>
          <a:solidFill>
            <a:srgbClr val="00B0F0">
              <a:alpha val="26000"/>
            </a:srgb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      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83315" y="766875"/>
            <a:ext cx="360000" cy="1874725"/>
          </a:xfrm>
          <a:prstGeom prst="rect">
            <a:avLst/>
          </a:prstGeom>
          <a:solidFill>
            <a:srgbClr val="00B0F0">
              <a:alpha val="26000"/>
            </a:srgb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       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69207" y="1467711"/>
            <a:ext cx="360000" cy="2642826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      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383439" y="3171904"/>
            <a:ext cx="360000" cy="938633"/>
          </a:xfrm>
          <a:prstGeom prst="rect">
            <a:avLst/>
          </a:prstGeom>
          <a:solidFill>
            <a:srgbClr val="7030A0">
              <a:alpha val="26000"/>
            </a:srgb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       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992894" y="398038"/>
            <a:ext cx="360000" cy="1004042"/>
          </a:xfrm>
          <a:prstGeom prst="rect">
            <a:avLst/>
          </a:prstGeom>
          <a:solidFill>
            <a:srgbClr val="7030A0">
              <a:alpha val="26000"/>
            </a:srgb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       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781250" y="943666"/>
            <a:ext cx="360000" cy="2348172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85710" y="943666"/>
            <a:ext cx="360000" cy="2988254"/>
          </a:xfrm>
          <a:prstGeom prst="rect">
            <a:avLst/>
          </a:prstGeom>
          <a:solidFill>
            <a:srgbClr val="00B0F0">
              <a:alpha val="26000"/>
            </a:srgb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       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782421" y="422483"/>
            <a:ext cx="360000" cy="2869355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529888" y="553720"/>
            <a:ext cx="4616648" cy="6172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我們看到閱讀測驗的時候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使用的技巧是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400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一、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先看</a:t>
            </a:r>
            <a:r>
              <a:rPr lang="zh-TW" altLang="en-US" sz="2400" b="1" spc="300" dirty="0" smtClean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題目</a:t>
            </a:r>
            <a:endParaRPr lang="en-US" altLang="zh-TW" sz="2400" b="1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從標題及題目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猜猜看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文章說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什麼？</a:t>
            </a:r>
            <a:endParaRPr lang="en-US" altLang="zh-TW" sz="2400" b="1" spc="3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三、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記住題目</a:t>
            </a: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從文章找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答案</a:t>
            </a:r>
            <a:endParaRPr lang="en-US" altLang="zh-TW" sz="2400" b="1" spc="3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spc="3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四、</a:t>
            </a:r>
            <a:r>
              <a:rPr lang="zh-TW" altLang="en-US" sz="2400" b="1" spc="300" dirty="0">
                <a:solidFill>
                  <a:srgbClr val="00B05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閱讀文章</a:t>
            </a:r>
            <a:r>
              <a:rPr lang="zh-TW" altLang="en-US" sz="2400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r>
              <a:rPr lang="zh-TW" altLang="en-US" sz="2400" b="1" spc="3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符合你的預測嗎？</a:t>
            </a:r>
            <a:endParaRPr lang="en-US" altLang="zh-TW" sz="2400" b="1" spc="3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751" t="1701" r="17334" b="10889"/>
          <a:stretch/>
        </p:blipFill>
        <p:spPr>
          <a:xfrm>
            <a:off x="350256" y="1274128"/>
            <a:ext cx="6179632" cy="41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8751" t="1701" r="17334" b="10889"/>
          <a:stretch/>
        </p:blipFill>
        <p:spPr>
          <a:xfrm>
            <a:off x="955040" y="0"/>
            <a:ext cx="1028267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10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8833" t="1408" r="17417" b="11629"/>
          <a:stretch/>
        </p:blipFill>
        <p:spPr>
          <a:xfrm>
            <a:off x="939800" y="-2320"/>
            <a:ext cx="1031243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5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2021 0624 </a:t>
            </a:r>
            <a:r>
              <a:rPr lang="zh-TW" altLang="en-US" sz="116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600" b="1" dirty="0">
              <a:solidFill>
                <a:srgbClr val="26222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CBA58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rgbClr val="CBA58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rgbClr val="CBA58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CBA58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rgbClr val="CBA58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CBA58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CBA58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3000" b="1" dirty="0">
                <a:solidFill>
                  <a:srgbClr val="26222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1597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000" t="1852" r="56583" b="10741"/>
          <a:stretch/>
        </p:blipFill>
        <p:spPr>
          <a:xfrm>
            <a:off x="3215641" y="13315"/>
            <a:ext cx="576183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-79" t="72603" r="79" b="11"/>
          <a:stretch/>
        </p:blipFill>
        <p:spPr>
          <a:xfrm>
            <a:off x="336000" y="1825108"/>
            <a:ext cx="11520000" cy="31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083" t="1555" r="56583" b="10741"/>
          <a:stretch/>
        </p:blipFill>
        <p:spPr>
          <a:xfrm>
            <a:off x="3229721" y="-11575"/>
            <a:ext cx="573081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917" t="1851" r="56583" b="10890"/>
          <a:stretch/>
        </p:blipFill>
        <p:spPr>
          <a:xfrm>
            <a:off x="3195320" y="18000"/>
            <a:ext cx="578322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999" t="1704" r="56501" b="10889"/>
          <a:stretch/>
        </p:blipFill>
        <p:spPr>
          <a:xfrm>
            <a:off x="3210560" y="-2320"/>
            <a:ext cx="577342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" y="8856"/>
            <a:ext cx="10857007" cy="684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6892" y="-1786"/>
            <a:ext cx="479169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Roboto" panose="02000000000000000000" pitchFamily="2" charset="0"/>
              </a:rPr>
              <a:t>動畫：快樂一</a:t>
            </a:r>
            <a:r>
              <a:rPr lang="zh-TW" altLang="en-US" dirty="0" smtClean="0">
                <a:latin typeface="Roboto" panose="02000000000000000000" pitchFamily="2" charset="0"/>
              </a:rPr>
              <a:t>夏</a:t>
            </a:r>
            <a:endParaRPr lang="en-US" altLang="zh-TW" dirty="0" smtClean="0">
              <a:latin typeface="Roboto" panose="02000000000000000000" pitchFamily="2" charset="0"/>
            </a:endParaRPr>
          </a:p>
          <a:p>
            <a:r>
              <a:rPr lang="en-US" altLang="zh-TW" sz="1600" dirty="0">
                <a:latin typeface="Roboto" panose="02000000000000000000" pitchFamily="2" charset="0"/>
                <a:hlinkClick r:id="rId3"/>
              </a:rPr>
              <a:t>https://</a:t>
            </a:r>
            <a:r>
              <a:rPr lang="en-US" altLang="zh-TW" sz="1600" dirty="0" smtClean="0">
                <a:latin typeface="Roboto" panose="02000000000000000000" pitchFamily="2" charset="0"/>
                <a:hlinkClick r:id="rId3"/>
              </a:rPr>
              <a:t>www.youtube.com/watch?v=ureyEDuZRUY</a:t>
            </a:r>
            <a:endParaRPr lang="en-US" altLang="zh-TW" sz="1600" dirty="0" smtClean="0">
              <a:latin typeface="Roboto" panose="02000000000000000000" pitchFamily="2" charset="0"/>
            </a:endParaRPr>
          </a:p>
          <a:p>
            <a:endParaRPr lang="zh-TW" altLang="en-US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16913" y="731394"/>
            <a:ext cx="812495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今天請</a:t>
            </a: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複習第</a:t>
            </a:r>
            <a:r>
              <a:rPr lang="zh-TW" altLang="en-US" sz="4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六</a:t>
            </a: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單元</a:t>
            </a:r>
            <a: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一、閱讀課本</a:t>
            </a:r>
            <a:r>
              <a:rPr lang="en-US" altLang="zh-TW" sz="440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P116-P135</a:t>
            </a:r>
            <a:endParaRPr lang="en-US" altLang="zh-TW" sz="4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二、檢查習作</a:t>
            </a:r>
            <a: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P44-P48</a:t>
            </a:r>
            <a: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4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三、回答下列問題</a:t>
            </a:r>
            <a:endParaRPr lang="en-US" altLang="zh-TW" sz="44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48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519112"/>
            <a:ext cx="119157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519112"/>
            <a:ext cx="11915775" cy="5819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3" name="文字方塊 2"/>
          <p:cNvSpPr txBox="1"/>
          <p:nvPr/>
        </p:nvSpPr>
        <p:spPr>
          <a:xfrm>
            <a:off x="1828800" y="1727200"/>
            <a:ext cx="4443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</a:rPr>
              <a:t>1</a:t>
            </a: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2</a:t>
            </a:r>
          </a:p>
          <a:p>
            <a:endParaRPr lang="en-US" altLang="zh-TW" sz="4800" dirty="0" smtClean="0">
              <a:solidFill>
                <a:srgbClr val="C00000"/>
              </a:solidFill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2</a:t>
            </a:r>
          </a:p>
          <a:p>
            <a:endParaRPr lang="en-US" altLang="zh-TW" sz="4400" dirty="0" smtClean="0">
              <a:solidFill>
                <a:srgbClr val="C00000"/>
              </a:solidFill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</a:rPr>
              <a:t>1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03520" y="3207822"/>
            <a:ext cx="113792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43600" y="3837742"/>
            <a:ext cx="113792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9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38112" y="519113"/>
            <a:ext cx="11916000" cy="4838148"/>
            <a:chOff x="138112" y="519113"/>
            <a:chExt cx="11916000" cy="483814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112" y="1787209"/>
              <a:ext cx="11916000" cy="3570052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b="78194"/>
            <a:stretch/>
          </p:blipFill>
          <p:spPr>
            <a:xfrm>
              <a:off x="138112" y="519113"/>
              <a:ext cx="11915775" cy="1269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38112" y="519113"/>
            <a:ext cx="11916000" cy="4838148"/>
            <a:chOff x="138112" y="519113"/>
            <a:chExt cx="11916000" cy="4838148"/>
          </a:xfrm>
        </p:grpSpPr>
        <p:grpSp>
          <p:nvGrpSpPr>
            <p:cNvPr id="4" name="群組 3"/>
            <p:cNvGrpSpPr/>
            <p:nvPr/>
          </p:nvGrpSpPr>
          <p:grpSpPr>
            <a:xfrm>
              <a:off x="138112" y="519113"/>
              <a:ext cx="11916000" cy="4838148"/>
              <a:chOff x="138112" y="519113"/>
              <a:chExt cx="11916000" cy="4838148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8112" y="1787209"/>
                <a:ext cx="11916000" cy="3570052"/>
              </a:xfrm>
              <a:prstGeom prst="rect">
                <a:avLst/>
              </a:prstGeom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 rotWithShape="1">
              <a:blip r:embed="rId3"/>
              <a:srcRect b="78194"/>
              <a:stretch/>
            </p:blipFill>
            <p:spPr>
              <a:xfrm>
                <a:off x="138112" y="519113"/>
                <a:ext cx="11915775" cy="1269048"/>
              </a:xfrm>
              <a:prstGeom prst="rect">
                <a:avLst/>
              </a:prstGeom>
            </p:spPr>
          </p:pic>
        </p:grpSp>
        <p:sp>
          <p:nvSpPr>
            <p:cNvPr id="5" name="文字方塊 4"/>
            <p:cNvSpPr txBox="1"/>
            <p:nvPr/>
          </p:nvSpPr>
          <p:spPr>
            <a:xfrm>
              <a:off x="1849120" y="1870220"/>
              <a:ext cx="444352" cy="276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2</a:t>
              </a:r>
            </a:p>
            <a:p>
              <a:endParaRPr lang="en-US" altLang="zh-TW" sz="4800" dirty="0" smtClean="0">
                <a:solidFill>
                  <a:srgbClr val="C00000"/>
                </a:solidFill>
              </a:endParaRPr>
            </a:p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1</a:t>
              </a:r>
            </a:p>
            <a:p>
              <a:r>
                <a:rPr lang="en-US" altLang="zh-TW" sz="4000" dirty="0" smtClean="0">
                  <a:solidFill>
                    <a:srgbClr val="C00000"/>
                  </a:solidFill>
                </a:rPr>
                <a:t>2</a:t>
              </a:r>
              <a:endParaRPr lang="zh-TW" altLang="en-US" sz="4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10343496" y="2089805"/>
            <a:ext cx="700424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09520" y="2760782"/>
            <a:ext cx="720016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963920" y="4030782"/>
            <a:ext cx="1137920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5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560</Words>
  <Application>Microsoft Office PowerPoint</Application>
  <PresentationFormat>寬螢幕</PresentationFormat>
  <Paragraphs>148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1" baseType="lpstr">
      <vt:lpstr>ㄅ字嗨注音標楷 Regular</vt:lpstr>
      <vt:lpstr>新細明體</vt:lpstr>
      <vt:lpstr>標楷體</vt:lpstr>
      <vt:lpstr>Arial</vt:lpstr>
      <vt:lpstr>Calibri</vt:lpstr>
      <vt:lpstr>Calibri Light</vt:lpstr>
      <vt:lpstr>Roboto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108</cp:revision>
  <dcterms:created xsi:type="dcterms:W3CDTF">2021-05-18T12:15:20Z</dcterms:created>
  <dcterms:modified xsi:type="dcterms:W3CDTF">2021-06-20T12:52:23Z</dcterms:modified>
</cp:coreProperties>
</file>