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</p:sldMasterIdLst>
  <p:notesMasterIdLst>
    <p:notesMasterId r:id="rId23"/>
  </p:notesMasterIdLst>
  <p:handoutMasterIdLst>
    <p:handoutMasterId r:id="rId24"/>
  </p:handoutMasterIdLst>
  <p:sldIdLst>
    <p:sldId id="258" r:id="rId3"/>
    <p:sldId id="286" r:id="rId4"/>
    <p:sldId id="302" r:id="rId5"/>
    <p:sldId id="303" r:id="rId6"/>
    <p:sldId id="312" r:id="rId7"/>
    <p:sldId id="313" r:id="rId8"/>
    <p:sldId id="314" r:id="rId9"/>
    <p:sldId id="293" r:id="rId10"/>
    <p:sldId id="288" r:id="rId11"/>
    <p:sldId id="294" r:id="rId12"/>
    <p:sldId id="315" r:id="rId13"/>
    <p:sldId id="299" r:id="rId14"/>
    <p:sldId id="283" r:id="rId15"/>
    <p:sldId id="316" r:id="rId16"/>
    <p:sldId id="281" r:id="rId17"/>
    <p:sldId id="292" r:id="rId18"/>
    <p:sldId id="284" r:id="rId19"/>
    <p:sldId id="296" r:id="rId20"/>
    <p:sldId id="297" r:id="rId21"/>
    <p:sldId id="317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3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2EDBD-1101-4B6C-8689-012679C2908D}" type="datetimeFigureOut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4C322-3CE6-4C7C-9B84-93E1B1F544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1839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1CBDA-945C-4073-A902-7E67A1233FB1}" type="datetimeFigureOut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9BC72-9066-4569-8EAE-A9F712A0C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7421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5" name="Rectangle 10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6" name="Rectangle 11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AA8EBAE-441F-42AA-8761-36D113753E03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722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72384C-7F4B-47BF-AF36-36E861815FCE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63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5" name="Rectangle 10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6" name="Rectangle 11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fld id="{57718EFC-5EF5-466C-8AEB-6C09A34E41B4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755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203201" y="2286001"/>
            <a:ext cx="1951567" cy="2182813"/>
            <a:chOff x="96" y="1440"/>
            <a:chExt cx="922" cy="1375"/>
          </a:xfrm>
        </p:grpSpPr>
        <p:grpSp>
          <p:nvGrpSpPr>
            <p:cNvPr id="128003" name="Group 3"/>
            <p:cNvGrpSpPr>
              <a:grpSpLocks/>
            </p:cNvGrpSpPr>
            <p:nvPr/>
          </p:nvGrpSpPr>
          <p:grpSpPr bwMode="auto">
            <a:xfrm>
              <a:off x="96" y="1440"/>
              <a:ext cx="913" cy="1375"/>
              <a:chOff x="96" y="1440"/>
              <a:chExt cx="913" cy="1375"/>
            </a:xfrm>
          </p:grpSpPr>
          <p:sp>
            <p:nvSpPr>
              <p:cNvPr id="128004" name="Freeform 4"/>
              <p:cNvSpPr>
                <a:spLocks/>
              </p:cNvSpPr>
              <p:nvPr/>
            </p:nvSpPr>
            <p:spPr bwMode="ltGray">
              <a:xfrm>
                <a:off x="181" y="1574"/>
                <a:ext cx="742" cy="1110"/>
              </a:xfrm>
              <a:custGeom>
                <a:avLst/>
                <a:gdLst>
                  <a:gd name="T0" fmla="*/ 370 w 742"/>
                  <a:gd name="T1" fmla="*/ 0 h 1110"/>
                  <a:gd name="T2" fmla="*/ 0 w 742"/>
                  <a:gd name="T3" fmla="*/ 554 h 1110"/>
                  <a:gd name="T4" fmla="*/ 370 w 742"/>
                  <a:gd name="T5" fmla="*/ 1109 h 1110"/>
                  <a:gd name="T6" fmla="*/ 741 w 742"/>
                  <a:gd name="T7" fmla="*/ 554 h 1110"/>
                  <a:gd name="T8" fmla="*/ 370 w 742"/>
                  <a:gd name="T9" fmla="*/ 0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2" h="1110">
                    <a:moveTo>
                      <a:pt x="370" y="0"/>
                    </a:moveTo>
                    <a:lnTo>
                      <a:pt x="0" y="554"/>
                    </a:lnTo>
                    <a:lnTo>
                      <a:pt x="370" y="1109"/>
                    </a:lnTo>
                    <a:lnTo>
                      <a:pt x="741" y="554"/>
                    </a:lnTo>
                    <a:lnTo>
                      <a:pt x="370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28005" name="Group 5"/>
              <p:cNvGrpSpPr>
                <a:grpSpLocks/>
              </p:cNvGrpSpPr>
              <p:nvPr/>
            </p:nvGrpSpPr>
            <p:grpSpPr bwMode="auto">
              <a:xfrm>
                <a:off x="96" y="1440"/>
                <a:ext cx="913" cy="688"/>
                <a:chOff x="96" y="1440"/>
                <a:chExt cx="913" cy="688"/>
              </a:xfrm>
            </p:grpSpPr>
            <p:sp>
              <p:nvSpPr>
                <p:cNvPr id="128006" name="Freeform 6"/>
                <p:cNvSpPr>
                  <a:spLocks/>
                </p:cNvSpPr>
                <p:nvPr/>
              </p:nvSpPr>
              <p:spPr bwMode="ltGray">
                <a:xfrm>
                  <a:off x="552" y="1440"/>
                  <a:ext cx="457" cy="688"/>
                </a:xfrm>
                <a:custGeom>
                  <a:avLst/>
                  <a:gdLst>
                    <a:gd name="T0" fmla="*/ 0 w 457"/>
                    <a:gd name="T1" fmla="*/ 136 h 688"/>
                    <a:gd name="T2" fmla="*/ 0 w 457"/>
                    <a:gd name="T3" fmla="*/ 0 h 688"/>
                    <a:gd name="T4" fmla="*/ 456 w 457"/>
                    <a:gd name="T5" fmla="*/ 687 h 688"/>
                    <a:gd name="T6" fmla="*/ 365 w 457"/>
                    <a:gd name="T7" fmla="*/ 687 h 688"/>
                    <a:gd name="T8" fmla="*/ 0 w 457"/>
                    <a:gd name="T9" fmla="*/ 136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7" h="688">
                      <a:moveTo>
                        <a:pt x="0" y="136"/>
                      </a:moveTo>
                      <a:lnTo>
                        <a:pt x="0" y="0"/>
                      </a:lnTo>
                      <a:lnTo>
                        <a:pt x="456" y="687"/>
                      </a:lnTo>
                      <a:lnTo>
                        <a:pt x="365" y="687"/>
                      </a:lnTo>
                      <a:lnTo>
                        <a:pt x="0" y="136"/>
                      </a:ln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28007" name="Freeform 7"/>
                <p:cNvSpPr>
                  <a:spLocks/>
                </p:cNvSpPr>
                <p:nvPr/>
              </p:nvSpPr>
              <p:spPr bwMode="ltGray">
                <a:xfrm>
                  <a:off x="96" y="1440"/>
                  <a:ext cx="457" cy="688"/>
                </a:xfrm>
                <a:custGeom>
                  <a:avLst/>
                  <a:gdLst>
                    <a:gd name="T0" fmla="*/ 456 w 457"/>
                    <a:gd name="T1" fmla="*/ 0 h 688"/>
                    <a:gd name="T2" fmla="*/ 456 w 457"/>
                    <a:gd name="T3" fmla="*/ 136 h 688"/>
                    <a:gd name="T4" fmla="*/ 90 w 457"/>
                    <a:gd name="T5" fmla="*/ 687 h 688"/>
                    <a:gd name="T6" fmla="*/ 0 w 457"/>
                    <a:gd name="T7" fmla="*/ 687 h 688"/>
                    <a:gd name="T8" fmla="*/ 456 w 457"/>
                    <a:gd name="T9" fmla="*/ 0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7" h="688">
                      <a:moveTo>
                        <a:pt x="456" y="0"/>
                      </a:moveTo>
                      <a:lnTo>
                        <a:pt x="456" y="136"/>
                      </a:lnTo>
                      <a:lnTo>
                        <a:pt x="90" y="687"/>
                      </a:lnTo>
                      <a:lnTo>
                        <a:pt x="0" y="687"/>
                      </a:lnTo>
                      <a:lnTo>
                        <a:pt x="456" y="0"/>
                      </a:ln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128008" name="Group 8"/>
              <p:cNvGrpSpPr>
                <a:grpSpLocks/>
              </p:cNvGrpSpPr>
              <p:nvPr/>
            </p:nvGrpSpPr>
            <p:grpSpPr bwMode="auto">
              <a:xfrm>
                <a:off x="96" y="2127"/>
                <a:ext cx="913" cy="688"/>
                <a:chOff x="96" y="2127"/>
                <a:chExt cx="913" cy="688"/>
              </a:xfrm>
            </p:grpSpPr>
            <p:sp>
              <p:nvSpPr>
                <p:cNvPr id="128009" name="Freeform 9"/>
                <p:cNvSpPr>
                  <a:spLocks/>
                </p:cNvSpPr>
                <p:nvPr/>
              </p:nvSpPr>
              <p:spPr bwMode="ltGray">
                <a:xfrm>
                  <a:off x="552" y="2127"/>
                  <a:ext cx="457" cy="688"/>
                </a:xfrm>
                <a:custGeom>
                  <a:avLst/>
                  <a:gdLst>
                    <a:gd name="T0" fmla="*/ 365 w 457"/>
                    <a:gd name="T1" fmla="*/ 0 h 688"/>
                    <a:gd name="T2" fmla="*/ 456 w 457"/>
                    <a:gd name="T3" fmla="*/ 0 h 688"/>
                    <a:gd name="T4" fmla="*/ 0 w 457"/>
                    <a:gd name="T5" fmla="*/ 687 h 688"/>
                    <a:gd name="T6" fmla="*/ 0 w 457"/>
                    <a:gd name="T7" fmla="*/ 550 h 688"/>
                    <a:gd name="T8" fmla="*/ 365 w 457"/>
                    <a:gd name="T9" fmla="*/ 0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7" h="688">
                      <a:moveTo>
                        <a:pt x="365" y="0"/>
                      </a:moveTo>
                      <a:lnTo>
                        <a:pt x="456" y="0"/>
                      </a:lnTo>
                      <a:lnTo>
                        <a:pt x="0" y="687"/>
                      </a:lnTo>
                      <a:lnTo>
                        <a:pt x="0" y="550"/>
                      </a:lnTo>
                      <a:lnTo>
                        <a:pt x="365" y="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28010" name="Freeform 10"/>
                <p:cNvSpPr>
                  <a:spLocks/>
                </p:cNvSpPr>
                <p:nvPr/>
              </p:nvSpPr>
              <p:spPr bwMode="ltGray">
                <a:xfrm>
                  <a:off x="96" y="2127"/>
                  <a:ext cx="457" cy="688"/>
                </a:xfrm>
                <a:custGeom>
                  <a:avLst/>
                  <a:gdLst>
                    <a:gd name="T0" fmla="*/ 90 w 457"/>
                    <a:gd name="T1" fmla="*/ 0 h 688"/>
                    <a:gd name="T2" fmla="*/ 456 w 457"/>
                    <a:gd name="T3" fmla="*/ 550 h 688"/>
                    <a:gd name="T4" fmla="*/ 456 w 457"/>
                    <a:gd name="T5" fmla="*/ 687 h 688"/>
                    <a:gd name="T6" fmla="*/ 0 w 457"/>
                    <a:gd name="T7" fmla="*/ 0 h 688"/>
                    <a:gd name="T8" fmla="*/ 90 w 457"/>
                    <a:gd name="T9" fmla="*/ 0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7" h="688">
                      <a:moveTo>
                        <a:pt x="90" y="0"/>
                      </a:moveTo>
                      <a:lnTo>
                        <a:pt x="456" y="550"/>
                      </a:lnTo>
                      <a:lnTo>
                        <a:pt x="456" y="687"/>
                      </a:lnTo>
                      <a:lnTo>
                        <a:pt x="0" y="0"/>
                      </a:lnTo>
                      <a:lnTo>
                        <a:pt x="90" y="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28011" name="Group 11"/>
            <p:cNvGrpSpPr>
              <a:grpSpLocks/>
            </p:cNvGrpSpPr>
            <p:nvPr/>
          </p:nvGrpSpPr>
          <p:grpSpPr bwMode="auto">
            <a:xfrm>
              <a:off x="493" y="1555"/>
              <a:ext cx="525" cy="480"/>
              <a:chOff x="493" y="1555"/>
              <a:chExt cx="525" cy="480"/>
            </a:xfrm>
          </p:grpSpPr>
          <p:sp>
            <p:nvSpPr>
              <p:cNvPr id="128012" name="Freeform 12"/>
              <p:cNvSpPr>
                <a:spLocks/>
              </p:cNvSpPr>
              <p:nvPr/>
            </p:nvSpPr>
            <p:spPr bwMode="gray">
              <a:xfrm>
                <a:off x="493" y="1555"/>
                <a:ext cx="525" cy="480"/>
              </a:xfrm>
              <a:custGeom>
                <a:avLst/>
                <a:gdLst>
                  <a:gd name="T0" fmla="*/ 225 w 525"/>
                  <a:gd name="T1" fmla="*/ 217 h 480"/>
                  <a:gd name="T2" fmla="*/ 133 w 525"/>
                  <a:gd name="T3" fmla="*/ 0 h 480"/>
                  <a:gd name="T4" fmla="*/ 263 w 525"/>
                  <a:gd name="T5" fmla="*/ 193 h 480"/>
                  <a:gd name="T6" fmla="*/ 393 w 525"/>
                  <a:gd name="T7" fmla="*/ 0 h 480"/>
                  <a:gd name="T8" fmla="*/ 299 w 525"/>
                  <a:gd name="T9" fmla="*/ 217 h 480"/>
                  <a:gd name="T10" fmla="*/ 524 w 525"/>
                  <a:gd name="T11" fmla="*/ 240 h 480"/>
                  <a:gd name="T12" fmla="*/ 298 w 525"/>
                  <a:gd name="T13" fmla="*/ 262 h 480"/>
                  <a:gd name="T14" fmla="*/ 393 w 525"/>
                  <a:gd name="T15" fmla="*/ 479 h 480"/>
                  <a:gd name="T16" fmla="*/ 263 w 525"/>
                  <a:gd name="T17" fmla="*/ 286 h 480"/>
                  <a:gd name="T18" fmla="*/ 133 w 525"/>
                  <a:gd name="T19" fmla="*/ 479 h 480"/>
                  <a:gd name="T20" fmla="*/ 224 w 525"/>
                  <a:gd name="T21" fmla="*/ 263 h 480"/>
                  <a:gd name="T22" fmla="*/ 0 w 525"/>
                  <a:gd name="T23" fmla="*/ 240 h 480"/>
                  <a:gd name="T24" fmla="*/ 225 w 525"/>
                  <a:gd name="T25" fmla="*/ 217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8013" name="Freeform 13"/>
              <p:cNvSpPr>
                <a:spLocks/>
              </p:cNvSpPr>
              <p:nvPr/>
            </p:nvSpPr>
            <p:spPr bwMode="gray">
              <a:xfrm>
                <a:off x="565" y="1620"/>
                <a:ext cx="382" cy="350"/>
              </a:xfrm>
              <a:custGeom>
                <a:avLst/>
                <a:gdLst>
                  <a:gd name="T0" fmla="*/ 153 w 382"/>
                  <a:gd name="T1" fmla="*/ 153 h 350"/>
                  <a:gd name="T2" fmla="*/ 95 w 382"/>
                  <a:gd name="T3" fmla="*/ 0 h 350"/>
                  <a:gd name="T4" fmla="*/ 191 w 382"/>
                  <a:gd name="T5" fmla="*/ 128 h 350"/>
                  <a:gd name="T6" fmla="*/ 284 w 382"/>
                  <a:gd name="T7" fmla="*/ 0 h 350"/>
                  <a:gd name="T8" fmla="*/ 227 w 382"/>
                  <a:gd name="T9" fmla="*/ 153 h 350"/>
                  <a:gd name="T10" fmla="*/ 381 w 382"/>
                  <a:gd name="T11" fmla="*/ 175 h 350"/>
                  <a:gd name="T12" fmla="*/ 226 w 382"/>
                  <a:gd name="T13" fmla="*/ 196 h 350"/>
                  <a:gd name="T14" fmla="*/ 284 w 382"/>
                  <a:gd name="T15" fmla="*/ 349 h 350"/>
                  <a:gd name="T16" fmla="*/ 191 w 382"/>
                  <a:gd name="T17" fmla="*/ 221 h 350"/>
                  <a:gd name="T18" fmla="*/ 95 w 382"/>
                  <a:gd name="T19" fmla="*/ 349 h 350"/>
                  <a:gd name="T20" fmla="*/ 152 w 382"/>
                  <a:gd name="T21" fmla="*/ 198 h 350"/>
                  <a:gd name="T22" fmla="*/ 0 w 382"/>
                  <a:gd name="T23" fmla="*/ 175 h 350"/>
                  <a:gd name="T24" fmla="*/ 153 w 382"/>
                  <a:gd name="T25" fmla="*/ 15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8014" name="Freeform 14"/>
              <p:cNvSpPr>
                <a:spLocks/>
              </p:cNvSpPr>
              <p:nvPr/>
            </p:nvSpPr>
            <p:spPr bwMode="gray">
              <a:xfrm>
                <a:off x="621" y="1629"/>
                <a:ext cx="270" cy="332"/>
              </a:xfrm>
              <a:custGeom>
                <a:avLst/>
                <a:gdLst>
                  <a:gd name="T0" fmla="*/ 0 w 270"/>
                  <a:gd name="T1" fmla="*/ 84 h 332"/>
                  <a:gd name="T2" fmla="*/ 122 w 270"/>
                  <a:gd name="T3" fmla="*/ 143 h 332"/>
                  <a:gd name="T4" fmla="*/ 135 w 270"/>
                  <a:gd name="T5" fmla="*/ 0 h 332"/>
                  <a:gd name="T6" fmla="*/ 147 w 270"/>
                  <a:gd name="T7" fmla="*/ 143 h 332"/>
                  <a:gd name="T8" fmla="*/ 268 w 270"/>
                  <a:gd name="T9" fmla="*/ 82 h 332"/>
                  <a:gd name="T10" fmla="*/ 159 w 270"/>
                  <a:gd name="T11" fmla="*/ 166 h 332"/>
                  <a:gd name="T12" fmla="*/ 269 w 270"/>
                  <a:gd name="T13" fmla="*/ 249 h 332"/>
                  <a:gd name="T14" fmla="*/ 147 w 270"/>
                  <a:gd name="T15" fmla="*/ 189 h 332"/>
                  <a:gd name="T16" fmla="*/ 135 w 270"/>
                  <a:gd name="T17" fmla="*/ 331 h 332"/>
                  <a:gd name="T18" fmla="*/ 122 w 270"/>
                  <a:gd name="T19" fmla="*/ 189 h 332"/>
                  <a:gd name="T20" fmla="*/ 0 w 270"/>
                  <a:gd name="T21" fmla="*/ 249 h 332"/>
                  <a:gd name="T22" fmla="*/ 110 w 270"/>
                  <a:gd name="T23" fmla="*/ 166 h 332"/>
                  <a:gd name="T24" fmla="*/ 0 w 270"/>
                  <a:gd name="T25" fmla="*/ 8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8015" name="Freeform 15"/>
              <p:cNvSpPr>
                <a:spLocks/>
              </p:cNvSpPr>
              <p:nvPr/>
            </p:nvSpPr>
            <p:spPr bwMode="gray">
              <a:xfrm>
                <a:off x="722" y="1752"/>
                <a:ext cx="68" cy="85"/>
              </a:xfrm>
              <a:custGeom>
                <a:avLst/>
                <a:gdLst>
                  <a:gd name="T0" fmla="*/ 0 w 68"/>
                  <a:gd name="T1" fmla="*/ 20 h 85"/>
                  <a:gd name="T2" fmla="*/ 27 w 68"/>
                  <a:gd name="T3" fmla="*/ 30 h 85"/>
                  <a:gd name="T4" fmla="*/ 33 w 68"/>
                  <a:gd name="T5" fmla="*/ 0 h 85"/>
                  <a:gd name="T6" fmla="*/ 39 w 68"/>
                  <a:gd name="T7" fmla="*/ 30 h 85"/>
                  <a:gd name="T8" fmla="*/ 67 w 68"/>
                  <a:gd name="T9" fmla="*/ 20 h 85"/>
                  <a:gd name="T10" fmla="*/ 45 w 68"/>
                  <a:gd name="T11" fmla="*/ 42 h 85"/>
                  <a:gd name="T12" fmla="*/ 67 w 68"/>
                  <a:gd name="T13" fmla="*/ 62 h 85"/>
                  <a:gd name="T14" fmla="*/ 39 w 68"/>
                  <a:gd name="T15" fmla="*/ 52 h 85"/>
                  <a:gd name="T16" fmla="*/ 33 w 68"/>
                  <a:gd name="T17" fmla="*/ 84 h 85"/>
                  <a:gd name="T18" fmla="*/ 27 w 68"/>
                  <a:gd name="T19" fmla="*/ 52 h 85"/>
                  <a:gd name="T20" fmla="*/ 0 w 68"/>
                  <a:gd name="T21" fmla="*/ 62 h 85"/>
                  <a:gd name="T22" fmla="*/ 21 w 68"/>
                  <a:gd name="T23" fmla="*/ 42 h 85"/>
                  <a:gd name="T24" fmla="*/ 0 w 68"/>
                  <a:gd name="T25" fmla="*/ 2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12801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826684" y="21336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801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 b="1">
                <a:solidFill>
                  <a:srgbClr val="000099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28018" name="Rectangle 18"/>
          <p:cNvSpPr>
            <a:spLocks noGrp="1" noChangeArrowheads="1"/>
          </p:cNvSpPr>
          <p:nvPr>
            <p:ph type="dt" sz="quarter" idx="2"/>
          </p:nvPr>
        </p:nvSpPr>
        <p:spPr>
          <a:xfrm>
            <a:off x="1636184" y="6334125"/>
            <a:ext cx="2540000" cy="381000"/>
          </a:xfrm>
        </p:spPr>
        <p:txBody>
          <a:bodyPr/>
          <a:lstStyle>
            <a:lvl1pPr>
              <a:defRPr/>
            </a:lvl1pPr>
          </a:lstStyle>
          <a:p>
            <a:fld id="{DF0C6ACB-0EA7-4A09-9F71-CCB0A9E40649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12801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4887384" y="6334125"/>
            <a:ext cx="3860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128020" name="Rectangle 2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459384" y="6334125"/>
            <a:ext cx="2540000" cy="381000"/>
          </a:xfrm>
        </p:spPr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8021" name="WordArt 21"/>
          <p:cNvSpPr>
            <a:spLocks noChangeArrowheads="1" noChangeShapeType="1" noTextEdit="1"/>
          </p:cNvSpPr>
          <p:nvPr/>
        </p:nvSpPr>
        <p:spPr bwMode="auto">
          <a:xfrm>
            <a:off x="541868" y="3435350"/>
            <a:ext cx="1223433" cy="530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spcFirstLastPara="1" wrap="none" fromWordArt="1">
            <a:prstTxWarp prst="textCircle">
              <a:avLst>
                <a:gd name="adj" fmla="val 10834674"/>
              </a:avLst>
            </a:prstTxWarp>
          </a:bodyPr>
          <a:lstStyle/>
          <a:p>
            <a:pPr algn="ctr"/>
            <a:r>
              <a:rPr lang="en-US" sz="1200" b="1" kern="10">
                <a:solidFill>
                  <a:srgbClr val="000080">
                    <a:alpha val="49001"/>
                  </a:srgbClr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ENCL   FJU  </a:t>
            </a:r>
          </a:p>
        </p:txBody>
      </p:sp>
      <p:pic>
        <p:nvPicPr>
          <p:cNvPr id="128023" name="Picture 23" descr="BD2133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67" y="3603625"/>
            <a:ext cx="8047567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0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6A0482-559B-4C5A-813E-30F6C26D90A8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199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2A3F0-D2E6-4147-900E-B9B1798523EF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802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02733" y="1981200"/>
            <a:ext cx="5291667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291667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29375-31C9-49C6-8BBD-10445225B39D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07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2C2E46-4158-4036-867D-F28BC883A0D6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179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196149-5BDF-4950-9AFD-8E0D72BD7BC5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75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38452E-FADF-4395-9B80-5ADAE4DB70B8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591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D6867-7D01-4FE3-BA68-901FE952CB06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53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783D02-A6E8-46AC-AD24-E3411A5579F4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010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8CFC9E-E54A-4012-8789-6170F1FAF5DB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026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C3DF8-4DF4-4D44-BD37-1D621A79407B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310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92634" y="476250"/>
            <a:ext cx="2696633" cy="56197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02734" y="476250"/>
            <a:ext cx="7886700" cy="56197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42A04-A6A4-457F-A19E-520F29220B21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5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6" name="Rectangle 11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15B73-93B6-4203-9C8F-84819DB24BA7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887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4F581E-802D-44FD-A812-10C8E4A05875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38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B225E2-1620-4081-8C4E-F841CB54C23D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25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3D7C4-3597-4C89-8E4B-A6CB6AD15643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88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D09CE-86D6-4E4A-BD85-C2271D85387F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31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35A44-2EFF-4F42-AB52-051BBC96E197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31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6" name="Rectangle 10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7" name="Rectangle 11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8" name="Rectangle 12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fld id="{D4221484-04F3-42A3-9205-59ED33290896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fld id="{0B037241-7EE9-48E4-89D2-F5D2A5221DF7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86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711201" y="304800"/>
            <a:ext cx="1680633" cy="1601788"/>
            <a:chOff x="128" y="174"/>
            <a:chExt cx="794" cy="1009"/>
          </a:xfrm>
        </p:grpSpPr>
        <p:grpSp>
          <p:nvGrpSpPr>
            <p:cNvPr id="126979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126980" name="Freeform 4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>
                  <a:gd name="T0" fmla="*/ 299 w 599"/>
                  <a:gd name="T1" fmla="*/ 0 h 815"/>
                  <a:gd name="T2" fmla="*/ 0 w 599"/>
                  <a:gd name="T3" fmla="*/ 407 h 815"/>
                  <a:gd name="T4" fmla="*/ 299 w 599"/>
                  <a:gd name="T5" fmla="*/ 814 h 815"/>
                  <a:gd name="T6" fmla="*/ 598 w 599"/>
                  <a:gd name="T7" fmla="*/ 407 h 815"/>
                  <a:gd name="T8" fmla="*/ 299 w 599"/>
                  <a:gd name="T9" fmla="*/ 0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26981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126982" name="Freeform 6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>
                    <a:gd name="T0" fmla="*/ 0 w 369"/>
                    <a:gd name="T1" fmla="*/ 100 h 505"/>
                    <a:gd name="T2" fmla="*/ 0 w 369"/>
                    <a:gd name="T3" fmla="*/ 0 h 505"/>
                    <a:gd name="T4" fmla="*/ 368 w 369"/>
                    <a:gd name="T5" fmla="*/ 504 h 505"/>
                    <a:gd name="T6" fmla="*/ 295 w 369"/>
                    <a:gd name="T7" fmla="*/ 504 h 505"/>
                    <a:gd name="T8" fmla="*/ 0 w 369"/>
                    <a:gd name="T9" fmla="*/ 100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26983" name="Freeform 7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>
                    <a:gd name="T0" fmla="*/ 368 w 369"/>
                    <a:gd name="T1" fmla="*/ 0 h 505"/>
                    <a:gd name="T2" fmla="*/ 368 w 369"/>
                    <a:gd name="T3" fmla="*/ 100 h 505"/>
                    <a:gd name="T4" fmla="*/ 73 w 369"/>
                    <a:gd name="T5" fmla="*/ 504 h 505"/>
                    <a:gd name="T6" fmla="*/ 0 w 369"/>
                    <a:gd name="T7" fmla="*/ 504 h 505"/>
                    <a:gd name="T8" fmla="*/ 368 w 369"/>
                    <a:gd name="T9" fmla="*/ 0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126984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126985" name="Freeform 9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>
                    <a:gd name="T0" fmla="*/ 295 w 369"/>
                    <a:gd name="T1" fmla="*/ 0 h 505"/>
                    <a:gd name="T2" fmla="*/ 368 w 369"/>
                    <a:gd name="T3" fmla="*/ 0 h 505"/>
                    <a:gd name="T4" fmla="*/ 0 w 369"/>
                    <a:gd name="T5" fmla="*/ 504 h 505"/>
                    <a:gd name="T6" fmla="*/ 0 w 369"/>
                    <a:gd name="T7" fmla="*/ 404 h 505"/>
                    <a:gd name="T8" fmla="*/ 295 w 369"/>
                    <a:gd name="T9" fmla="*/ 0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26986" name="Freeform 10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>
                    <a:gd name="T0" fmla="*/ 73 w 369"/>
                    <a:gd name="T1" fmla="*/ 0 h 505"/>
                    <a:gd name="T2" fmla="*/ 368 w 369"/>
                    <a:gd name="T3" fmla="*/ 404 h 505"/>
                    <a:gd name="T4" fmla="*/ 368 w 369"/>
                    <a:gd name="T5" fmla="*/ 504 h 505"/>
                    <a:gd name="T6" fmla="*/ 0 w 369"/>
                    <a:gd name="T7" fmla="*/ 0 h 505"/>
                    <a:gd name="T8" fmla="*/ 73 w 369"/>
                    <a:gd name="T9" fmla="*/ 0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26987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126988" name="Freeform 12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>
                  <a:gd name="T0" fmla="*/ 225 w 525"/>
                  <a:gd name="T1" fmla="*/ 217 h 480"/>
                  <a:gd name="T2" fmla="*/ 133 w 525"/>
                  <a:gd name="T3" fmla="*/ 0 h 480"/>
                  <a:gd name="T4" fmla="*/ 263 w 525"/>
                  <a:gd name="T5" fmla="*/ 193 h 480"/>
                  <a:gd name="T6" fmla="*/ 393 w 525"/>
                  <a:gd name="T7" fmla="*/ 0 h 480"/>
                  <a:gd name="T8" fmla="*/ 299 w 525"/>
                  <a:gd name="T9" fmla="*/ 217 h 480"/>
                  <a:gd name="T10" fmla="*/ 524 w 525"/>
                  <a:gd name="T11" fmla="*/ 240 h 480"/>
                  <a:gd name="T12" fmla="*/ 298 w 525"/>
                  <a:gd name="T13" fmla="*/ 262 h 480"/>
                  <a:gd name="T14" fmla="*/ 393 w 525"/>
                  <a:gd name="T15" fmla="*/ 479 h 480"/>
                  <a:gd name="T16" fmla="*/ 263 w 525"/>
                  <a:gd name="T17" fmla="*/ 286 h 480"/>
                  <a:gd name="T18" fmla="*/ 133 w 525"/>
                  <a:gd name="T19" fmla="*/ 479 h 480"/>
                  <a:gd name="T20" fmla="*/ 224 w 525"/>
                  <a:gd name="T21" fmla="*/ 263 h 480"/>
                  <a:gd name="T22" fmla="*/ 0 w 525"/>
                  <a:gd name="T23" fmla="*/ 240 h 480"/>
                  <a:gd name="T24" fmla="*/ 225 w 525"/>
                  <a:gd name="T25" fmla="*/ 217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6989" name="Freeform 13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>
                  <a:gd name="T0" fmla="*/ 153 w 382"/>
                  <a:gd name="T1" fmla="*/ 153 h 350"/>
                  <a:gd name="T2" fmla="*/ 95 w 382"/>
                  <a:gd name="T3" fmla="*/ 0 h 350"/>
                  <a:gd name="T4" fmla="*/ 191 w 382"/>
                  <a:gd name="T5" fmla="*/ 128 h 350"/>
                  <a:gd name="T6" fmla="*/ 284 w 382"/>
                  <a:gd name="T7" fmla="*/ 0 h 350"/>
                  <a:gd name="T8" fmla="*/ 227 w 382"/>
                  <a:gd name="T9" fmla="*/ 153 h 350"/>
                  <a:gd name="T10" fmla="*/ 381 w 382"/>
                  <a:gd name="T11" fmla="*/ 175 h 350"/>
                  <a:gd name="T12" fmla="*/ 226 w 382"/>
                  <a:gd name="T13" fmla="*/ 196 h 350"/>
                  <a:gd name="T14" fmla="*/ 284 w 382"/>
                  <a:gd name="T15" fmla="*/ 349 h 350"/>
                  <a:gd name="T16" fmla="*/ 191 w 382"/>
                  <a:gd name="T17" fmla="*/ 221 h 350"/>
                  <a:gd name="T18" fmla="*/ 95 w 382"/>
                  <a:gd name="T19" fmla="*/ 349 h 350"/>
                  <a:gd name="T20" fmla="*/ 152 w 382"/>
                  <a:gd name="T21" fmla="*/ 198 h 350"/>
                  <a:gd name="T22" fmla="*/ 0 w 382"/>
                  <a:gd name="T23" fmla="*/ 175 h 350"/>
                  <a:gd name="T24" fmla="*/ 153 w 382"/>
                  <a:gd name="T25" fmla="*/ 15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6990" name="Freeform 14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>
                  <a:gd name="T0" fmla="*/ 0 w 270"/>
                  <a:gd name="T1" fmla="*/ 84 h 332"/>
                  <a:gd name="T2" fmla="*/ 122 w 270"/>
                  <a:gd name="T3" fmla="*/ 143 h 332"/>
                  <a:gd name="T4" fmla="*/ 135 w 270"/>
                  <a:gd name="T5" fmla="*/ 0 h 332"/>
                  <a:gd name="T6" fmla="*/ 147 w 270"/>
                  <a:gd name="T7" fmla="*/ 143 h 332"/>
                  <a:gd name="T8" fmla="*/ 268 w 270"/>
                  <a:gd name="T9" fmla="*/ 82 h 332"/>
                  <a:gd name="T10" fmla="*/ 159 w 270"/>
                  <a:gd name="T11" fmla="*/ 166 h 332"/>
                  <a:gd name="T12" fmla="*/ 269 w 270"/>
                  <a:gd name="T13" fmla="*/ 249 h 332"/>
                  <a:gd name="T14" fmla="*/ 147 w 270"/>
                  <a:gd name="T15" fmla="*/ 189 h 332"/>
                  <a:gd name="T16" fmla="*/ 135 w 270"/>
                  <a:gd name="T17" fmla="*/ 331 h 332"/>
                  <a:gd name="T18" fmla="*/ 122 w 270"/>
                  <a:gd name="T19" fmla="*/ 189 h 332"/>
                  <a:gd name="T20" fmla="*/ 0 w 270"/>
                  <a:gd name="T21" fmla="*/ 249 h 332"/>
                  <a:gd name="T22" fmla="*/ 110 w 270"/>
                  <a:gd name="T23" fmla="*/ 166 h 332"/>
                  <a:gd name="T24" fmla="*/ 0 w 270"/>
                  <a:gd name="T25" fmla="*/ 8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6991" name="Freeform 15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>
                  <a:gd name="T0" fmla="*/ 0 w 68"/>
                  <a:gd name="T1" fmla="*/ 20 h 85"/>
                  <a:gd name="T2" fmla="*/ 27 w 68"/>
                  <a:gd name="T3" fmla="*/ 30 h 85"/>
                  <a:gd name="T4" fmla="*/ 33 w 68"/>
                  <a:gd name="T5" fmla="*/ 0 h 85"/>
                  <a:gd name="T6" fmla="*/ 39 w 68"/>
                  <a:gd name="T7" fmla="*/ 30 h 85"/>
                  <a:gd name="T8" fmla="*/ 67 w 68"/>
                  <a:gd name="T9" fmla="*/ 20 h 85"/>
                  <a:gd name="T10" fmla="*/ 45 w 68"/>
                  <a:gd name="T11" fmla="*/ 42 h 85"/>
                  <a:gd name="T12" fmla="*/ 67 w 68"/>
                  <a:gd name="T13" fmla="*/ 62 h 85"/>
                  <a:gd name="T14" fmla="*/ 39 w 68"/>
                  <a:gd name="T15" fmla="*/ 52 h 85"/>
                  <a:gd name="T16" fmla="*/ 33 w 68"/>
                  <a:gd name="T17" fmla="*/ 84 h 85"/>
                  <a:gd name="T18" fmla="*/ 27 w 68"/>
                  <a:gd name="T19" fmla="*/ 52 h 85"/>
                  <a:gd name="T20" fmla="*/ 0 w 68"/>
                  <a:gd name="T21" fmla="*/ 62 h 85"/>
                  <a:gd name="T22" fmla="*/ 21 w 68"/>
                  <a:gd name="T23" fmla="*/ 42 h 85"/>
                  <a:gd name="T24" fmla="*/ 0 w 68"/>
                  <a:gd name="T25" fmla="*/ 2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12699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476250"/>
            <a:ext cx="90424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26993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734" y="1981200"/>
            <a:ext cx="1078653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按一下以編輯母片本文樣式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26994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fld id="{F7068F9E-783D-47BB-8899-E837C7D6F5A3}" type="datetime1">
              <a:rPr lang="zh-TW" altLang="en-US" smtClean="0"/>
              <a:t>2017/3/5</a:t>
            </a:fld>
            <a:endParaRPr lang="zh-TW" altLang="en-US"/>
          </a:p>
        </p:txBody>
      </p:sp>
      <p:sp>
        <p:nvSpPr>
          <p:cNvPr id="12699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12699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6998" name="WordArt 22"/>
          <p:cNvSpPr>
            <a:spLocks noChangeArrowheads="1" noChangeShapeType="1" noTextEdit="1"/>
          </p:cNvSpPr>
          <p:nvPr/>
        </p:nvSpPr>
        <p:spPr bwMode="auto">
          <a:xfrm>
            <a:off x="952501" y="1212851"/>
            <a:ext cx="1045633" cy="384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spcFirstLastPara="1" wrap="none" fromWordArt="1">
            <a:prstTxWarp prst="textCircle">
              <a:avLst>
                <a:gd name="adj" fmla="val 10829395"/>
              </a:avLst>
            </a:prstTxWarp>
          </a:bodyPr>
          <a:lstStyle/>
          <a:p>
            <a:pPr algn="ctr"/>
            <a:r>
              <a:rPr lang="en-US" sz="1200" b="1" kern="10">
                <a:solidFill>
                  <a:srgbClr val="000080">
                    <a:alpha val="49001"/>
                  </a:srgbClr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ENCL   FJU  </a:t>
            </a:r>
          </a:p>
        </p:txBody>
      </p:sp>
    </p:spTree>
    <p:extLst>
      <p:ext uri="{BB962C8B-B14F-4D97-AF65-F5344CB8AC3E}">
        <p14:creationId xmlns:p14="http://schemas.microsoft.com/office/powerpoint/2010/main" val="186945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 b="1" kern="1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Blip>
          <a:blip r:embed="rId13"/>
        </a:buBlip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Blip>
          <a:blip r:embed="rId13"/>
        </a:buBlip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65000"/>
        <a:buFont typeface="Monotype Sorts" pitchFamily="2" charset="2"/>
        <a:buChar char="v"/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65000"/>
        <a:buFont typeface="Wingdings" panose="05000000000000000000" pitchFamily="2" charset="2"/>
        <a:buChar char="l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SzPct val="65000"/>
        <a:buFont typeface="Times New Roman" panose="02020603050405020304" pitchFamily="18" charset="0"/>
        <a:buChar char="−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69825" y="2755862"/>
            <a:ext cx="73504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6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紅綠燈，自己動手做</a:t>
            </a:r>
            <a:endParaRPr lang="zh-TW" altLang="en-US" sz="6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028536" y="4494362"/>
            <a:ext cx="39038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輔仁大學電機系</a:t>
            </a:r>
            <a:endParaRPr lang="en-US" altLang="zh-TW" sz="2000" dirty="0" smtClean="0"/>
          </a:p>
          <a:p>
            <a:r>
              <a:rPr lang="zh-TW" altLang="en-US" sz="2000" dirty="0" smtClean="0"/>
              <a:t>莊畯崴 </a:t>
            </a:r>
            <a:r>
              <a:rPr lang="en-US" altLang="zh-TW" sz="2000" dirty="0" smtClean="0"/>
              <a:t>willy710326@gmail.com</a:t>
            </a:r>
          </a:p>
          <a:p>
            <a:r>
              <a:rPr lang="zh-TW" altLang="en-US" sz="2000" dirty="0" smtClean="0"/>
              <a:t>王大衛 </a:t>
            </a:r>
            <a:r>
              <a:rPr lang="en-US" altLang="zh-TW" sz="2000" dirty="0" smtClean="0"/>
              <a:t>dwangboy@gmail.com</a:t>
            </a:r>
          </a:p>
          <a:p>
            <a:r>
              <a:rPr lang="zh-TW" altLang="en-US" sz="2000" dirty="0" smtClean="0"/>
              <a:t>陳弘軒 </a:t>
            </a:r>
            <a:r>
              <a:rPr lang="en-US" altLang="zh-TW" sz="2000" dirty="0" smtClean="0"/>
              <a:t>joseph81101@gmail.com</a:t>
            </a:r>
          </a:p>
        </p:txBody>
      </p:sp>
    </p:spTree>
    <p:extLst>
      <p:ext uri="{BB962C8B-B14F-4D97-AF65-F5344CB8AC3E}">
        <p14:creationId xmlns:p14="http://schemas.microsoft.com/office/powerpoint/2010/main" val="603728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LED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燈顏色控制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905" y="1600454"/>
            <a:ext cx="9666714" cy="51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LED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燈顏色控制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(2)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70" y="2466353"/>
            <a:ext cx="10144665" cy="421222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7" y="2573094"/>
            <a:ext cx="33147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952859" y="1541918"/>
            <a:ext cx="10503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mBot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上的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RGB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燈，是用紅光、綠光、藍光（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Red, Green, Blue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）三種顏色的光組合成各種色光，混和的光越多、次數越多，也就越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亮。例如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將三種色光混合在一起，就會變成白光。在程式中，將混和的量用正整數表示，最少為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，最多為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255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18376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「mcor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1" y="1673661"/>
            <a:ext cx="5122417" cy="512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RGB LED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燈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4218125" y="3068698"/>
            <a:ext cx="612767" cy="7511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403287" y="2478576"/>
            <a:ext cx="131318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RGB</a:t>
            </a:r>
            <a:b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LED1</a:t>
            </a:r>
          </a:p>
          <a:p>
            <a: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RGB</a:t>
            </a:r>
            <a:b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LED2</a:t>
            </a:r>
            <a:b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4972935" y="3221605"/>
            <a:ext cx="1288309" cy="222663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4260109" y="4463735"/>
            <a:ext cx="612767" cy="7511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4972935" y="4897939"/>
            <a:ext cx="1102294" cy="188545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613" y="2853718"/>
            <a:ext cx="3171825" cy="5905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613" y="4967225"/>
            <a:ext cx="3057525" cy="495300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8341876" y="2773423"/>
            <a:ext cx="1230492" cy="7511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8341876" y="4783510"/>
            <a:ext cx="1230492" cy="80998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075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730637" y="2996165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程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35613" y="3000630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式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40587" y="3000630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邏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45561" y="2996165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輯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578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程式編輯筆記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50285" y="2116844"/>
            <a:ext cx="1785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如何編輯積木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80319" y="2520408"/>
            <a:ext cx="8923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刪除多個積木：將積木拖拉到積木區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。或按                   點選要刪除的積木。    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刪除單個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積木：在積木上按右鍵，按「刪除」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。或按                   點選要刪除的積木。    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複製積木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：在積木上按右鍵，按「複製」。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複製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積木：按                    ，在點擊要複製的積木。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15" y="3387220"/>
            <a:ext cx="1198891" cy="32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750284" y="3737716"/>
            <a:ext cx="1785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開始執行程式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80318" y="4142263"/>
            <a:ext cx="5523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方法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，按綠色旗子        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方法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，按程式區的               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50283" y="4873528"/>
            <a:ext cx="1785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開始執行程式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80317" y="5250755"/>
            <a:ext cx="8204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按紅色停止鈕             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按程式區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              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在程式區的最下面加上程式積木                  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按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mBot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主控板上的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RESET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按鈕            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RESET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重新執行一次程式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27" y="4172290"/>
            <a:ext cx="505798" cy="28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41" y="5283021"/>
            <a:ext cx="590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13" y="5591172"/>
            <a:ext cx="738373" cy="27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853" y="4464127"/>
            <a:ext cx="856039" cy="3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81" y="5731105"/>
            <a:ext cx="1028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24" y="6104407"/>
            <a:ext cx="59531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1750283" y="1738747"/>
            <a:ext cx="6329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＊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重點提醒：程式執行是由上到下。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763058" y="2588429"/>
            <a:ext cx="1038225" cy="256314"/>
            <a:chOff x="7413925" y="2570240"/>
            <a:chExt cx="1038225" cy="25631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13925" y="2588429"/>
              <a:ext cx="1038225" cy="2381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7651750" y="2570240"/>
              <a:ext cx="281287" cy="2563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7616498" y="2856115"/>
            <a:ext cx="1038225" cy="256314"/>
            <a:chOff x="7413925" y="2570240"/>
            <a:chExt cx="1038225" cy="256314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13925" y="2588429"/>
              <a:ext cx="1038225" cy="238125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7651750" y="2570240"/>
              <a:ext cx="281287" cy="2563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04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等待幾秒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330" y="1659641"/>
            <a:ext cx="8537739" cy="501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不停重複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31" y="1654817"/>
            <a:ext cx="7814627" cy="48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16237" y="2839045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有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1212" y="2843510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趣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26187" y="2843510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小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31162" y="2839045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應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36136" y="2839045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用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071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紅燈閃爍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1" y="2392319"/>
            <a:ext cx="8324469" cy="36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16237" y="2839045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動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1212" y="2843510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手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26187" y="2843510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做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31162" y="2839045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做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36136" y="2839045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看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877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目錄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816864" y="1600200"/>
            <a:ext cx="9351895" cy="353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mBlock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介紹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儲存檔案位置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燈的藝術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程式邏輯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有趣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小應用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紅綠燈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動手做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動手做做看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28135" y="1721775"/>
            <a:ext cx="109900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警車的燈是紅色與藍色的兩顆燈，交替閃爍。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溫馨小提示：「不停重複」。其中一個燈閃時，另一個燈要熄滅。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程式積木：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42" y="1721775"/>
            <a:ext cx="3035329" cy="33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73" y="2689517"/>
            <a:ext cx="1295040" cy="83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828135" y="3866877"/>
            <a:ext cx="109900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紅綠燈的紅燈、黃燈、綠燈，設定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秒、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秒、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秒。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溫馨小提示：「不停重複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」、「等待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秒」。當一種顏色的燈亮起時，要讓它停留數秒。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程式積木：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AutoShape 5" descr="「紅綠燈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7" descr="「紅綠燈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9" descr="「紅綠燈」的圖片搜尋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1274" name="Picture 10" descr="C:\Users\Joseph\Desktop\机动车信号灯(红绿灯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03" y="3677850"/>
            <a:ext cx="1615005" cy="74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73" y="4928947"/>
            <a:ext cx="1295040" cy="83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93" y="4928947"/>
            <a:ext cx="1217070" cy="56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8862" y="1860150"/>
            <a:ext cx="2298883" cy="236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88531" y="2848570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認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07990" y="2848570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識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75439" y="2848570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軟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79120" y="2848570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體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33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74" y="2904344"/>
            <a:ext cx="2042487" cy="230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altLang="zh-TW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mBlock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lang="zh-TW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介紹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內容版面配置區 7"/>
          <p:cNvSpPr txBox="1">
            <a:spLocks noGrp="1"/>
          </p:cNvSpPr>
          <p:nvPr>
            <p:ph sz="quarter" idx="1"/>
          </p:nvPr>
        </p:nvSpPr>
        <p:spPr>
          <a:xfrm>
            <a:off x="1725529" y="2138092"/>
            <a:ext cx="1087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桌面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81" y="1629663"/>
            <a:ext cx="6951142" cy="508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1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mBlock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介紹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66" y="1724320"/>
            <a:ext cx="7176187" cy="460277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77252" y="2135345"/>
            <a:ext cx="1462251" cy="4229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09958" y="1951788"/>
            <a:ext cx="4216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程式區的指令積木區，在本課程裡較常使用的指令積木有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「事件」、「運算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、「控制」、 「資料與指令」、「機器人模組」。 </a:t>
            </a:r>
            <a:endParaRPr lang="en-US" altLang="zh-TW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889530" y="2135345"/>
            <a:ext cx="44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28690" y="2270932"/>
            <a:ext cx="2806262" cy="40195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9311508" y="1901600"/>
            <a:ext cx="44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09958" y="3420418"/>
            <a:ext cx="4216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程式撰寫區，把指令積木用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滑鼠拖移的方式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放到此區，就可以撰寫屬於自己的程式。右下角的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放大鏡與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放大鏡可以對此區進行縮放。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4540466" y="1837371"/>
            <a:ext cx="1558409" cy="187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098875" y="1766013"/>
            <a:ext cx="44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09958" y="4990619"/>
            <a:ext cx="421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工具列，調整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mBlock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軟體必要的功能都放在這裡。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儲存檔案位置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(1)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99" y="3008097"/>
            <a:ext cx="3567319" cy="283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814899" y="1513853"/>
            <a:ext cx="421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當自己設計的程式檔案想要保存的時候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920967" y="4132295"/>
            <a:ext cx="1261748" cy="410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729564" y="2455442"/>
            <a:ext cx="421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按下「檔案」裡的「另存為」。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394" y="2624069"/>
            <a:ext cx="6885089" cy="383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5850304" y="1799921"/>
            <a:ext cx="507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為自己的檔案取一個名稱，並且選擇要放在電腦的哪個位置。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名稱後面的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.sb2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務必留著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5256945" y="5607170"/>
            <a:ext cx="2446444" cy="241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6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儲存檔案位置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(2)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71" y="3046068"/>
            <a:ext cx="1019175" cy="2190750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1024298" y="3903217"/>
            <a:ext cx="1376810" cy="1333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33409" y="2023062"/>
            <a:ext cx="33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存好之後的檔案如下圖所示。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97488" y="1655001"/>
            <a:ext cx="745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將檔案儲存到自己的雲端硬碟或是隨身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USB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儲存裝置，以便自己保留。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47" y="2290253"/>
            <a:ext cx="5106342" cy="28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29" y="3764896"/>
            <a:ext cx="6207235" cy="298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橢圓 11"/>
          <p:cNvSpPr/>
          <p:nvPr/>
        </p:nvSpPr>
        <p:spPr>
          <a:xfrm>
            <a:off x="7120297" y="3329796"/>
            <a:ext cx="1721777" cy="490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8842074" y="3362680"/>
            <a:ext cx="154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隨身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USB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裝置</a:t>
            </a:r>
            <a:endParaRPr lang="en-US" altLang="zh-TW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48448" y="5654158"/>
            <a:ext cx="193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Google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雲端硬碟</a:t>
            </a:r>
            <a:endParaRPr lang="en-US" altLang="zh-TW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9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730638" y="2996165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燈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35612" y="3000630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的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40588" y="3000630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藝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45561" y="2996165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術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180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zh-TW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原色</a:t>
            </a:r>
          </a:p>
        </p:txBody>
      </p:sp>
      <p:pic>
        <p:nvPicPr>
          <p:cNvPr id="1026" name="Picture 2" descr="http://activity.ntsec.gov.tw/web/Content/ph23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753255"/>
            <a:ext cx="8882063" cy="48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43612" y="174242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光的三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原色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253828" y="174242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彩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三原色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24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劉老師專用 背景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劉老師專用 背景" id="{9088CC65-8557-4038-9B62-8CC7F766167E}" vid="{5977485A-760B-4187-B3F4-572041D4EC1A}"/>
    </a:ext>
  </a:extLst>
</a:theme>
</file>

<file path=ppt/theme/theme2.xml><?xml version="1.0" encoding="utf-8"?>
<a:theme xmlns:a="http://schemas.openxmlformats.org/drawingml/2006/main" name="FJU ENCL PPT 背景">
  <a:themeElements>
    <a:clrScheme name="簡報1 2">
      <a:dk1>
        <a:srgbClr val="000000"/>
      </a:dk1>
      <a:lt1>
        <a:srgbClr val="FFFFFF"/>
      </a:lt1>
      <a:dk2>
        <a:srgbClr val="000000"/>
      </a:dk2>
      <a:lt2>
        <a:srgbClr val="CCECFF"/>
      </a:lt2>
      <a:accent1>
        <a:srgbClr val="CC99FF"/>
      </a:accent1>
      <a:accent2>
        <a:srgbClr val="3366FF"/>
      </a:accent2>
      <a:accent3>
        <a:srgbClr val="FFFFFF"/>
      </a:accent3>
      <a:accent4>
        <a:srgbClr val="000000"/>
      </a:accent4>
      <a:accent5>
        <a:srgbClr val="E2CAFF"/>
      </a:accent5>
      <a:accent6>
        <a:srgbClr val="2D5CE7"/>
      </a:accent6>
      <a:hlink>
        <a:srgbClr val="00CCFF"/>
      </a:hlink>
      <a:folHlink>
        <a:srgbClr val="99CCFF"/>
      </a:folHlink>
    </a:clrScheme>
    <a:fontScheme name="簡報1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簡報1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1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1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1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1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1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1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JU ENCL PPT 背景" id="{F135282D-D56B-4340-9483-8057F934BAD8}" vid="{5A9877EC-45FF-4C0A-9A39-CDD9CA8F55A3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劉老師專用 背景</Template>
  <TotalTime>2072</TotalTime>
  <Words>624</Words>
  <Application>Microsoft Office PowerPoint</Application>
  <PresentationFormat>寬螢幕</PresentationFormat>
  <Paragraphs>90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32" baseType="lpstr">
      <vt:lpstr>Monotype Sorts</vt:lpstr>
      <vt:lpstr>微軟正黑體</vt:lpstr>
      <vt:lpstr>新細明體</vt:lpstr>
      <vt:lpstr>標楷體</vt:lpstr>
      <vt:lpstr>Arial</vt:lpstr>
      <vt:lpstr>Calibri</vt:lpstr>
      <vt:lpstr>Times New Roman</vt:lpstr>
      <vt:lpstr>Tw Cen MT</vt:lpstr>
      <vt:lpstr>Wingdings</vt:lpstr>
      <vt:lpstr>Wingdings 2</vt:lpstr>
      <vt:lpstr>劉老師專用 背景</vt:lpstr>
      <vt:lpstr>FJU ENCL PPT 背景</vt:lpstr>
      <vt:lpstr>PowerPoint 簡報</vt:lpstr>
      <vt:lpstr>目錄</vt:lpstr>
      <vt:lpstr>PowerPoint 簡報</vt:lpstr>
      <vt:lpstr>mBlock 介紹</vt:lpstr>
      <vt:lpstr>mBlock 介紹</vt:lpstr>
      <vt:lpstr>儲存檔案位置(1)</vt:lpstr>
      <vt:lpstr>儲存檔案位置(2)</vt:lpstr>
      <vt:lpstr>PowerPoint 簡報</vt:lpstr>
      <vt:lpstr>三原色</vt:lpstr>
      <vt:lpstr>LED燈顏色控制(1)</vt:lpstr>
      <vt:lpstr>LED燈顏色控制(2)</vt:lpstr>
      <vt:lpstr>RGB LED燈</vt:lpstr>
      <vt:lpstr>PowerPoint 簡報</vt:lpstr>
      <vt:lpstr>程式編輯筆記</vt:lpstr>
      <vt:lpstr>等待幾秒</vt:lpstr>
      <vt:lpstr>不停重複</vt:lpstr>
      <vt:lpstr>PowerPoint 簡報</vt:lpstr>
      <vt:lpstr>紅燈閃爍</vt:lpstr>
      <vt:lpstr>PowerPoint 簡報</vt:lpstr>
      <vt:lpstr>動手做做看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69</cp:revision>
  <dcterms:created xsi:type="dcterms:W3CDTF">2016-08-05T06:58:07Z</dcterms:created>
  <dcterms:modified xsi:type="dcterms:W3CDTF">2017-03-05T12:14:37Z</dcterms:modified>
</cp:coreProperties>
</file>