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41" r:id="rId9"/>
  </p:sldMasterIdLst>
  <p:notesMasterIdLst>
    <p:notesMasterId r:id="rId53"/>
  </p:notesMasterIdLst>
  <p:sldIdLst>
    <p:sldId id="278" r:id="rId10"/>
    <p:sldId id="277" r:id="rId11"/>
    <p:sldId id="276" r:id="rId12"/>
    <p:sldId id="279" r:id="rId13"/>
    <p:sldId id="275" r:id="rId14"/>
    <p:sldId id="324" r:id="rId15"/>
    <p:sldId id="284" r:id="rId16"/>
    <p:sldId id="285" r:id="rId17"/>
    <p:sldId id="286" r:id="rId18"/>
    <p:sldId id="287" r:id="rId19"/>
    <p:sldId id="288" r:id="rId20"/>
    <p:sldId id="330" r:id="rId21"/>
    <p:sldId id="280" r:id="rId22"/>
    <p:sldId id="289" r:id="rId23"/>
    <p:sldId id="281" r:id="rId24"/>
    <p:sldId id="312" r:id="rId25"/>
    <p:sldId id="313" r:id="rId26"/>
    <p:sldId id="282" r:id="rId27"/>
    <p:sldId id="283" r:id="rId28"/>
    <p:sldId id="290" r:id="rId29"/>
    <p:sldId id="316" r:id="rId30"/>
    <p:sldId id="292" r:id="rId31"/>
    <p:sldId id="293" r:id="rId32"/>
    <p:sldId id="294" r:id="rId33"/>
    <p:sldId id="295" r:id="rId34"/>
    <p:sldId id="296" r:id="rId35"/>
    <p:sldId id="308" r:id="rId36"/>
    <p:sldId id="315" r:id="rId37"/>
    <p:sldId id="297" r:id="rId38"/>
    <p:sldId id="310" r:id="rId39"/>
    <p:sldId id="331" r:id="rId40"/>
    <p:sldId id="311" r:id="rId41"/>
    <p:sldId id="298" r:id="rId42"/>
    <p:sldId id="300" r:id="rId43"/>
    <p:sldId id="301" r:id="rId44"/>
    <p:sldId id="329" r:id="rId45"/>
    <p:sldId id="317" r:id="rId46"/>
    <p:sldId id="318" r:id="rId47"/>
    <p:sldId id="319" r:id="rId48"/>
    <p:sldId id="320" r:id="rId49"/>
    <p:sldId id="321" r:id="rId50"/>
    <p:sldId id="327" r:id="rId51"/>
    <p:sldId id="328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22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617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36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831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023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610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852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B2BC-31E4-844F-97C1-2EA8D08C41E0}" type="slidenum">
              <a:rPr kumimoji="1" lang="zh-TW" altLang="en-US" smtClean="0">
                <a:solidFill>
                  <a:prstClr val="black"/>
                </a:solidFill>
              </a:rPr>
              <a:pPr/>
              <a:t>29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57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50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508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>
                <a:solidFill>
                  <a:prstClr val="black"/>
                </a:solidFill>
              </a:rPr>
              <a:pPr/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1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313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7957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361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540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29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11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B67C-0A0C-47E3-AA6F-9005D87C0CD9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34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941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39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987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92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103189" y="1997075"/>
            <a:ext cx="9264650" cy="3670300"/>
            <a:chOff x="103644" y="1997845"/>
            <a:chExt cx="9264100" cy="3669157"/>
          </a:xfrm>
        </p:grpSpPr>
        <p:sp>
          <p:nvSpPr>
            <p:cNvPr id="6" name="Freeform 20"/>
            <p:cNvSpPr/>
            <p:nvPr/>
          </p:nvSpPr>
          <p:spPr>
            <a:xfrm rot="15669120">
              <a:off x="3703347" y="-841681"/>
              <a:ext cx="2064694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Freeform 22"/>
            <p:cNvSpPr/>
            <p:nvPr/>
          </p:nvSpPr>
          <p:spPr>
            <a:xfrm rot="15660000">
              <a:off x="5179505" y="1578770"/>
              <a:ext cx="1041076" cy="7135388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Freeform 25"/>
            <p:cNvSpPr/>
            <p:nvPr/>
          </p:nvSpPr>
          <p:spPr>
            <a:xfrm rot="15660000">
              <a:off x="6127967" y="-69104"/>
              <a:ext cx="931572" cy="5297173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23"/>
            <p:cNvSpPr/>
            <p:nvPr/>
          </p:nvSpPr>
          <p:spPr>
            <a:xfrm rot="15660000">
              <a:off x="5623969" y="-611195"/>
              <a:ext cx="963313" cy="6321050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27"/>
            <p:cNvSpPr/>
            <p:nvPr/>
          </p:nvSpPr>
          <p:spPr>
            <a:xfrm rot="15660000">
              <a:off x="6394602" y="-278564"/>
              <a:ext cx="552278" cy="5105097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44"/>
            <p:cNvSpPr/>
            <p:nvPr/>
          </p:nvSpPr>
          <p:spPr>
            <a:xfrm rot="15660000">
              <a:off x="7468480" y="1179374"/>
              <a:ext cx="536408" cy="2935113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24"/>
          <p:cNvSpPr/>
          <p:nvPr/>
        </p:nvSpPr>
        <p:spPr>
          <a:xfrm rot="15660000">
            <a:off x="5750719" y="-642144"/>
            <a:ext cx="985838" cy="604837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14" name="Oval 36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41"/>
            <p:cNvSpPr/>
            <p:nvPr userDrawn="1"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40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Pie 33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35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Arc 37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Pie 45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Arc 46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Oval 47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Oval 48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Arc 39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Oval 49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Oval 50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4" y="2961461"/>
            <a:ext cx="7551601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07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2258F-EA53-45A1-BC5F-142D0E79B555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47EA-370B-4865-9BB6-FECB58ABDA4D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0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3"/>
          <p:cNvSpPr/>
          <p:nvPr/>
        </p:nvSpPr>
        <p:spPr>
          <a:xfrm rot="15660000">
            <a:off x="5180013" y="1836738"/>
            <a:ext cx="1039812" cy="7135812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pic>
        <p:nvPicPr>
          <p:cNvPr id="6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8" name="Oval 30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31"/>
            <p:cNvSpPr/>
            <p:nvPr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32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Pie 34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38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Arc 42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Pie 43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Arc 44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52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53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Arc 54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55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Oval 56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1" name="Freeform 24"/>
          <p:cNvSpPr/>
          <p:nvPr/>
        </p:nvSpPr>
        <p:spPr>
          <a:xfrm rot="15660000">
            <a:off x="5752307" y="67470"/>
            <a:ext cx="968375" cy="6030912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20"/>
          <p:cNvSpPr/>
          <p:nvPr/>
        </p:nvSpPr>
        <p:spPr>
          <a:xfrm rot="15669120">
            <a:off x="4038601" y="-17462"/>
            <a:ext cx="1789113" cy="8821737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Freeform 25"/>
          <p:cNvSpPr/>
          <p:nvPr/>
        </p:nvSpPr>
        <p:spPr>
          <a:xfrm rot="15660000">
            <a:off x="6128544" y="621507"/>
            <a:ext cx="931863" cy="5295900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514" y="77789"/>
            <a:ext cx="962025" cy="632142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5" name="Freeform 27"/>
          <p:cNvSpPr/>
          <p:nvPr/>
        </p:nvSpPr>
        <p:spPr>
          <a:xfrm rot="15660000">
            <a:off x="6395244" y="411957"/>
            <a:ext cx="552450" cy="510381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6" name="Freeform 28"/>
          <p:cNvSpPr/>
          <p:nvPr/>
        </p:nvSpPr>
        <p:spPr>
          <a:xfrm rot="15660000">
            <a:off x="7469189" y="1865315"/>
            <a:ext cx="528637" cy="2947987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7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3"/>
            <a:ext cx="7324068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6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57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2"/>
          <p:cNvSpPr/>
          <p:nvPr/>
        </p:nvSpPr>
        <p:spPr>
          <a:xfrm rot="4809906">
            <a:off x="3408363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Freeform 36"/>
          <p:cNvSpPr/>
          <p:nvPr/>
        </p:nvSpPr>
        <p:spPr>
          <a:xfrm rot="15600000" flipH="1" flipV="1">
            <a:off x="3393282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786063" y="-981075"/>
            <a:ext cx="4392612" cy="2733675"/>
            <a:chOff x="2786799" y="-981635"/>
            <a:chExt cx="4391155" cy="2734235"/>
          </a:xfrm>
        </p:grpSpPr>
        <p:sp>
          <p:nvSpPr>
            <p:cNvPr id="8" name="Oval 16"/>
            <p:cNvSpPr/>
            <p:nvPr/>
          </p:nvSpPr>
          <p:spPr>
            <a:xfrm>
              <a:off x="4495969" y="1142875"/>
              <a:ext cx="609398" cy="60972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17" name="Arc 23"/>
              <p:cNvSpPr/>
              <p:nvPr/>
            </p:nvSpPr>
            <p:spPr>
              <a:xfrm rot="6387309">
                <a:off x="7124601" y="-846468"/>
                <a:ext cx="1452860" cy="1671082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24"/>
              <p:cNvSpPr/>
              <p:nvPr/>
            </p:nvSpPr>
            <p:spPr>
              <a:xfrm>
                <a:off x="7624888" y="305844"/>
                <a:ext cx="756986" cy="643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25"/>
              <p:cNvSpPr/>
              <p:nvPr/>
            </p:nvSpPr>
            <p:spPr>
              <a:xfrm>
                <a:off x="7063099" y="145475"/>
                <a:ext cx="755399" cy="6446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13" name="Pie 19"/>
              <p:cNvSpPr/>
              <p:nvPr/>
            </p:nvSpPr>
            <p:spPr>
              <a:xfrm>
                <a:off x="3481737" y="-772324"/>
                <a:ext cx="3504392" cy="1521138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20"/>
              <p:cNvSpPr/>
              <p:nvPr/>
            </p:nvSpPr>
            <p:spPr>
              <a:xfrm>
                <a:off x="4607526" y="134325"/>
                <a:ext cx="1023129" cy="9526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Arc 21"/>
              <p:cNvSpPr/>
              <p:nvPr/>
            </p:nvSpPr>
            <p:spPr>
              <a:xfrm rot="12469977">
                <a:off x="3441716" y="-184829"/>
                <a:ext cx="1132751" cy="830433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Arc 26"/>
              <p:cNvSpPr/>
              <p:nvPr/>
            </p:nvSpPr>
            <p:spPr>
              <a:xfrm rot="6387309">
                <a:off x="5659329" y="-1047587"/>
                <a:ext cx="1905390" cy="204625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Oval 27"/>
            <p:cNvSpPr/>
            <p:nvPr/>
          </p:nvSpPr>
          <p:spPr>
            <a:xfrm>
              <a:off x="3062932" y="90148"/>
              <a:ext cx="268198" cy="2667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Chord 31"/>
            <p:cNvSpPr/>
            <p:nvPr/>
          </p:nvSpPr>
          <p:spPr>
            <a:xfrm rot="17618442">
              <a:off x="2809760" y="-85246"/>
              <a:ext cx="182600" cy="2285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0" name="Round Same Side Corner Rectangle 53"/>
          <p:cNvSpPr/>
          <p:nvPr/>
        </p:nvSpPr>
        <p:spPr>
          <a:xfrm rot="4733987">
            <a:off x="1458914" y="2141540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1" name="Freeform 51"/>
          <p:cNvSpPr/>
          <p:nvPr/>
        </p:nvSpPr>
        <p:spPr>
          <a:xfrm rot="4733987">
            <a:off x="814388" y="2201863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52"/>
          <p:cNvSpPr/>
          <p:nvPr/>
        </p:nvSpPr>
        <p:spPr>
          <a:xfrm rot="4733987">
            <a:off x="390525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3" y="5303003"/>
            <a:ext cx="6904501" cy="977900"/>
          </a:xfrm>
        </p:spPr>
        <p:txBody>
          <a:bodyPr anchor="ctr" anchorCtr="0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3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9599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B3CF7-7CE7-47DF-BD65-74D9EB71C2E6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5AD85-97D0-430C-9767-1387B606AFC1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69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34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2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2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3449D7-538F-4BBC-BB09-B4D4FA6A1EE2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5E2F6-A73C-47C0-A49E-A0549F4E86F7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5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6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1A4870-63B5-4C42-B3A4-9577F37E276B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7C772-C5D4-4D5F-8804-54125C9BADC6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98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C02BDD-760B-4199-ACFB-B9C621BD8130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C46C2-B607-4202-BFB9-364DD9F49612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0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/>
          <p:cNvSpPr/>
          <p:nvPr/>
        </p:nvSpPr>
        <p:spPr>
          <a:xfrm>
            <a:off x="366714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7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7"/>
            <a:ext cx="3429000" cy="3169025"/>
          </a:xfrm>
        </p:spPr>
        <p:txBody>
          <a:bodyPr/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24B83-F319-4B8C-8EA2-B850B40F708C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366CA-1167-4CB8-8471-CD05EA63247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cxnSp>
        <p:nvCxnSpPr>
          <p:cNvPr id="6" name="Straight Connector 35"/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1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2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1" y="2547938"/>
            <a:ext cx="3951755" cy="370046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7BF31-92C4-4DA0-8756-5063C749DEDB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18E4B-58A8-4F9C-90BB-BC8C4E3EF5B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2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1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D1211D-2C87-4C29-A3DC-A360106BA112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3D09-E5F0-4D9C-A36D-6965D25F299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1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 2 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1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1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8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EC5A452-99F6-4FE0-BC53-37F381036C3B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A9D9EC8-B504-4122-AB38-EA6E8A8F3CF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96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19E666-CA80-4F93-B884-C0A0D390B930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6275E-F4D7-4611-AA05-F11D8118446E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42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>
            <a:off x="7299326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561893-B792-49AA-ADC8-A49375837CCF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A2693-013C-4D83-804B-FEACA78D210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5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103189" y="1997075"/>
            <a:ext cx="9264650" cy="3670300"/>
            <a:chOff x="103644" y="1997845"/>
            <a:chExt cx="9264100" cy="3669157"/>
          </a:xfrm>
        </p:grpSpPr>
        <p:sp>
          <p:nvSpPr>
            <p:cNvPr id="6" name="Freeform 20"/>
            <p:cNvSpPr/>
            <p:nvPr/>
          </p:nvSpPr>
          <p:spPr>
            <a:xfrm rot="15669120">
              <a:off x="3703347" y="-841681"/>
              <a:ext cx="2064694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Freeform 22"/>
            <p:cNvSpPr/>
            <p:nvPr/>
          </p:nvSpPr>
          <p:spPr>
            <a:xfrm rot="15660000">
              <a:off x="5179505" y="1578770"/>
              <a:ext cx="1041076" cy="7135388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Freeform 25"/>
            <p:cNvSpPr/>
            <p:nvPr/>
          </p:nvSpPr>
          <p:spPr>
            <a:xfrm rot="15660000">
              <a:off x="6127967" y="-69104"/>
              <a:ext cx="931572" cy="5297173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23"/>
            <p:cNvSpPr/>
            <p:nvPr/>
          </p:nvSpPr>
          <p:spPr>
            <a:xfrm rot="15660000">
              <a:off x="5623969" y="-611195"/>
              <a:ext cx="963313" cy="6321050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27"/>
            <p:cNvSpPr/>
            <p:nvPr/>
          </p:nvSpPr>
          <p:spPr>
            <a:xfrm rot="15660000">
              <a:off x="6394602" y="-278564"/>
              <a:ext cx="552278" cy="5105097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44"/>
            <p:cNvSpPr/>
            <p:nvPr/>
          </p:nvSpPr>
          <p:spPr>
            <a:xfrm rot="15660000">
              <a:off x="7468480" y="1179374"/>
              <a:ext cx="536408" cy="2935113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24"/>
          <p:cNvSpPr/>
          <p:nvPr/>
        </p:nvSpPr>
        <p:spPr>
          <a:xfrm rot="15660000">
            <a:off x="5750719" y="-642144"/>
            <a:ext cx="985838" cy="604837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14" name="Oval 36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41"/>
            <p:cNvSpPr/>
            <p:nvPr userDrawn="1"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40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Pie 33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35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Arc 37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Pie 45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Arc 46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Oval 47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Oval 48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Arc 39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Oval 49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Oval 50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4" y="2961461"/>
            <a:ext cx="7551601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497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2258F-EA53-45A1-BC5F-142D0E79B555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47EA-370B-4865-9BB6-FECB58ABDA4D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66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3"/>
          <p:cNvSpPr/>
          <p:nvPr/>
        </p:nvSpPr>
        <p:spPr>
          <a:xfrm rot="15660000">
            <a:off x="5180013" y="1836738"/>
            <a:ext cx="1039812" cy="7135812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pic>
        <p:nvPicPr>
          <p:cNvPr id="6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8" name="Oval 30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31"/>
            <p:cNvSpPr/>
            <p:nvPr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32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Pie 34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38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Arc 42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Pie 43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Arc 44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52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53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Arc 54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55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Oval 56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1" name="Freeform 24"/>
          <p:cNvSpPr/>
          <p:nvPr/>
        </p:nvSpPr>
        <p:spPr>
          <a:xfrm rot="15660000">
            <a:off x="5752307" y="67470"/>
            <a:ext cx="968375" cy="6030912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20"/>
          <p:cNvSpPr/>
          <p:nvPr/>
        </p:nvSpPr>
        <p:spPr>
          <a:xfrm rot="15669120">
            <a:off x="4038601" y="-17462"/>
            <a:ext cx="1789113" cy="8821737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Freeform 25"/>
          <p:cNvSpPr/>
          <p:nvPr/>
        </p:nvSpPr>
        <p:spPr>
          <a:xfrm rot="15660000">
            <a:off x="6128544" y="621507"/>
            <a:ext cx="931863" cy="5295900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514" y="77789"/>
            <a:ext cx="962025" cy="632142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5" name="Freeform 27"/>
          <p:cNvSpPr/>
          <p:nvPr/>
        </p:nvSpPr>
        <p:spPr>
          <a:xfrm rot="15660000">
            <a:off x="6395244" y="411957"/>
            <a:ext cx="552450" cy="510381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6" name="Freeform 28"/>
          <p:cNvSpPr/>
          <p:nvPr/>
        </p:nvSpPr>
        <p:spPr>
          <a:xfrm rot="15660000">
            <a:off x="7469189" y="1865315"/>
            <a:ext cx="528637" cy="2947987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7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3"/>
            <a:ext cx="7324068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6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690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2"/>
          <p:cNvSpPr/>
          <p:nvPr/>
        </p:nvSpPr>
        <p:spPr>
          <a:xfrm rot="4809906">
            <a:off x="3408363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Freeform 36"/>
          <p:cNvSpPr/>
          <p:nvPr/>
        </p:nvSpPr>
        <p:spPr>
          <a:xfrm rot="15600000" flipH="1" flipV="1">
            <a:off x="3393282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786063" y="-981075"/>
            <a:ext cx="4392612" cy="2733675"/>
            <a:chOff x="2786799" y="-981635"/>
            <a:chExt cx="4391155" cy="2734235"/>
          </a:xfrm>
        </p:grpSpPr>
        <p:sp>
          <p:nvSpPr>
            <p:cNvPr id="8" name="Oval 16"/>
            <p:cNvSpPr/>
            <p:nvPr/>
          </p:nvSpPr>
          <p:spPr>
            <a:xfrm>
              <a:off x="4495969" y="1142875"/>
              <a:ext cx="609398" cy="60972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17" name="Arc 23"/>
              <p:cNvSpPr/>
              <p:nvPr/>
            </p:nvSpPr>
            <p:spPr>
              <a:xfrm rot="6387309">
                <a:off x="7124601" y="-846468"/>
                <a:ext cx="1452860" cy="1671082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24"/>
              <p:cNvSpPr/>
              <p:nvPr/>
            </p:nvSpPr>
            <p:spPr>
              <a:xfrm>
                <a:off x="7624888" y="305844"/>
                <a:ext cx="756986" cy="643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25"/>
              <p:cNvSpPr/>
              <p:nvPr/>
            </p:nvSpPr>
            <p:spPr>
              <a:xfrm>
                <a:off x="7063099" y="145475"/>
                <a:ext cx="755399" cy="6446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13" name="Pie 19"/>
              <p:cNvSpPr/>
              <p:nvPr/>
            </p:nvSpPr>
            <p:spPr>
              <a:xfrm>
                <a:off x="3481737" y="-772324"/>
                <a:ext cx="3504392" cy="1521138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20"/>
              <p:cNvSpPr/>
              <p:nvPr/>
            </p:nvSpPr>
            <p:spPr>
              <a:xfrm>
                <a:off x="4607526" y="134325"/>
                <a:ext cx="1023129" cy="9526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Arc 21"/>
              <p:cNvSpPr/>
              <p:nvPr/>
            </p:nvSpPr>
            <p:spPr>
              <a:xfrm rot="12469977">
                <a:off x="3441716" y="-184829"/>
                <a:ext cx="1132751" cy="830433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Arc 26"/>
              <p:cNvSpPr/>
              <p:nvPr/>
            </p:nvSpPr>
            <p:spPr>
              <a:xfrm rot="6387309">
                <a:off x="5659329" y="-1047587"/>
                <a:ext cx="1905390" cy="204625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Oval 27"/>
            <p:cNvSpPr/>
            <p:nvPr/>
          </p:nvSpPr>
          <p:spPr>
            <a:xfrm>
              <a:off x="3062932" y="90148"/>
              <a:ext cx="268198" cy="2667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Chord 31"/>
            <p:cNvSpPr/>
            <p:nvPr/>
          </p:nvSpPr>
          <p:spPr>
            <a:xfrm rot="17618442">
              <a:off x="2809760" y="-85246"/>
              <a:ext cx="182600" cy="2285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0" name="Round Same Side Corner Rectangle 53"/>
          <p:cNvSpPr/>
          <p:nvPr/>
        </p:nvSpPr>
        <p:spPr>
          <a:xfrm rot="4733987">
            <a:off x="1458914" y="2141540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1" name="Freeform 51"/>
          <p:cNvSpPr/>
          <p:nvPr/>
        </p:nvSpPr>
        <p:spPr>
          <a:xfrm rot="4733987">
            <a:off x="814388" y="2201863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52"/>
          <p:cNvSpPr/>
          <p:nvPr/>
        </p:nvSpPr>
        <p:spPr>
          <a:xfrm rot="4733987">
            <a:off x="390525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3" y="5303003"/>
            <a:ext cx="6904501" cy="977900"/>
          </a:xfrm>
        </p:spPr>
        <p:txBody>
          <a:bodyPr anchor="ctr" anchorCtr="0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3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988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B3CF7-7CE7-47DF-BD65-74D9EB71C2E6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5AD85-97D0-430C-9767-1387B606AFC1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1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34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2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2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3449D7-538F-4BBC-BB09-B4D4FA6A1EE2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5E2F6-A73C-47C0-A49E-A0549F4E86F7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79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6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1A4870-63B5-4C42-B3A4-9577F37E276B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7C772-C5D4-4D5F-8804-54125C9BADC6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40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C02BDD-760B-4199-ACFB-B9C621BD8130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C46C2-B607-4202-BFB9-364DD9F49612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0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/>
          <p:cNvSpPr/>
          <p:nvPr/>
        </p:nvSpPr>
        <p:spPr>
          <a:xfrm>
            <a:off x="366714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7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7"/>
            <a:ext cx="3429000" cy="3169025"/>
          </a:xfrm>
        </p:spPr>
        <p:txBody>
          <a:bodyPr/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24B83-F319-4B8C-8EA2-B850B40F708C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366CA-1167-4CB8-8471-CD05EA63247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77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cxnSp>
        <p:nvCxnSpPr>
          <p:cNvPr id="6" name="Straight Connector 35"/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1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2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1" y="2547938"/>
            <a:ext cx="3951755" cy="370046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7BF31-92C4-4DA0-8756-5063C749DEDB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18E4B-58A8-4F9C-90BB-BC8C4E3EF5B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4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2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1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D1211D-2C87-4C29-A3DC-A360106BA112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3D09-E5F0-4D9C-A36D-6965D25F299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4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 2 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1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1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8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EC5A452-99F6-4FE0-BC53-37F381036C3B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A9D9EC8-B504-4122-AB38-EA6E8A8F3CF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97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7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19E666-CA80-4F93-B884-C0A0D390B930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6275E-F4D7-4611-AA05-F11D8118446E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87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>
            <a:off x="7299326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561893-B792-49AA-ADC8-A49375837CCF}" type="datetimeFigureOut">
              <a:rPr lang="zh-TW" altLang="en-US">
                <a:solidFill>
                  <a:prstClr val="white"/>
                </a:solidFill>
              </a:rPr>
              <a:pPr/>
              <a:t>2018/4/26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A2693-013C-4D83-804B-FEACA78D210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9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3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6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6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6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7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9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0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6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1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54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94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19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96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450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5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41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78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66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12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29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00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09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788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04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858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96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7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60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80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85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43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7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66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31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132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18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0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83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657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450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93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6073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0800000">
            <a:off x="-7161" y="0"/>
            <a:ext cx="9144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9023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628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0800000">
            <a:off x="-7161" y="0"/>
            <a:ext cx="9144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2018/4/26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SlideOverlay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573087" y="-606425"/>
            <a:ext cx="7562851" cy="1982788"/>
            <a:chOff x="-573169" y="-607194"/>
            <a:chExt cx="7563453" cy="1983277"/>
          </a:xfrm>
        </p:grpSpPr>
        <p:grpSp>
          <p:nvGrpSpPr>
            <p:cNvPr id="1034" name="Group 32"/>
            <p:cNvGrpSpPr>
              <a:grpSpLocks/>
            </p:cNvGrpSpPr>
            <p:nvPr userDrawn="1"/>
          </p:nvGrpSpPr>
          <p:grpSpPr bwMode="auto"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40180" y="-41839"/>
                <a:ext cx="581168" cy="790638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955" y="12084"/>
                <a:ext cx="1189132" cy="10130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162" y="-548343"/>
                <a:ext cx="1106761" cy="1195483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13" y="62896"/>
                <a:ext cx="609648" cy="4906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974" y="-607194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116" y="-402356"/>
                <a:ext cx="1600327" cy="80029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0662" y="761568"/>
                <a:ext cx="417545" cy="4176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69841" y="162934"/>
                <a:ext cx="779524" cy="982904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626" y="842596"/>
                <a:ext cx="533532" cy="53344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9014" y="491627"/>
                <a:ext cx="228618" cy="193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44" y="-604018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977" y="-343604"/>
                <a:ext cx="1600327" cy="685969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121" y="62896"/>
                <a:ext cx="685855" cy="53353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141" y="-257858"/>
                <a:ext cx="838267" cy="52718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59" y="-146629"/>
                <a:ext cx="582756" cy="909709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89" y="-146705"/>
                <a:ext cx="300062" cy="30011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493" y="-119712"/>
                <a:ext cx="182578" cy="22865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565" y="-114948"/>
                <a:ext cx="228618" cy="228656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631" y="-619"/>
                <a:ext cx="665216" cy="6653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1693" y="-299143"/>
                <a:ext cx="838267" cy="60975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0353" y="-79920"/>
              <a:ext cx="851110" cy="1136741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12789" y="1371600"/>
            <a:ext cx="77168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9" y="3011488"/>
            <a:ext cx="7716837" cy="338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88" y="300038"/>
            <a:ext cx="2743200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0BB8F8F-F4AF-46F8-8B47-940E12B048B6}" type="datetimeFigureOut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2018/4/26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5888"/>
            <a:ext cx="27432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04838"/>
            <a:ext cx="1385888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E7D2EF-25BF-42D6-9296-46E4307BDEEE}" type="slidenum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2pPr>
      <a:lvl3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3pPr>
      <a:lvl4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4pPr>
      <a:lvl5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5pPr>
      <a:lvl6pPr marL="4572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6pPr>
      <a:lvl7pPr marL="9144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7pPr>
      <a:lvl8pPr marL="13716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8pPr>
      <a:lvl9pPr marL="18288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0"/>
        </a:spcBef>
        <a:spcAft>
          <a:spcPts val="2000"/>
        </a:spcAft>
        <a:buBlip>
          <a:blip r:embed="rId18"/>
        </a:buBlip>
        <a:defRPr kumimoji="1"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SlideOverlay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573087" y="-606425"/>
            <a:ext cx="7562851" cy="1982788"/>
            <a:chOff x="-573169" y="-607194"/>
            <a:chExt cx="7563453" cy="1983277"/>
          </a:xfrm>
        </p:grpSpPr>
        <p:grpSp>
          <p:nvGrpSpPr>
            <p:cNvPr id="1034" name="Group 32"/>
            <p:cNvGrpSpPr>
              <a:grpSpLocks/>
            </p:cNvGrpSpPr>
            <p:nvPr userDrawn="1"/>
          </p:nvGrpSpPr>
          <p:grpSpPr bwMode="auto"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40180" y="-41839"/>
                <a:ext cx="581168" cy="790638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955" y="12084"/>
                <a:ext cx="1189132" cy="10130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162" y="-548343"/>
                <a:ext cx="1106761" cy="1195483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13" y="62896"/>
                <a:ext cx="609648" cy="4906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974" y="-607194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116" y="-402356"/>
                <a:ext cx="1600327" cy="80029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0662" y="761568"/>
                <a:ext cx="417545" cy="4176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69841" y="162934"/>
                <a:ext cx="779524" cy="982904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626" y="842596"/>
                <a:ext cx="533532" cy="53344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9014" y="491627"/>
                <a:ext cx="228618" cy="193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44" y="-604018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977" y="-343604"/>
                <a:ext cx="1600327" cy="685969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121" y="62896"/>
                <a:ext cx="685855" cy="53353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141" y="-257858"/>
                <a:ext cx="838267" cy="52718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59" y="-146629"/>
                <a:ext cx="582756" cy="909709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89" y="-146705"/>
                <a:ext cx="300062" cy="30011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493" y="-119712"/>
                <a:ext cx="182578" cy="22865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565" y="-114948"/>
                <a:ext cx="228618" cy="228656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631" y="-619"/>
                <a:ext cx="665216" cy="6653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1693" y="-299143"/>
                <a:ext cx="838267" cy="60975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0353" y="-79920"/>
              <a:ext cx="851110" cy="1136741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12789" y="1371600"/>
            <a:ext cx="77168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9" y="3011488"/>
            <a:ext cx="7716837" cy="338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88" y="300038"/>
            <a:ext cx="2743200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0BB8F8F-F4AF-46F8-8B47-940E12B048B6}" type="datetimeFigureOut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2018/4/26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5888"/>
            <a:ext cx="27432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04838"/>
            <a:ext cx="1385888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E7D2EF-25BF-42D6-9296-46E4307BDEEE}" type="slidenum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0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2pPr>
      <a:lvl3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3pPr>
      <a:lvl4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4pPr>
      <a:lvl5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5pPr>
      <a:lvl6pPr marL="4572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6pPr>
      <a:lvl7pPr marL="9144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7pPr>
      <a:lvl8pPr marL="13716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8pPr>
      <a:lvl9pPr marL="18288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0"/>
        </a:spcBef>
        <a:spcAft>
          <a:spcPts val="2000"/>
        </a:spcAft>
        <a:buBlip>
          <a:blip r:embed="rId18"/>
        </a:buBlip>
        <a:defRPr kumimoji="1"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2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2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2018/4/26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8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51065"/>
            <a:ext cx="5301300" cy="97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875925"/>
            <a:ext cx="5301300" cy="42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3CCFF"/>
              </a:buClr>
              <a:buSzPct val="100000"/>
              <a:buFont typeface="Pontano Sans"/>
              <a:buChar char="➝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⇾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606283" y="633313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200" kern="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rPr>
              <a:pPr algn="r"/>
              <a:t>‹#›</a:t>
            </a:fld>
            <a:endParaRPr lang="en" sz="1200" kern="0">
              <a:solidFill>
                <a:srgbClr val="33CC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7544320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51065"/>
            <a:ext cx="5301300" cy="97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875925"/>
            <a:ext cx="5301300" cy="42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3CCFF"/>
              </a:buClr>
              <a:buSzPct val="100000"/>
              <a:buFont typeface="Pontano Sans"/>
              <a:buChar char="➝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⇾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606283" y="633313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200" kern="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rPr>
              <a:pPr algn="r"/>
              <a:t>‹#›</a:t>
            </a:fld>
            <a:endParaRPr lang="en" sz="1200" kern="0">
              <a:solidFill>
                <a:srgbClr val="33CC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937245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9%82%A3%E9%9C%B8%E5%B8%82" TargetMode="External"/><Relationship Id="rId2" Type="http://schemas.openxmlformats.org/officeDocument/2006/relationships/hyperlink" Target="https://zh.wikipedia.org/wiki/%E7%80%A8%E6%88%B6%E5%85%A7%E6%B5%B7%E5%BC%8F%E6%B0%A3%E5%80%99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0.jpg"/><Relationship Id="rId5" Type="http://schemas.openxmlformats.org/officeDocument/2006/relationships/hyperlink" Target="https://zh.wikipedia.org/wiki/%E7%86%B1%E5%B8%B6%E5%A4%9C" TargetMode="External"/><Relationship Id="rId4" Type="http://schemas.openxmlformats.org/officeDocument/2006/relationships/hyperlink" Target="https://zh.wikipedia.org/wiki/%E7%86%B1%E5%B3%B6%E6%95%88%E6%87%89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807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義大利～威尼斯             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303-1</a:t>
            </a:r>
            <a:endParaRPr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363" name="內容版面配置區 3" descr="IMG_0182 拷貝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0" b="5223"/>
          <a:stretch>
            <a:fillRect/>
          </a:stretch>
        </p:blipFill>
        <p:spPr bwMode="auto">
          <a:xfrm>
            <a:off x="979489" y="1270002"/>
            <a:ext cx="7115175" cy="5222875"/>
          </a:xfrm>
        </p:spPr>
      </p:pic>
    </p:spTree>
    <p:extLst>
      <p:ext uri="{BB962C8B-B14F-4D97-AF65-F5344CB8AC3E}">
        <p14:creationId xmlns:p14="http://schemas.microsoft.com/office/powerpoint/2010/main" val="1621273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71601" y="548680"/>
            <a:ext cx="2852936" cy="2880320"/>
          </a:xfrm>
        </p:spPr>
        <p:txBody>
          <a:bodyPr/>
          <a:lstStyle/>
          <a:p>
            <a:r>
              <a:rPr lang="zh-TW" altLang="en-US" sz="2800" b="1" dirty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東京	</a:t>
            </a:r>
            <a:r>
              <a:rPr lang="en-US" altLang="zh-TW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6</a:t>
            </a:r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月：</a:t>
            </a:r>
            <a:endParaRPr lang="en-US" altLang="zh-TW" sz="2800" b="1" dirty="0" smtClean="0">
              <a:solidFill>
                <a:srgbClr val="7030A0"/>
              </a:solidFill>
              <a:latin typeface="華康仿宋體W4(P)" panose="02010600010101010101" pitchFamily="2" charset="-120"/>
              <a:ea typeface="華康仿宋體W4(P)" panose="02010600010101010101" pitchFamily="2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最高氣溫</a:t>
            </a:r>
            <a:r>
              <a:rPr lang="en-US" altLang="zh-TW" sz="2800" b="1" dirty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25.2</a:t>
            </a: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最低氣溫</a:t>
            </a:r>
            <a:r>
              <a:rPr lang="en-US" altLang="zh-TW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18.9</a:t>
            </a:r>
            <a:endParaRPr lang="en-US" altLang="zh-TW" sz="2800" b="1" dirty="0">
              <a:solidFill>
                <a:srgbClr val="7030A0"/>
              </a:solidFill>
              <a:latin typeface="華康仿宋體W4(P)" panose="02010600010101010101" pitchFamily="2" charset="-120"/>
              <a:ea typeface="華康仿宋體W4(P)" panose="02010600010101010101" pitchFamily="2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降水量</a:t>
            </a:r>
            <a:r>
              <a:rPr lang="en-US" altLang="zh-TW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164.9</a:t>
            </a:r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369">
            <a:off x="4264117" y="572274"/>
            <a:ext cx="4648682" cy="26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672">
            <a:off x="861492" y="3507576"/>
            <a:ext cx="4039006" cy="28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wahouse.com.tw/images/j1w3c4k4j8v1r2y3o537_5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6"/>
          <a:stretch/>
        </p:blipFill>
        <p:spPr bwMode="auto">
          <a:xfrm>
            <a:off x="4993923" y="332656"/>
            <a:ext cx="3744416" cy="32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508105" y="3606656"/>
            <a:ext cx="2386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風和日麗 東京</a:t>
            </a:r>
            <a:r>
              <a:rPr lang="zh-TW" altLang="en-US" b="1" dirty="0">
                <a:solidFill>
                  <a:srgbClr val="00B0F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晴空</a:t>
            </a:r>
            <a:r>
              <a:rPr lang="zh-TW" altLang="en-US" b="1" dirty="0" smtClean="0">
                <a:solidFill>
                  <a:srgbClr val="00B0F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塔</a:t>
            </a:r>
            <a:endParaRPr lang="zh-TW" altLang="en-US" b="1" dirty="0">
              <a:solidFill>
                <a:srgbClr val="00B0F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</p:txBody>
      </p:sp>
      <p:pic>
        <p:nvPicPr>
          <p:cNvPr id="13" name="Picture 2" descr="http://a.share.photo.xuite.net/my0812tw/1a2e234/17158148/932321328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/>
        </p:blipFill>
        <p:spPr bwMode="auto">
          <a:xfrm>
            <a:off x="655940" y="116632"/>
            <a:ext cx="3552825" cy="40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755577" y="420528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　</a:t>
            </a:r>
            <a:r>
              <a:rPr lang="zh-TW" altLang="en-US" b="1" dirty="0">
                <a:solidFill>
                  <a:srgbClr val="E85AD7"/>
                </a:solidFill>
                <a:latin typeface="微軟正黑體"/>
              </a:rPr>
              <a:t>東京鐵塔　幸福相遇</a:t>
            </a:r>
            <a:endParaRPr lang="zh-TW" altLang="en-US" dirty="0">
              <a:solidFill>
                <a:srgbClr val="E85AD7"/>
              </a:solidFill>
              <a:latin typeface="微軟正黑體"/>
            </a:endParaRPr>
          </a:p>
        </p:txBody>
      </p:sp>
      <p:sp>
        <p:nvSpPr>
          <p:cNvPr id="2" name="心形 1"/>
          <p:cNvSpPr/>
          <p:nvPr/>
        </p:nvSpPr>
        <p:spPr>
          <a:xfrm>
            <a:off x="3347865" y="4205282"/>
            <a:ext cx="360040" cy="3693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5AD7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8" y="4593749"/>
            <a:ext cx="2847078" cy="18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021588" y="466579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東京的秋天　銀杏林道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51923"/>
            <a:ext cx="3096345" cy="504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464204" y="587727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prstClr val="white">
                    <a:lumMod val="50000"/>
                  </a:prstClr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冬天的東京淺草寺</a:t>
            </a:r>
          </a:p>
        </p:txBody>
      </p:sp>
    </p:spTree>
    <p:extLst>
      <p:ext uri="{BB962C8B-B14F-4D97-AF65-F5344CB8AC3E}">
        <p14:creationId xmlns:p14="http://schemas.microsoft.com/office/powerpoint/2010/main" val="32459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436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印度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德里</a:t>
            </a:r>
            <a:r>
              <a:rPr lang="zh-TW" altLang="en-US" dirty="0" smtClean="0"/>
              <a:t>天氣   </a:t>
            </a:r>
            <a:r>
              <a:rPr lang="en-US" altLang="zh-TW" sz="3600" dirty="0" smtClean="0"/>
              <a:t>303-3</a:t>
            </a:r>
            <a:endParaRPr lang="zh-TW" altLang="en-US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668" r="39675" b="15441"/>
          <a:stretch/>
        </p:blipFill>
        <p:spPr bwMode="auto">
          <a:xfrm>
            <a:off x="899592" y="1412776"/>
            <a:ext cx="7405014" cy="486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印度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德里</a:t>
            </a:r>
            <a:r>
              <a:rPr lang="zh-TW" altLang="en-US" dirty="0" smtClean="0"/>
              <a:t>天氣   </a:t>
            </a:r>
            <a:r>
              <a:rPr lang="en-US" altLang="zh-TW" sz="3600" dirty="0" smtClean="0"/>
              <a:t>303-3</a:t>
            </a:r>
            <a:endParaRPr lang="zh-TW" alt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37" r="39175" b="52939"/>
          <a:stretch/>
        </p:blipFill>
        <p:spPr bwMode="auto">
          <a:xfrm>
            <a:off x="179512" y="1628802"/>
            <a:ext cx="8419554" cy="406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4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首爾</a:t>
            </a:r>
            <a:r>
              <a:rPr lang="zh-TW" altLang="en-US" dirty="0" smtClean="0"/>
              <a:t>天氣    </a:t>
            </a:r>
            <a:r>
              <a:rPr lang="en-US" altLang="zh-TW" sz="3600" dirty="0" smtClean="0"/>
              <a:t>303-10</a:t>
            </a:r>
            <a:endParaRPr lang="zh-TW" altLang="en-US" sz="36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9462" r="60399" b="53008"/>
          <a:stretch/>
        </p:blipFill>
        <p:spPr bwMode="auto">
          <a:xfrm>
            <a:off x="1907704" y="1124744"/>
            <a:ext cx="5256584" cy="59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52367" cy="57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182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706606" cy="57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42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加拿大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溫哥華</a:t>
            </a:r>
            <a:r>
              <a:rPr lang="zh-TW" altLang="en-US" dirty="0" smtClean="0"/>
              <a:t>天氣</a:t>
            </a:r>
            <a:r>
              <a:rPr lang="en-US" altLang="zh-TW" sz="3600" dirty="0" smtClean="0"/>
              <a:t>303-7</a:t>
            </a:r>
            <a:endParaRPr lang="zh-TW" altLang="en-US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" r="32469" b="11891"/>
          <a:stretch/>
        </p:blipFill>
        <p:spPr bwMode="auto">
          <a:xfrm>
            <a:off x="2411761" y="1124744"/>
            <a:ext cx="4577555" cy="76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加拿大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溫哥華</a:t>
            </a:r>
            <a:r>
              <a:rPr lang="zh-TW" altLang="en-US" dirty="0" smtClean="0"/>
              <a:t>天氣</a:t>
            </a:r>
            <a:r>
              <a:rPr lang="en-US" altLang="zh-TW" sz="3600" dirty="0" smtClean="0"/>
              <a:t>303-7</a:t>
            </a:r>
            <a:endParaRPr lang="zh-TW" altLang="en-U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r="23490" b="7721"/>
          <a:stretch/>
        </p:blipFill>
        <p:spPr bwMode="auto">
          <a:xfrm>
            <a:off x="2123728" y="1052736"/>
            <a:ext cx="4577556" cy="56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anziPen TC Regular"/>
                <a:cs typeface="HanziPen TC Regular"/>
              </a:rPr>
              <a:t>氣</a:t>
            </a:r>
            <a:r>
              <a:rPr lang="en-US" altLang="zh-T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anziPen TC Regular"/>
                <a:cs typeface="HanziPen TC Regular"/>
              </a:rPr>
              <a:t> </a:t>
            </a:r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anziPen TC Regular"/>
                <a:cs typeface="HanziPen TC Regular"/>
              </a:rPr>
              <a:t>候</a:t>
            </a:r>
            <a:endParaRPr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HanziPen TC Regular"/>
              <a:cs typeface="HanziPen TC Regular"/>
            </a:endParaRPr>
          </a:p>
        </p:txBody>
      </p:sp>
      <p:pic>
        <p:nvPicPr>
          <p:cNvPr id="16386" name="內容版面配置區 3" descr="IMG_0181 拷貝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7" b="21317"/>
          <a:stretch>
            <a:fillRect/>
          </a:stretch>
        </p:blipFill>
        <p:spPr bwMode="auto"/>
      </p:pic>
    </p:spTree>
    <p:extLst>
      <p:ext uri="{BB962C8B-B14F-4D97-AF65-F5344CB8AC3E}">
        <p14:creationId xmlns:p14="http://schemas.microsoft.com/office/powerpoint/2010/main" val="2697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加拿大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溫哥華</a:t>
            </a:r>
            <a:r>
              <a:rPr lang="zh-TW" altLang="en-US" dirty="0" smtClean="0"/>
              <a:t>天氣</a:t>
            </a:r>
            <a:r>
              <a:rPr lang="en-US" altLang="zh-TW" sz="3600" dirty="0" smtClean="0"/>
              <a:t>303-7</a:t>
            </a:r>
            <a:endParaRPr lang="zh-TW" altLang="en-US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 b="50694"/>
          <a:stretch/>
        </p:blipFill>
        <p:spPr bwMode="auto">
          <a:xfrm>
            <a:off x="683569" y="1412776"/>
            <a:ext cx="785477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346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349634"/>
            <a:ext cx="6858000" cy="1002651"/>
          </a:xfrm>
        </p:spPr>
        <p:txBody>
          <a:bodyPr/>
          <a:lstStyle/>
          <a:p>
            <a:r>
              <a:rPr lang="zh-TW" altLang="en-US" dirty="0" smtClean="0"/>
              <a:t>日本</a:t>
            </a:r>
            <a:r>
              <a:rPr lang="en-US" altLang="zh-TW" dirty="0" smtClean="0"/>
              <a:t>-</a:t>
            </a:r>
            <a:r>
              <a:rPr lang="zh-TW" altLang="en-US" dirty="0" smtClean="0"/>
              <a:t>大阪氣象</a:t>
            </a:r>
            <a:r>
              <a:rPr lang="en-US" altLang="zh-TW" sz="3600" b="1" dirty="0" smtClean="0"/>
              <a:t>303-6</a:t>
            </a:r>
            <a:endParaRPr lang="zh-TW" altLang="en-US" sz="3600" b="1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143000" y="6078828"/>
            <a:ext cx="6497392" cy="559906"/>
          </a:xfrm>
        </p:spPr>
        <p:txBody>
          <a:bodyPr/>
          <a:lstStyle/>
          <a:p>
            <a:r>
              <a:rPr lang="zh-TW" altLang="en-US" dirty="0" smtClean="0"/>
              <a:t>組員：姚寶媗、吳沼儀、鐘恩喬、盧佳鍹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33" y="1954983"/>
            <a:ext cx="5438708" cy="38558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4" y="3882921"/>
            <a:ext cx="19716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980" y="565120"/>
            <a:ext cx="81909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600" b="1" dirty="0" smtClean="0">
                <a:solidFill>
                  <a:prstClr val="black"/>
                </a:solidFill>
              </a:rPr>
              <a:t>氣候</a:t>
            </a:r>
            <a:endParaRPr lang="en-US" altLang="zh-TW" sz="3600" b="1" dirty="0" smtClean="0">
              <a:solidFill>
                <a:prstClr val="black"/>
              </a:solidFill>
            </a:endParaRPr>
          </a:p>
          <a:p>
            <a:endParaRPr lang="en-US" altLang="zh-TW" sz="3600" b="1" dirty="0" smtClean="0">
              <a:solidFill>
                <a:prstClr val="black"/>
              </a:solidFill>
            </a:endParaRPr>
          </a:p>
          <a:p>
            <a:r>
              <a:rPr lang="zh-TW" altLang="zh-TW" sz="2800" dirty="0" smtClean="0">
                <a:solidFill>
                  <a:prstClr val="black"/>
                </a:solidFill>
              </a:rPr>
              <a:t>大阪市屬於</a:t>
            </a:r>
            <a:r>
              <a:rPr lang="zh-TW" altLang="zh-TW" sz="2800" dirty="0" smtClean="0">
                <a:solidFill>
                  <a:prstClr val="black"/>
                </a:solidFill>
                <a:hlinkClick r:id="rId2" tooltip="瀨戶內海式氣候"/>
              </a:rPr>
              <a:t>瀨戶內海式氣候</a:t>
            </a:r>
            <a:r>
              <a:rPr lang="zh-TW" altLang="zh-TW" sz="2800" dirty="0" smtClean="0">
                <a:solidFill>
                  <a:prstClr val="black"/>
                </a:solidFill>
              </a:rPr>
              <a:t>，全年氣候溫暖。夏季大阪市非常炎熱，是日本最熱的地區之一。8月份大阪的平均氣溫高達28.8度，是日本所有都道府縣廳所在地中最熱的城市，甚至超過位於南國的</a:t>
            </a:r>
            <a:r>
              <a:rPr lang="zh-TW" altLang="zh-TW" sz="2800" dirty="0" smtClean="0">
                <a:solidFill>
                  <a:prstClr val="black"/>
                </a:solidFill>
                <a:hlinkClick r:id="rId3" tooltip="那霸市"/>
              </a:rPr>
              <a:t>那霸市</a:t>
            </a:r>
            <a:r>
              <a:rPr lang="zh-TW" altLang="zh-TW" sz="2800" dirty="0" smtClean="0">
                <a:solidFill>
                  <a:prstClr val="black"/>
                </a:solidFill>
              </a:rPr>
              <a:t>。並且由於</a:t>
            </a:r>
            <a:r>
              <a:rPr lang="zh-TW" altLang="zh-TW" sz="2800" dirty="0" smtClean="0">
                <a:solidFill>
                  <a:prstClr val="black"/>
                </a:solidFill>
                <a:hlinkClick r:id="rId4" tooltip="熱島效應"/>
              </a:rPr>
              <a:t>熱島效應</a:t>
            </a:r>
            <a:r>
              <a:rPr lang="zh-TW" altLang="zh-TW" sz="2800" dirty="0" smtClean="0">
                <a:solidFill>
                  <a:prstClr val="black"/>
                </a:solidFill>
              </a:rPr>
              <a:t>的影響，夏季大阪市區在晚間氣溫也較少下降，近年大阪市的全年平均</a:t>
            </a:r>
            <a:r>
              <a:rPr lang="zh-TW" altLang="zh-TW" sz="2800" dirty="0" smtClean="0">
                <a:solidFill>
                  <a:prstClr val="black"/>
                </a:solidFill>
                <a:hlinkClick r:id="rId5" tooltip="熱帶夜"/>
              </a:rPr>
              <a:t>熱帶夜</a:t>
            </a:r>
            <a:r>
              <a:rPr lang="zh-TW" altLang="zh-TW" sz="2800" dirty="0" smtClean="0">
                <a:solidFill>
                  <a:prstClr val="black"/>
                </a:solidFill>
              </a:rPr>
              <a:t>更多次超過40日。冬季大阪的氣候亦相對溫暖，但在強冷鋒來襲時氣溫會低於零度。冬天的大阪由於氣候乾燥而較少降雪，即使降雪也很少積雪。</a:t>
            </a:r>
            <a:endParaRPr lang="zh-TW" altLang="zh-TW" sz="2800" dirty="0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7" y="4339019"/>
            <a:ext cx="2515204" cy="20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8" y="1624015"/>
            <a:ext cx="8165306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22" y="1399745"/>
            <a:ext cx="3559550" cy="42580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31" y="1399744"/>
            <a:ext cx="3368883" cy="42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8" y="566672"/>
            <a:ext cx="7383468" cy="54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853003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1173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62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lad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r="1023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118" y="99403"/>
            <a:ext cx="6326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en-U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Yuppy SC Regular"/>
              </a:rPr>
              <a:t>新北市5月17日天氣報告</a:t>
            </a:r>
          </a:p>
          <a:p>
            <a:pPr defTabSz="457200"/>
            <a:r>
              <a:rPr lang="en-US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Yuppy SC Regular"/>
              </a:rPr>
              <a:t> </a:t>
            </a:r>
            <a:r>
              <a:rPr lang="en-US" altLang="en-U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Yuppy SC Regular"/>
              </a:rPr>
              <a:t>            303-8</a:t>
            </a:r>
          </a:p>
          <a:p>
            <a:pPr defTabSz="457200"/>
            <a:endParaRPr lang="zh-TW" alt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新細明體"/>
              <a:cs typeface="Yuppy SC Regular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33" y="3875692"/>
            <a:ext cx="1106551" cy="112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33" y="5405663"/>
            <a:ext cx="1092076" cy="106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3" y="785189"/>
            <a:ext cx="1106551" cy="125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49a93acbd4801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6" y="2356539"/>
            <a:ext cx="1073456" cy="107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字方塊 15"/>
          <p:cNvSpPr txBox="1"/>
          <p:nvPr/>
        </p:nvSpPr>
        <p:spPr>
          <a:xfrm>
            <a:off x="1492162" y="4857396"/>
            <a:ext cx="3703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3200" b="1" dirty="0" smtClean="0">
                <a:solidFill>
                  <a:srgbClr val="FF23D7"/>
                </a:solidFill>
              </a:rPr>
              <a:t>紫外線指數：</a:t>
            </a:r>
            <a:r>
              <a:rPr lang="en-US" altLang="zh-TW" sz="3200" dirty="0" smtClean="0">
                <a:solidFill>
                  <a:srgbClr val="FF23D7"/>
                </a:solidFill>
              </a:rPr>
              <a:t> </a:t>
            </a:r>
            <a:r>
              <a:rPr lang="zh-TW" altLang="en-US" sz="3200" dirty="0">
                <a:solidFill>
                  <a:srgbClr val="FF23D7"/>
                </a:solidFill>
              </a:rPr>
              <a:t>輻射弱，塗擦</a:t>
            </a:r>
            <a:r>
              <a:rPr lang="en-US" altLang="zh-TW" sz="3200" dirty="0">
                <a:solidFill>
                  <a:srgbClr val="FF23D7"/>
                </a:solidFill>
              </a:rPr>
              <a:t>SPF8-12</a:t>
            </a:r>
            <a:r>
              <a:rPr lang="zh-TW" altLang="en-US" sz="3200" dirty="0">
                <a:solidFill>
                  <a:srgbClr val="FF23D7"/>
                </a:solidFill>
              </a:rPr>
              <a:t>防曬護</a:t>
            </a:r>
            <a:r>
              <a:rPr lang="zh-TW" altLang="en-US" sz="3200" dirty="0" smtClean="0">
                <a:solidFill>
                  <a:srgbClr val="FF23D7"/>
                </a:solidFill>
              </a:rPr>
              <a:t>膚品</a:t>
            </a:r>
            <a:endParaRPr kumimoji="1" lang="zh-TW" altLang="en-US" sz="3200" dirty="0">
              <a:solidFill>
                <a:srgbClr val="FF23D7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92959" y="2845220"/>
            <a:ext cx="4159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en-US" sz="3200" b="1" dirty="0" err="1" smtClean="0">
                <a:solidFill>
                  <a:srgbClr val="0000FF"/>
                </a:solidFill>
              </a:rPr>
              <a:t>風向指數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：</a:t>
            </a:r>
            <a:r>
              <a:rPr lang="zh-TW" altLang="en-US" sz="3200" dirty="0" smtClean="0">
                <a:solidFill>
                  <a:srgbClr val="0000FF"/>
                </a:solidFill>
              </a:rPr>
              <a:t>東風</a:t>
            </a:r>
            <a:r>
              <a:rPr lang="en-US" altLang="zh-TW" sz="3200" dirty="0" smtClean="0">
                <a:solidFill>
                  <a:srgbClr val="0000FF"/>
                </a:solidFill>
              </a:rPr>
              <a:t> 5-6</a:t>
            </a:r>
            <a:r>
              <a:rPr lang="zh-TW" altLang="en-US" sz="3200" dirty="0" smtClean="0">
                <a:solidFill>
                  <a:srgbClr val="0000FF"/>
                </a:solidFill>
              </a:rPr>
              <a:t>級</a:t>
            </a:r>
            <a:endParaRPr kumimoji="1"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477732" y="1748238"/>
            <a:ext cx="439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en-US" sz="3200" b="1" dirty="0" err="1" smtClean="0">
                <a:solidFill>
                  <a:srgbClr val="FF0000"/>
                </a:solidFill>
              </a:rPr>
              <a:t>氣溫指數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：</a:t>
            </a:r>
            <a:r>
              <a:rPr lang="en-US" altLang="zh-TW" sz="3200" dirty="0" smtClean="0">
                <a:solidFill>
                  <a:srgbClr val="FF0000"/>
                </a:solidFill>
              </a:rPr>
              <a:t>22</a:t>
            </a:r>
            <a:r>
              <a:rPr lang="en-US" altLang="zh-TW" sz="3200" dirty="0">
                <a:solidFill>
                  <a:srgbClr val="FF0000"/>
                </a:solidFill>
              </a:rPr>
              <a:t>℃~27℃</a:t>
            </a:r>
            <a:r>
              <a:rPr lang="en-US" altLang="zh-TW" sz="3200" dirty="0" smtClean="0">
                <a:solidFill>
                  <a:srgbClr val="FF0000"/>
                </a:solidFill>
              </a:rPr>
              <a:t> </a:t>
            </a:r>
            <a:endParaRPr kumimoji="1"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477732" y="3639814"/>
            <a:ext cx="399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en-US" sz="3200" b="1" dirty="0" smtClean="0">
                <a:solidFill>
                  <a:srgbClr val="35BD15"/>
                </a:solidFill>
              </a:rPr>
              <a:t>天氣指數:</a:t>
            </a:r>
            <a:r>
              <a:rPr lang="en-US" altLang="zh-TW" sz="3200" dirty="0" smtClean="0">
                <a:solidFill>
                  <a:srgbClr val="35BD15"/>
                </a:solidFill>
              </a:rPr>
              <a:t> </a:t>
            </a:r>
            <a:r>
              <a:rPr lang="zh-TW" altLang="en-US" sz="3200" dirty="0" smtClean="0">
                <a:solidFill>
                  <a:srgbClr val="35BD15"/>
                </a:solidFill>
              </a:rPr>
              <a:t>陰轉小雨</a:t>
            </a:r>
            <a:endParaRPr kumimoji="1" lang="zh-TW" altLang="en-US" sz="3200" dirty="0">
              <a:solidFill>
                <a:srgbClr val="35BD15"/>
              </a:solidFill>
            </a:endParaRPr>
          </a:p>
        </p:txBody>
      </p:sp>
      <p:pic>
        <p:nvPicPr>
          <p:cNvPr id="2" name="TWICE(트와이스) KNOCK KNOCK M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1869" y="6174183"/>
            <a:ext cx="597188" cy="5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74  0.125 0.16683  C 0.125 0.25892  0.069 0.33366  0 0.33366  C -0.069 0.33366  -0.125 0.25892  -0.125 0.16683  C -0.125 0.07474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404  0.027 0.08008  0.06 0.08008  C 0.099 0.08008  0.113 0.04004  0.119 0.01602  L 0.125 -0.01602  C 0.131 -0.04004  0.146 -0.08008  0.19 -0.08008  C 0.218 -0.08008  0.25 -0.04404  0.25 0  C 0.25 0.04404  0.218 0.08008  0.19 0.08008  C 0.146 0.08008  0.131 0.04004  0.125 0.01602  L 0.119 -0.01602  C 0.113 -0.04004  0.099 -0.08008  0.06 -0.08008  C 0.027 -0.08008  0 -0.04404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7 0  0.031 0.01869  0.031 0.04137  C 0.031 0.0654  0.017 0.08408  0 0.08408  C -0.017 0.08408  -0.031 0.10277  -0.031 0.12546  C -0.031 0.14815  -0.017 0.16683  0 0.16683  C 0.017 0.16683  0.031 0.18552  0.031 0.2082  C 0.031 0.23089  0.017 0.24958  0 0.24958  C -0.017 0.24958  -0.031 0.26826  -0.031 0.29229  C -0.031 0.31498  -0.017 0.33366  0 0.33366  C 0.017 0.33366  0.031 0.31498  0.031 0.29229  C 0.031 0.26826  0.017 0.24958  0 0.24958  C -0.017 0.24958  -0.031 0.23089  -0.031 0.2082  C -0.031 0.18552  -0.017 0.16683  0 0.16683  C 0.017 0.16683  0.031 0.14815  0.031 0.12546  C 0.031 0.10277  0.017 0.08408  0 0.08408  C -0.017 0.08408  -0.031 0.0654  -0.031 0.04137  C -0.031 0.01869  -0.017 0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-0.004  0.012 -0.04538  0.037 -0.04271  C 0.075 -0.0387  0.09 -0.00934  0.125 -0.0387  C 0.147 -0.05606  0.173 -0.1001  0.192 -0.09876  C 0.235 -0.09743  0.244 -0.05205  0.244 -0.01068  C 0.245 0.04805  0.189 0.09743  0.121 0.10277  C 0.052 0.10677  -0.005 0.04404  0 0  Z" pathEditMode="relative" ptsTypes="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0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埃及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開羅</a:t>
            </a:r>
            <a:r>
              <a:rPr lang="zh-TW" altLang="en-US" dirty="0" smtClean="0"/>
              <a:t>天氣</a:t>
            </a:r>
            <a:r>
              <a:rPr lang="en-US" altLang="zh-TW" dirty="0" smtClean="0"/>
              <a:t>303-4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978" r="-906"/>
          <a:stretch/>
        </p:blipFill>
        <p:spPr bwMode="auto">
          <a:xfrm>
            <a:off x="395536" y="1124744"/>
            <a:ext cx="8510006" cy="52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5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467373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X:\105-2 三年級國際教育\自然國際教育照片\IMG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6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320977" cy="546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ea typeface="文鼎粗隸" panose="02010609010101010101" pitchFamily="49" charset="-120"/>
              </a:rPr>
              <a:t>中國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北京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303-5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7202582" cy="23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0" y="1268760"/>
            <a:ext cx="4766072" cy="31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7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9" y="692696"/>
            <a:ext cx="7274558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351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7125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36</a:t>
            </a:fld>
            <a:endParaRPr lang="en">
              <a:solidFill>
                <a:srgbClr val="000000"/>
              </a:solidFill>
            </a:endParaRPr>
          </a:p>
        </p:txBody>
      </p:sp>
      <p:pic>
        <p:nvPicPr>
          <p:cNvPr id="3074" name="Picture 2" descr="X:\105-2 三年級國際教育\自然國際教育照片\IMG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059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 lang="en" dirty="0"/>
          </a:p>
        </p:txBody>
      </p:sp>
      <p:sp>
        <p:nvSpPr>
          <p:cNvPr id="239" name="Shape 239"/>
          <p:cNvSpPr/>
          <p:nvPr/>
        </p:nvSpPr>
        <p:spPr>
          <a:xfrm>
            <a:off x="3625525" y="2652333"/>
            <a:ext cx="102300" cy="136400"/>
          </a:xfrm>
          <a:prstGeom prst="ellipse">
            <a:avLst/>
          </a:prstGeom>
          <a:solidFill>
            <a:srgbClr val="162D5A"/>
          </a:solidFill>
          <a:ln w="38100" cap="flat" cmpd="sng">
            <a:solidFill>
              <a:srgbClr val="A7EA5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4799"/>
            <a:ext cx="5963668" cy="47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35666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kern="0" dirty="0" smtClean="0">
                <a:solidFill>
                  <a:srgbClr val="000000"/>
                </a:solidFill>
                <a:cs typeface="Arial"/>
                <a:sym typeface="Arial"/>
              </a:rPr>
              <a:t>303-11 </a:t>
            </a:r>
            <a:r>
              <a:rPr lang="zh-TW" altLang="en-US" sz="3200" b="1" kern="0" dirty="0" smtClean="0">
                <a:solidFill>
                  <a:srgbClr val="000000"/>
                </a:solidFill>
                <a:cs typeface="Arial"/>
                <a:sym typeface="Arial"/>
              </a:rPr>
              <a:t>美國加州 洛杉磯 天氣報告</a:t>
            </a:r>
            <a:endParaRPr lang="zh-TW" altLang="en-US" sz="32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7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702"/>
            <a:ext cx="706755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  <p:sp>
        <p:nvSpPr>
          <p:cNvPr id="3" name="文字方塊 2"/>
          <p:cNvSpPr txBox="1"/>
          <p:nvPr/>
        </p:nvSpPr>
        <p:spPr>
          <a:xfrm>
            <a:off x="397871" y="1054169"/>
            <a:ext cx="1820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洛杉磯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美國加州 </a:t>
            </a:r>
            <a:endParaRPr lang="zh-TW" alt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51720" y="5503863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最高溫攝氏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22.78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度</a:t>
            </a:r>
            <a:endParaRPr lang="en-US" altLang="zh-TW" sz="14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r>
              <a:rPr lang="zh-TW" altLang="en-US" sz="1400" kern="0" dirty="0">
                <a:solidFill>
                  <a:srgbClr val="000000"/>
                </a:solidFill>
                <a:cs typeface="Arial"/>
                <a:sym typeface="Arial"/>
              </a:rPr>
              <a:t>最低溫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攝氏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15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度</a:t>
            </a:r>
            <a:endParaRPr lang="zh-TW" alt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552" y="6324600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轉換公式： </a:t>
            </a:r>
            <a:b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</a:br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華氏 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= </a:t>
            </a:r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攝氏*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(9/5)+32 </a:t>
            </a:r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   攝氏 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= (</a:t>
            </a:r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華氏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-32)*5/9 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995936" y="554283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紫外線指數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: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7.8</a:t>
            </a:r>
          </a:p>
          <a:p>
            <a:r>
              <a:rPr lang="zh-TW" altLang="en-US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91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7533"/>
            <a:ext cx="64008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50"/>
            <a:ext cx="16764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76328" y="124523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59535" y="269769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59535" y="436123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92774" y="5823143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5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埃及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開羅</a:t>
            </a:r>
            <a:r>
              <a:rPr lang="zh-TW" altLang="en-US" dirty="0" smtClean="0"/>
              <a:t>天氣</a:t>
            </a:r>
            <a:r>
              <a:rPr lang="en-US" altLang="zh-TW" dirty="0" smtClean="0"/>
              <a:t>303-4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r="9019" b="40348"/>
          <a:stretch/>
        </p:blipFill>
        <p:spPr bwMode="auto">
          <a:xfrm>
            <a:off x="0" y="1700809"/>
            <a:ext cx="9171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8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 lang="e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" y="740703"/>
            <a:ext cx="345336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84" y="771693"/>
            <a:ext cx="4455635" cy="287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1520" y="4307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kern="0" dirty="0" smtClean="0">
                <a:solidFill>
                  <a:srgbClr val="000000"/>
                </a:solidFill>
                <a:cs typeface="Arial"/>
                <a:sym typeface="Arial"/>
              </a:rPr>
              <a:t>五月平均氣象資料</a:t>
            </a:r>
            <a:endParaRPr lang="zh-TW" altLang="en-US" sz="28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4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 lang="en"/>
          </a:p>
        </p:txBody>
      </p:sp>
      <p:sp>
        <p:nvSpPr>
          <p:cNvPr id="334" name="Shape 334"/>
          <p:cNvSpPr txBox="1">
            <a:spLocks noGrp="1"/>
          </p:cNvSpPr>
          <p:nvPr>
            <p:ph type="title" idx="4294967295"/>
          </p:nvPr>
        </p:nvSpPr>
        <p:spPr>
          <a:xfrm>
            <a:off x="1117548" y="2372883"/>
            <a:ext cx="4174532" cy="970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 smtClean="0">
                <a:solidFill>
                  <a:srgbClr val="16A3E0"/>
                </a:solidFill>
              </a:rPr>
              <a:t>Thank You</a:t>
            </a:r>
            <a:endParaRPr lang="en" sz="6000" dirty="0">
              <a:solidFill>
                <a:srgbClr val="16A3E0"/>
              </a:solidFill>
            </a:endParaRPr>
          </a:p>
        </p:txBody>
      </p:sp>
      <p:pic>
        <p:nvPicPr>
          <p:cNvPr id="336" name="Shape 336" descr="5.jpg"/>
          <p:cNvPicPr preferRelativeResize="0"/>
          <p:nvPr/>
        </p:nvPicPr>
        <p:blipFill rotWithShape="1">
          <a:blip r:embed="rId3">
            <a:alphaModFix/>
          </a:blip>
          <a:srcRect l="37369" r="37369"/>
          <a:stretch/>
        </p:blipFill>
        <p:spPr>
          <a:xfrm>
            <a:off x="5888700" y="0"/>
            <a:ext cx="230979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627"/>
          <p:cNvGrpSpPr/>
          <p:nvPr/>
        </p:nvGrpSpPr>
        <p:grpSpPr>
          <a:xfrm>
            <a:off x="2217840" y="3569158"/>
            <a:ext cx="432570" cy="561777"/>
            <a:chOff x="5926225" y="921350"/>
            <a:chExt cx="517800" cy="504350"/>
          </a:xfrm>
        </p:grpSpPr>
        <p:sp>
          <p:nvSpPr>
            <p:cNvPr id="7" name="Shape 62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F1C232"/>
                </a:solidFill>
                <a:cs typeface="Arial"/>
                <a:sym typeface="Arial"/>
              </a:endParaRPr>
            </a:p>
          </p:txBody>
        </p:sp>
        <p:sp>
          <p:nvSpPr>
            <p:cNvPr id="8" name="Shape 629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F1C232"/>
                </a:solidFill>
                <a:cs typeface="Arial"/>
                <a:sym typeface="Arial"/>
              </a:endParaRPr>
            </a:p>
          </p:txBody>
        </p:sp>
      </p:grpSp>
      <p:sp>
        <p:nvSpPr>
          <p:cNvPr id="9" name="Shape 630"/>
          <p:cNvSpPr/>
          <p:nvPr/>
        </p:nvSpPr>
        <p:spPr>
          <a:xfrm>
            <a:off x="2411760" y="3883899"/>
            <a:ext cx="400950" cy="301996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Shape 631"/>
          <p:cNvGrpSpPr/>
          <p:nvPr/>
        </p:nvGrpSpPr>
        <p:grpSpPr>
          <a:xfrm>
            <a:off x="3102828" y="3541666"/>
            <a:ext cx="432570" cy="561777"/>
            <a:chOff x="5926225" y="921350"/>
            <a:chExt cx="517800" cy="504350"/>
          </a:xfrm>
        </p:grpSpPr>
        <p:sp>
          <p:nvSpPr>
            <p:cNvPr id="11" name="Shape 632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Shape 633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Shape 634"/>
          <p:cNvSpPr/>
          <p:nvPr/>
        </p:nvSpPr>
        <p:spPr>
          <a:xfrm>
            <a:off x="3296748" y="3856407"/>
            <a:ext cx="400950" cy="301996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w="38100" cap="flat" cmpd="sng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Shape 635"/>
          <p:cNvGrpSpPr/>
          <p:nvPr/>
        </p:nvGrpSpPr>
        <p:grpSpPr>
          <a:xfrm>
            <a:off x="2543312" y="4540388"/>
            <a:ext cx="1075936" cy="1397317"/>
            <a:chOff x="5926225" y="921350"/>
            <a:chExt cx="517800" cy="504350"/>
          </a:xfrm>
        </p:grpSpPr>
        <p:sp>
          <p:nvSpPr>
            <p:cNvPr id="15" name="Shape 636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FF99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Shape 63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FF99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1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pic>
        <p:nvPicPr>
          <p:cNvPr id="1026" name="Picture 2" descr="X:\105-2 三年級國際教育\自然國際教育照片\IMG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00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pic>
        <p:nvPicPr>
          <p:cNvPr id="2050" name="Picture 2" descr="X:\105-2 三年級國際教育\自然國際教育照片\IMG_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0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</a:rPr>
              <a:t>埃及</a:t>
            </a:r>
            <a:r>
              <a:rPr lang="en-US" altLang="zh-TW" dirty="0">
                <a:solidFill>
                  <a:prstClr val="black"/>
                </a:solidFill>
              </a:rPr>
              <a:t>---</a:t>
            </a:r>
            <a:r>
              <a:rPr lang="zh-TW" altLang="en-US" dirty="0">
                <a:solidFill>
                  <a:srgbClr val="FF0000"/>
                </a:solidFill>
              </a:rPr>
              <a:t>開羅</a:t>
            </a:r>
            <a:r>
              <a:rPr lang="zh-TW" altLang="en-US" dirty="0">
                <a:solidFill>
                  <a:prstClr val="black"/>
                </a:solidFill>
              </a:rPr>
              <a:t>天氣</a:t>
            </a:r>
            <a:r>
              <a:rPr lang="en-US" altLang="zh-TW" dirty="0">
                <a:solidFill>
                  <a:prstClr val="black"/>
                </a:solidFill>
              </a:rPr>
              <a:t>303-4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r="19936"/>
          <a:stretch/>
        </p:blipFill>
        <p:spPr bwMode="auto">
          <a:xfrm>
            <a:off x="1619673" y="1124744"/>
            <a:ext cx="581659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2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646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 rot="20875810">
            <a:off x="646842" y="3182234"/>
            <a:ext cx="4126201" cy="2839859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組長：</a:t>
            </a:r>
            <a:r>
              <a:rPr lang="en-US" altLang="zh-TW" sz="3200" b="1" dirty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40  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紀權芸</a:t>
            </a:r>
          </a:p>
          <a:p>
            <a:pPr algn="r"/>
            <a:r>
              <a:rPr lang="zh-TW" altLang="en-US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組員：</a:t>
            </a:r>
            <a:r>
              <a:rPr lang="en-US" altLang="zh-TW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41  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李湘柔</a:t>
            </a:r>
            <a:endParaRPr lang="en-US" altLang="zh-TW" sz="3200" b="1" dirty="0" smtClean="0">
              <a:solidFill>
                <a:schemeClr val="accent1">
                  <a:lumMod val="75000"/>
                </a:schemeClr>
              </a:solidFill>
              <a:latin typeface="華康少女文字W5" panose="02010609010101010101" pitchFamily="49" charset="-120"/>
              <a:ea typeface="華康少女文字W5" panose="02010609010101010101" pitchFamily="49" charset="-120"/>
            </a:endParaRPr>
          </a:p>
          <a:p>
            <a:pPr algn="r"/>
            <a:r>
              <a:rPr lang="zh-TW" altLang="en-US" sz="3200" b="1" dirty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 </a:t>
            </a:r>
            <a:r>
              <a:rPr lang="zh-TW" altLang="en-US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       </a:t>
            </a:r>
            <a:r>
              <a:rPr lang="en-US" altLang="zh-TW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34</a:t>
            </a:r>
            <a:r>
              <a:rPr lang="zh-TW" altLang="en-US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  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游婕宥</a:t>
            </a:r>
            <a:endParaRPr lang="en-US" altLang="zh-TW" sz="3200" b="1" dirty="0" smtClean="0">
              <a:solidFill>
                <a:schemeClr val="accent1">
                  <a:lumMod val="75000"/>
                </a:schemeClr>
              </a:solidFill>
              <a:latin typeface="華康少女文字W5" panose="02010609010101010101" pitchFamily="49" charset="-120"/>
              <a:ea typeface="華康少女文字W5" panose="02010609010101010101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9" y="476674"/>
            <a:ext cx="7175351" cy="1793167"/>
          </a:xfrm>
        </p:spPr>
        <p:txBody>
          <a:bodyPr/>
          <a:lstStyle/>
          <a:p>
            <a: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303-</a:t>
            </a:r>
            <a:r>
              <a:rPr lang="zh-TW" altLang="en-US" sz="4400" dirty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第</a:t>
            </a:r>
            <a: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9</a:t>
            </a:r>
            <a:r>
              <a:rPr lang="zh-TW" altLang="en-US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組報告天氣</a:t>
            </a:r>
            <a: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/>
            </a:r>
            <a:b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</a:br>
            <a:endParaRPr lang="zh-TW" altLang="en-US" sz="4400" dirty="0">
              <a:solidFill>
                <a:srgbClr val="7030A0"/>
              </a:solidFill>
              <a:latin typeface="華康少女文字W5" panose="02010609010101010101" pitchFamily="49" charset="-120"/>
              <a:ea typeface="華康少女文字W5" panose="0201060901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690">
            <a:off x="5528164" y="1679106"/>
            <a:ext cx="2925763" cy="249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7" b="4191"/>
          <a:stretch/>
        </p:blipFill>
        <p:spPr bwMode="auto">
          <a:xfrm rot="21380668">
            <a:off x="5528163" y="4365104"/>
            <a:ext cx="2877004" cy="1688124"/>
          </a:xfrm>
          <a:prstGeom prst="roundRect">
            <a:avLst>
              <a:gd name="adj" fmla="val 64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2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88547"/>
              </p:ext>
            </p:extLst>
          </p:nvPr>
        </p:nvGraphicFramePr>
        <p:xfrm>
          <a:off x="1176526" y="1806416"/>
          <a:ext cx="7283904" cy="3206760"/>
        </p:xfrm>
        <a:graphic>
          <a:graphicData uri="http://schemas.openxmlformats.org/drawingml/2006/table">
            <a:tbl>
              <a:tblPr/>
              <a:tblGrid>
                <a:gridCol w="982526"/>
                <a:gridCol w="982526"/>
                <a:gridCol w="982526"/>
                <a:gridCol w="982526"/>
                <a:gridCol w="982526"/>
                <a:gridCol w="982526"/>
                <a:gridCol w="1388748"/>
              </a:tblGrid>
              <a:tr h="847764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地點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天氣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溫度</a:t>
                      </a:r>
                      <a:r>
                        <a:rPr lang="en-US" altLang="zh-TW" b="0" dirty="0">
                          <a:solidFill>
                            <a:srgbClr val="444444"/>
                          </a:solidFill>
                          <a:effectLst/>
                        </a:rPr>
                        <a:t>(℃)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月平均溫度</a:t>
                      </a:r>
                      <a:r>
                        <a:rPr lang="en-US" altLang="zh-TW" b="0" dirty="0">
                          <a:solidFill>
                            <a:srgbClr val="444444"/>
                          </a:solidFill>
                          <a:effectLst/>
                        </a:rPr>
                        <a:t>(℃)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0">
                          <a:solidFill>
                            <a:srgbClr val="444444"/>
                          </a:solidFill>
                          <a:effectLst/>
                        </a:rPr>
                        <a:t>月平均雨量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5112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最低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最高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毫米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444444"/>
                          </a:solidFill>
                          <a:effectLst/>
                        </a:rPr>
                        <a:t>&gt;=0.1</a:t>
                      </a:r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毫米日數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</a:tr>
              <a:tr h="847764"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  <a:latin typeface="Verdana"/>
                        </a:rPr>
                        <a:t>東京</a:t>
                      </a:r>
                    </a:p>
                  </a:txBody>
                  <a:tcPr marL="1524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effectLst/>
                          <a:latin typeface="Verdana"/>
                        </a:rPr>
                        <a:t>雨天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effectLst/>
                          <a:latin typeface="Verdana"/>
                        </a:rPr>
                        <a:t>17~24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effectLst/>
                          <a:latin typeface="Verdana"/>
                        </a:rPr>
                        <a:t>18.9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effectLst/>
                          <a:latin typeface="Verdana"/>
                        </a:rPr>
                        <a:t>25.2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effectLst/>
                          <a:latin typeface="Verdana"/>
                        </a:rPr>
                        <a:t>164.9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effectLst/>
                          <a:latin typeface="Verdana"/>
                        </a:rPr>
                        <a:t>11.9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 rot="21424042">
            <a:off x="1196073" y="1307558"/>
            <a:ext cx="152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2017/06/07 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42999" y="731520"/>
            <a:ext cx="7005627" cy="413764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夏天</a:t>
            </a:r>
            <a:r>
              <a:rPr lang="zh-TW" altLang="en-US" sz="2800" dirty="0">
                <a:solidFill>
                  <a:srgbClr val="A21691"/>
                </a:solidFill>
                <a:latin typeface="+mn-ea"/>
              </a:rPr>
              <a:t>來臨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！，</a:t>
            </a:r>
            <a:r>
              <a:rPr lang="zh-TW" altLang="en-US" sz="2800" dirty="0">
                <a:solidFill>
                  <a:srgbClr val="A21691"/>
                </a:solidFill>
                <a:latin typeface="+mn-ea"/>
              </a:rPr>
              <a:t>夏季的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天氣</a:t>
            </a:r>
            <a:r>
              <a:rPr lang="zh-TW" altLang="en-US" sz="2800" dirty="0">
                <a:solidFill>
                  <a:srgbClr val="A21691"/>
                </a:solidFill>
                <a:latin typeface="+mn-ea"/>
              </a:rPr>
              <a:t>就是熱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，如果</a:t>
            </a:r>
            <a:r>
              <a:rPr lang="en-US" altLang="zh-TW" sz="2800" dirty="0" smtClean="0">
                <a:solidFill>
                  <a:srgbClr val="A21691"/>
                </a:solidFill>
                <a:latin typeface="+mn-ea"/>
              </a:rPr>
              <a:t>6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月要出國去東京旅遊，就要注意一下了！</a:t>
            </a:r>
            <a:r>
              <a:rPr lang="zh-TW" altLang="en-US" sz="2800" dirty="0" smtClean="0">
                <a:solidFill>
                  <a:srgbClr val="A21691"/>
                </a:solidFill>
              </a:rPr>
              <a:t>  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</a:rPr>
              <a:t>梅雨季從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</a:rPr>
              <a:t>這個月開始，最好隨身攜帶晴陽傘，不僅可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</a:rPr>
              <a:t>遮擋陽光，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</a:rPr>
              <a:t>也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</a:rPr>
              <a:t>可以應付突然下雨。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建議穿短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</a:rPr>
              <a:t>袖輕薄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服裝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</a:rPr>
              <a:t>，夏季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的飄逸長裙仍舊可以持續出場，不僅可防曬，又通風涼快。</a:t>
            </a:r>
            <a:r>
              <a:rPr lang="zh-TW" altLang="en-US" sz="2800" dirty="0">
                <a:solidFill>
                  <a:srgbClr val="C737A1"/>
                </a:solidFill>
              </a:rPr>
              <a:t>因為尚有些許溫差，男女都可攜帶長袖襯衫充當外套，或是輕薄短外套保暖。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2318" r="6209" b="4387"/>
          <a:stretch/>
        </p:blipFill>
        <p:spPr bwMode="auto">
          <a:xfrm rot="883359">
            <a:off x="6387328" y="4519850"/>
            <a:ext cx="2664296" cy="24238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9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天空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天空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天空">
  <a:themeElements>
    <a:clrScheme name="天空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天空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天空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st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Nest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470</Words>
  <Application>Microsoft Office PowerPoint</Application>
  <PresentationFormat>如螢幕大小 (4:3)</PresentationFormat>
  <Paragraphs>95</Paragraphs>
  <Slides>43</Slides>
  <Notes>25</Notes>
  <HiddenSlides>0</HiddenSlides>
  <MMClips>1</MMClips>
  <ScaleCrop>false</ScaleCrop>
  <HeadingPairs>
    <vt:vector size="4" baseType="variant">
      <vt:variant>
        <vt:lpstr>佈景主題</vt:lpstr>
      </vt:variant>
      <vt:variant>
        <vt:i4>9</vt:i4>
      </vt:variant>
      <vt:variant>
        <vt:lpstr>投影片標題</vt:lpstr>
      </vt:variant>
      <vt:variant>
        <vt:i4>43</vt:i4>
      </vt:variant>
    </vt:vector>
  </HeadingPairs>
  <TitlesOfParts>
    <vt:vector size="52" baseType="lpstr">
      <vt:lpstr>Office 佈景主題</vt:lpstr>
      <vt:lpstr>天空</vt:lpstr>
      <vt:lpstr>1_天空</vt:lpstr>
      <vt:lpstr>氣流</vt:lpstr>
      <vt:lpstr>1_Office 佈景主題</vt:lpstr>
      <vt:lpstr>2_Office 佈景主題</vt:lpstr>
      <vt:lpstr>3_Office 佈景主題</vt:lpstr>
      <vt:lpstr>Nestor template</vt:lpstr>
      <vt:lpstr>1_Nestor template</vt:lpstr>
      <vt:lpstr>義大利～威尼斯             303-1</vt:lpstr>
      <vt:lpstr>氣 候</vt:lpstr>
      <vt:lpstr>埃及---開羅天氣303-4</vt:lpstr>
      <vt:lpstr>埃及---開羅天氣303-4</vt:lpstr>
      <vt:lpstr>埃及---開羅天氣303-4</vt:lpstr>
      <vt:lpstr>PowerPoint 簡報</vt:lpstr>
      <vt:lpstr>303-第9組報告天氣 </vt:lpstr>
      <vt:lpstr>PowerPoint 簡報</vt:lpstr>
      <vt:lpstr>PowerPoint 簡報</vt:lpstr>
      <vt:lpstr>PowerPoint 簡報</vt:lpstr>
      <vt:lpstr>PowerPoint 簡報</vt:lpstr>
      <vt:lpstr>PowerPoint 簡報</vt:lpstr>
      <vt:lpstr>印度---德里天氣   303-3</vt:lpstr>
      <vt:lpstr>印度---德里天氣   303-3</vt:lpstr>
      <vt:lpstr>韓國---首爾天氣    303-10</vt:lpstr>
      <vt:lpstr>PowerPoint 簡報</vt:lpstr>
      <vt:lpstr>PowerPoint 簡報</vt:lpstr>
      <vt:lpstr>加拿大---溫哥華天氣303-7</vt:lpstr>
      <vt:lpstr>加拿大---溫哥華天氣303-7</vt:lpstr>
      <vt:lpstr>加拿大---溫哥華天氣303-7</vt:lpstr>
      <vt:lpstr>PowerPoint 簡報</vt:lpstr>
      <vt:lpstr>日本-大阪氣象303-6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中國～北京天氣303-5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高溫妮</cp:lastModifiedBy>
  <cp:revision>41</cp:revision>
  <dcterms:created xsi:type="dcterms:W3CDTF">2017-06-05T01:09:05Z</dcterms:created>
  <dcterms:modified xsi:type="dcterms:W3CDTF">2018-04-26T02:16:28Z</dcterms:modified>
</cp:coreProperties>
</file>