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24" r:id="rId3"/>
    <p:sldId id="362" r:id="rId4"/>
    <p:sldId id="364" r:id="rId5"/>
    <p:sldId id="367" r:id="rId6"/>
    <p:sldId id="379" r:id="rId7"/>
    <p:sldId id="385" r:id="rId8"/>
    <p:sldId id="380" r:id="rId9"/>
    <p:sldId id="386" r:id="rId10"/>
    <p:sldId id="381" r:id="rId11"/>
    <p:sldId id="389" r:id="rId12"/>
    <p:sldId id="388" r:id="rId13"/>
    <p:sldId id="382" r:id="rId14"/>
    <p:sldId id="387" r:id="rId15"/>
    <p:sldId id="383" r:id="rId16"/>
    <p:sldId id="325" r:id="rId17"/>
    <p:sldId id="390" r:id="rId18"/>
    <p:sldId id="361" r:id="rId19"/>
    <p:sldId id="272" r:id="rId20"/>
    <p:sldId id="368" r:id="rId21"/>
    <p:sldId id="391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93" r:id="rId30"/>
    <p:sldId id="392" r:id="rId31"/>
    <p:sldId id="271" r:id="rId32"/>
    <p:sldId id="399" r:id="rId33"/>
    <p:sldId id="400" r:id="rId34"/>
    <p:sldId id="401" r:id="rId35"/>
    <p:sldId id="404" r:id="rId36"/>
    <p:sldId id="403" r:id="rId37"/>
    <p:sldId id="402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8E7"/>
    <a:srgbClr val="FAE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DBA3B0-22DC-46E7-A073-209B9DEB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813576-011B-453C-8D6C-A88B78C9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5E77BF-7816-4698-8BCA-B7FC807C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AF7FB7-EDEB-423D-B928-2F425E72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FF347C-198C-4239-AE73-A9EAAC07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AE8F7-7DBF-4006-94E4-ADDB183D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C63D56-3516-4F5D-A950-EBEF1648D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963403-30F6-4F21-8E79-378349AA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99F1A3-CB2D-4FEE-8EB5-BADF9638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1581A-4A9D-4D97-B7F9-DB2A9ECA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23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CE5BB5D-335A-4438-BBD0-1E656CAD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10560FF-B85A-4FC4-B72E-47A5A4F50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63CFF4-55E4-4BB6-A86B-AF4ED388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E9C3FE-7322-4356-8219-237B6821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A8ECD1-114C-4249-9606-20778FE0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53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4751D-254F-4A09-A3EC-3A17D110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7B7779-654F-4347-8915-8E44B7E9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1B1BB6-0647-4A3F-A7E5-B9CAA4B5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009374-5552-4FF9-86A8-E48A3345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1E48B7-3D1D-44DD-8F9A-27FB7C31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8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8DB42-7CF5-4002-B785-33000A82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7A3B52-5DBA-4464-AD8B-58B5FDEE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79E7-92A1-4178-8DCC-CF5D04D5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8E800A-DDCC-4C5B-B09F-F7C854E7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CFB201-A6CC-4F44-AC48-F9ECABAE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79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DAE9D-EE72-415C-8D16-C8EA6177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414E11-F8DA-48D5-9E9A-B799D4CCB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E5935A-792D-4627-83F4-06B37E134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47716C-F755-4AD6-B120-436C1B22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C13C40-EEAA-47CF-9AA8-CEC2469B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771E85-9805-4B4B-873C-21CFDA66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8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3BC613-CD7C-42C1-AE9C-4C1E7472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B632B-A256-4627-87BC-565F6B291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27D0F8-807E-4A9E-941F-001EB913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E313ED8-A8EA-4749-AC94-9CB2BB6CD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6486B4-0B4D-4787-86FB-FABEC298D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E60EA5C-5215-4649-974E-DD8C6D03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1629D4A-08D9-46CF-8FFC-00E34193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AC70DEA-69D7-4B26-8E1E-A799BCB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91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182A61-960A-40CE-B955-5E0B544A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09BDC6D-50A2-48B8-9E01-279642D7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B78103-12D5-426D-8CD4-35C3988A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417F8B-D0CF-45DC-81DA-1AA2DDDB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15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02DDD6-37E6-4BF2-ACEA-38DBC836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E1E0582-0B84-481B-B2A9-3F87923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A6CAC6-9BC1-4953-9301-C18649C3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20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B89499-2884-45AB-BF2D-645BDA7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D14ADD-8E9E-4A61-B180-6CEFEE45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F96DE6-3195-42DD-926D-E12B0AD3E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184D41-9F0C-42C2-AB14-5AA7729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38C9D0-8598-4767-9A21-266F14C4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627670-2F58-4815-AC81-F1DBBFC8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5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620F6C-6A96-4C12-A478-DA2A3216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FFBBF4-7E29-4A20-B6A2-88D64872D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73A5B44-C1D6-4381-B765-0D15FD975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0E1002-FB0B-49E8-A26F-E5903B5D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7B96E7-FF35-4EA4-A5DD-E9032B2C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2E026C-930F-4E51-89E2-F1123BC4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34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F90A392-EA64-4091-AA58-107253DA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CE5007-6ACF-4A79-A8BE-B99A2744E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A684EE-3F9E-4248-879C-53CD0E7AC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C86F23-B053-4D5E-AE6F-3DF62B329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FB2C78-5FCA-4A18-898F-A7A3D2C8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44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tVp3EmMCF8&amp;list=RDCMUCxbfRJ_Uk2tyeWXsHg748Ow&amp;index=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s://forms.gle/4oVdekr9DUCFsAhC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MUfMJAVS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0625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</a:t>
            </a:r>
            <a:r>
              <a:rPr lang="zh-TW" altLang="en-US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生活</a:t>
            </a:r>
            <a:endParaRPr lang="en-US" altLang="zh-TW" sz="11500" b="1" dirty="0" smtClean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二體育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28289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08" y="189000"/>
            <a:ext cx="9930184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0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130908" y="189000"/>
            <a:ext cx="9930184" cy="6480000"/>
            <a:chOff x="1130908" y="189000"/>
            <a:chExt cx="9930184" cy="6480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908" y="189000"/>
              <a:ext cx="9930184" cy="6480000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2505456" y="612648"/>
              <a:ext cx="444352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rgbClr val="C00000"/>
                  </a:solidFill>
                </a:rPr>
                <a:t>1</a:t>
              </a:r>
            </a:p>
            <a:p>
              <a:endParaRPr lang="en-US" altLang="zh-TW" sz="4800" dirty="0">
                <a:solidFill>
                  <a:srgbClr val="C00000"/>
                </a:solidFill>
              </a:endParaRPr>
            </a:p>
            <a:p>
              <a:endParaRPr lang="en-US" altLang="zh-TW" sz="4000" dirty="0" smtClean="0">
                <a:solidFill>
                  <a:srgbClr val="C00000"/>
                </a:solidFill>
              </a:endParaRPr>
            </a:p>
            <a:p>
              <a:endParaRPr lang="en-US" altLang="zh-TW" sz="4400" dirty="0">
                <a:solidFill>
                  <a:srgbClr val="C00000"/>
                </a:solidFill>
              </a:endParaRPr>
            </a:p>
            <a:p>
              <a:endParaRPr lang="en-US" altLang="zh-TW" sz="4000" dirty="0" smtClean="0">
                <a:solidFill>
                  <a:srgbClr val="C00000"/>
                </a:solidFill>
              </a:endParaRPr>
            </a:p>
            <a:p>
              <a:r>
                <a:rPr lang="en-US" altLang="zh-TW" sz="4000" dirty="0" smtClean="0">
                  <a:solidFill>
                    <a:srgbClr val="C00000"/>
                  </a:solidFill>
                </a:rPr>
                <a:t>3</a:t>
              </a:r>
              <a:endParaRPr lang="en-US" altLang="zh-TW" sz="4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47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23825" y="343281"/>
            <a:ext cx="11944350" cy="6153912"/>
            <a:chOff x="123825" y="581025"/>
            <a:chExt cx="11944350" cy="615391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825" y="581025"/>
              <a:ext cx="11944350" cy="2847975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25" y="3182112"/>
              <a:ext cx="11944350" cy="3552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98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23825" y="310896"/>
            <a:ext cx="11944350" cy="6186297"/>
            <a:chOff x="123825" y="310896"/>
            <a:chExt cx="11944350" cy="6186297"/>
          </a:xfrm>
        </p:grpSpPr>
        <p:grpSp>
          <p:nvGrpSpPr>
            <p:cNvPr id="4" name="群組 3"/>
            <p:cNvGrpSpPr/>
            <p:nvPr/>
          </p:nvGrpSpPr>
          <p:grpSpPr>
            <a:xfrm>
              <a:off x="123825" y="343281"/>
              <a:ext cx="11944350" cy="6153912"/>
              <a:chOff x="123825" y="581025"/>
              <a:chExt cx="11944350" cy="6153912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3825" y="581025"/>
                <a:ext cx="11944350" cy="2847975"/>
              </a:xfrm>
              <a:prstGeom prst="rect">
                <a:avLst/>
              </a:prstGeom>
            </p:spPr>
          </p:pic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825" y="3182112"/>
                <a:ext cx="11944350" cy="3552825"/>
              </a:xfrm>
              <a:prstGeom prst="rect">
                <a:avLst/>
              </a:prstGeom>
            </p:spPr>
          </p:pic>
        </p:grpSp>
        <p:sp>
          <p:nvSpPr>
            <p:cNvPr id="5" name="文字方塊 4"/>
            <p:cNvSpPr txBox="1"/>
            <p:nvPr/>
          </p:nvSpPr>
          <p:spPr>
            <a:xfrm>
              <a:off x="1819656" y="310896"/>
              <a:ext cx="444352" cy="3508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rgbClr val="C00000"/>
                  </a:solidFill>
                </a:rPr>
                <a:t>3</a:t>
              </a:r>
            </a:p>
            <a:p>
              <a:endParaRPr lang="en-US" altLang="zh-TW" sz="5400" dirty="0">
                <a:solidFill>
                  <a:srgbClr val="C00000"/>
                </a:solidFill>
              </a:endParaRPr>
            </a:p>
            <a:p>
              <a:endParaRPr lang="en-US" altLang="zh-TW" sz="4000" dirty="0" smtClean="0">
                <a:solidFill>
                  <a:srgbClr val="C00000"/>
                </a:solidFill>
              </a:endParaRPr>
            </a:p>
            <a:p>
              <a:endParaRPr lang="en-US" altLang="zh-TW" sz="4800" dirty="0" smtClean="0">
                <a:solidFill>
                  <a:srgbClr val="C00000"/>
                </a:solidFill>
              </a:endParaRPr>
            </a:p>
            <a:p>
              <a:r>
                <a:rPr lang="en-US" altLang="zh-TW" sz="4000" dirty="0" smtClean="0">
                  <a:solidFill>
                    <a:srgbClr val="C00000"/>
                  </a:solidFill>
                </a:rPr>
                <a:t>2</a:t>
              </a:r>
              <a:endParaRPr lang="en-US" altLang="zh-TW" sz="4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64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95250"/>
            <a:ext cx="119443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9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23825" y="45720"/>
            <a:ext cx="11944350" cy="6717030"/>
            <a:chOff x="123825" y="45720"/>
            <a:chExt cx="11944350" cy="671703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825" y="95250"/>
              <a:ext cx="11944350" cy="6667500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1837944" y="45720"/>
              <a:ext cx="444352" cy="4739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rgbClr val="C00000"/>
                  </a:solidFill>
                </a:rPr>
                <a:t>1</a:t>
              </a:r>
            </a:p>
            <a:p>
              <a:endParaRPr lang="en-US" altLang="zh-TW" sz="5400" dirty="0">
                <a:solidFill>
                  <a:srgbClr val="C00000"/>
                </a:solidFill>
              </a:endParaRPr>
            </a:p>
            <a:p>
              <a:endParaRPr lang="en-US" altLang="zh-TW" sz="4000" dirty="0" smtClean="0">
                <a:solidFill>
                  <a:srgbClr val="C00000"/>
                </a:solidFill>
              </a:endParaRPr>
            </a:p>
            <a:p>
              <a:endParaRPr lang="en-US" altLang="zh-TW" sz="4800" dirty="0" smtClean="0">
                <a:solidFill>
                  <a:srgbClr val="C00000"/>
                </a:solidFill>
              </a:endParaRPr>
            </a:p>
            <a:p>
              <a:endParaRPr lang="en-US" altLang="zh-TW" sz="4000" dirty="0" smtClean="0">
                <a:solidFill>
                  <a:srgbClr val="C00000"/>
                </a:solidFill>
              </a:endParaRPr>
            </a:p>
            <a:p>
              <a:endParaRPr lang="en-US" altLang="zh-TW" sz="4000" dirty="0">
                <a:solidFill>
                  <a:srgbClr val="C00000"/>
                </a:solidFill>
              </a:endParaRPr>
            </a:p>
            <a:p>
              <a:r>
                <a:rPr lang="en-US" altLang="zh-TW" sz="4000" dirty="0" smtClean="0">
                  <a:solidFill>
                    <a:srgbClr val="C00000"/>
                  </a:solidFill>
                </a:rPr>
                <a:t>1</a:t>
              </a:r>
              <a:endParaRPr lang="en-US" altLang="zh-TW" sz="4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80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0625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一生活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二體育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3148740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1000" y="0"/>
            <a:ext cx="114300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每堂課流程 </a:t>
            </a:r>
            <a:r>
              <a:rPr lang="en-US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:  </a:t>
            </a:r>
            <a:endParaRPr lang="en-US" altLang="zh-TW" sz="3200" b="1" dirty="0" smtClean="0">
              <a:highlight>
                <a:srgbClr val="FFFF00"/>
              </a:highlight>
              <a:latin typeface="Calibri" panose="020F0502020204030204" pitchFamily="34" charset="0"/>
              <a:ea typeface="微軟正黑體" panose="020B0604030504040204" pitchFamily="34" charset="-120"/>
              <a:cs typeface="BiauKai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TW" sz="3200" b="1" dirty="0" smtClean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 </a:t>
            </a:r>
            <a:r>
              <a:rPr lang="zh-TW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一、做操暖身 </a:t>
            </a:r>
            <a:r>
              <a:rPr lang="en-US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       </a:t>
            </a:r>
            <a:r>
              <a:rPr lang="zh-TW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二、影片課程</a:t>
            </a:r>
            <a:r>
              <a:rPr lang="en-US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        </a:t>
            </a:r>
            <a:r>
              <a:rPr lang="en-US" altLang="zh-TW" sz="32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 </a:t>
            </a:r>
            <a:r>
              <a:rPr lang="en-US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  </a:t>
            </a:r>
            <a:r>
              <a:rPr lang="zh-TW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三、</a:t>
            </a:r>
            <a:r>
              <a:rPr lang="zh-TW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拉筋收操</a:t>
            </a:r>
            <a:endParaRPr lang="zh-TW" altLang="zh-TW" sz="3200" dirty="0">
              <a:latin typeface="Calibri" panose="020F0502020204030204" pitchFamily="34" charset="0"/>
            </a:endParaRPr>
          </a:p>
          <a:p>
            <a:pPr marL="228600" algn="ctr">
              <a:lnSpc>
                <a:spcPct val="150000"/>
              </a:lnSpc>
              <a:spcAft>
                <a:spcPts val="0"/>
              </a:spcAft>
            </a:pPr>
            <a:r>
              <a:rPr lang="en-US" altLang="zh-TW" sz="3200" b="1" dirty="0" smtClean="0">
                <a:highlight>
                  <a:srgbClr val="FFFF00"/>
                </a:highlight>
                <a:latin typeface="微軟正黑體" panose="020B0604030504040204" pitchFamily="34" charset="-120"/>
                <a:cs typeface="BiauKai"/>
              </a:rPr>
              <a:t>*  </a:t>
            </a:r>
            <a:r>
              <a:rPr lang="zh-TW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每週進行</a:t>
            </a:r>
            <a:r>
              <a:rPr lang="zh-TW" altLang="zh-TW" sz="32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兩</a:t>
            </a:r>
            <a:r>
              <a:rPr lang="zh-TW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次</a:t>
            </a:r>
            <a:r>
              <a:rPr lang="zh-TW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BiauKai"/>
              </a:rPr>
              <a:t>，</a:t>
            </a:r>
            <a:r>
              <a:rPr lang="zh-TW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即完成該週兩堂課程</a:t>
            </a:r>
            <a:r>
              <a:rPr lang="en-US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 *</a:t>
            </a:r>
            <a:endParaRPr lang="zh-TW" altLang="zh-TW" sz="3200" dirty="0">
              <a:latin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1600" b="1" dirty="0">
                <a:latin typeface="微軟正黑體" panose="020B0604030504040204" pitchFamily="34" charset="-120"/>
                <a:cs typeface="BiauKai"/>
              </a:rPr>
              <a:t> </a:t>
            </a:r>
            <a:endParaRPr lang="zh-TW" altLang="zh-TW" sz="32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一、做操暖身</a:t>
            </a:r>
            <a:r>
              <a:rPr lang="en-US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 :</a:t>
            </a:r>
            <a:r>
              <a:rPr lang="en-US" altLang="zh-TW" sz="3200" b="1" dirty="0">
                <a:latin typeface="微軟正黑體" panose="020B0604030504040204" pitchFamily="34" charset="-120"/>
                <a:cs typeface="BiauKai"/>
              </a:rPr>
              <a:t> </a:t>
            </a:r>
            <a:r>
              <a:rPr lang="zh-TW" altLang="zh-TW" sz="3200" dirty="0"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依照學校體育課做操流程</a:t>
            </a:r>
            <a:r>
              <a:rPr lang="zh-TW" altLang="zh-TW" sz="3200" dirty="0">
                <a:latin typeface="Calibri" panose="020F0502020204030204" pitchFamily="34" charset="0"/>
                <a:ea typeface="標楷體" panose="03000509000000000000" pitchFamily="65" charset="-120"/>
                <a:cs typeface="BiauKai"/>
              </a:rPr>
              <a:t>，</a:t>
            </a:r>
            <a:r>
              <a:rPr lang="zh-TW" altLang="zh-TW" sz="3200" dirty="0"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自行完成熱身。</a:t>
            </a:r>
            <a:endParaRPr lang="zh-TW" altLang="zh-TW" sz="3200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altLang="zh-TW" sz="1400" dirty="0">
                <a:latin typeface="微軟正黑體" panose="020B0604030504040204" pitchFamily="34" charset="-120"/>
                <a:cs typeface="BiauKai"/>
              </a:rPr>
              <a:t> </a:t>
            </a:r>
            <a:endParaRPr lang="zh-TW" altLang="zh-TW" sz="1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二、影片課程</a:t>
            </a:r>
            <a:r>
              <a:rPr lang="en-US" altLang="zh-TW" sz="32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 </a:t>
            </a:r>
            <a:r>
              <a:rPr lang="en-US" altLang="zh-TW" sz="3200" b="1" dirty="0" smtClean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BiauKai"/>
              </a:rPr>
              <a:t>:</a:t>
            </a:r>
            <a:r>
              <a:rPr lang="zh-TW" altLang="en-US" sz="3200" dirty="0">
                <a:latin typeface="微軟正黑體" panose="020B0604030504040204" pitchFamily="34" charset="-120"/>
                <a:cs typeface="BiauKai"/>
              </a:rPr>
              <a:t>影片名稱：兒童律動 </a:t>
            </a:r>
            <a:r>
              <a:rPr lang="en-US" altLang="zh-TW" sz="3200" dirty="0">
                <a:latin typeface="微軟正黑體" panose="020B0604030504040204" pitchFamily="34" charset="-120"/>
                <a:cs typeface="BiauKai"/>
              </a:rPr>
              <a:t>- </a:t>
            </a:r>
            <a:r>
              <a:rPr lang="zh-TW" altLang="en-US" sz="3200" dirty="0">
                <a:latin typeface="微軟正黑體" panose="020B0604030504040204" pitchFamily="34" charset="-120"/>
                <a:cs typeface="BiauKai"/>
              </a:rPr>
              <a:t>鬼滅之刃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sz="3200" dirty="0">
                <a:latin typeface="微軟正黑體" panose="020B0604030504040204" pitchFamily="34" charset="-120"/>
                <a:cs typeface="BiauKai"/>
              </a:rPr>
              <a:t>影片連結</a:t>
            </a:r>
            <a:r>
              <a:rPr lang="zh-TW" altLang="en-US" sz="3200" dirty="0" smtClean="0">
                <a:latin typeface="微軟正黑體" panose="020B0604030504040204" pitchFamily="34" charset="-120"/>
                <a:cs typeface="BiauKai"/>
              </a:rPr>
              <a:t>：</a:t>
            </a:r>
            <a:r>
              <a:rPr lang="en-US" altLang="zh-TW" sz="1600" dirty="0" smtClean="0">
                <a:latin typeface="+mj-lt"/>
                <a:cs typeface="BiauKai"/>
                <a:hlinkClick r:id="rId2"/>
              </a:rPr>
              <a:t>https</a:t>
            </a:r>
            <a:r>
              <a:rPr lang="en-US" altLang="zh-TW" sz="1600" dirty="0">
                <a:latin typeface="+mj-lt"/>
                <a:cs typeface="BiauKai"/>
                <a:hlinkClick r:id="rId2"/>
              </a:rPr>
              <a:t>://</a:t>
            </a:r>
            <a:r>
              <a:rPr lang="en-US" altLang="zh-TW" sz="1600" dirty="0" smtClean="0">
                <a:latin typeface="+mj-lt"/>
                <a:cs typeface="BiauKai"/>
                <a:hlinkClick r:id="rId2"/>
              </a:rPr>
              <a:t>www.youtube.com/watch?v=otVp3EmMCF8&amp;list=RDCMUCxbfRJ_Uk2tyeWXsHg748Ow&amp;index=8</a:t>
            </a:r>
            <a:endParaRPr lang="en-US" altLang="zh-TW" sz="1600" dirty="0" smtClean="0">
              <a:latin typeface="+mj-lt"/>
              <a:cs typeface="BiauKa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3200" dirty="0">
              <a:latin typeface="微軟正黑體" panose="020B0604030504040204" pitchFamily="34" charset="-120"/>
              <a:cs typeface="BiauKai"/>
            </a:endParaRPr>
          </a:p>
          <a:p>
            <a:pPr>
              <a:spcAft>
                <a:spcPts val="0"/>
              </a:spcAft>
            </a:pPr>
            <a:endParaRPr lang="en-US" altLang="zh-TW" sz="1100" u="sng" dirty="0" smtClean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3042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21181"/>
            <a:ext cx="1187704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             </a:t>
            </a:r>
            <a:r>
              <a:rPr lang="zh-TW" altLang="zh-TW" b="1" dirty="0" smtClean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</a:rPr>
              <a:t>三</a:t>
            </a:r>
            <a:r>
              <a:rPr lang="zh-TW" altLang="zh-TW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</a:rPr>
              <a:t>、拉筋收操</a:t>
            </a:r>
            <a:r>
              <a:rPr lang="en-US" altLang="zh-TW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</a:rPr>
              <a:t> :</a:t>
            </a:r>
            <a:r>
              <a:rPr lang="en-US" altLang="zh-TW" b="1" dirty="0">
                <a:latin typeface="微軟正黑體" panose="020B0604030504040204" pitchFamily="34" charset="-120"/>
              </a:rPr>
              <a:t> </a:t>
            </a:r>
            <a:r>
              <a:rPr lang="zh-TW" altLang="zh-TW" dirty="0">
                <a:latin typeface="Calibri" panose="020F0502020204030204" pitchFamily="34" charset="0"/>
                <a:ea typeface="微軟正黑體" panose="020B0604030504040204" pitchFamily="34" charset="-120"/>
              </a:rPr>
              <a:t>每堂課後進行拉筋收操，共六式。請依照片姿勢操作，每個動作靜置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</a:rPr>
              <a:t>10 </a:t>
            </a:r>
            <a:r>
              <a:rPr lang="zh-TW" altLang="zh-TW" dirty="0">
                <a:latin typeface="Calibri" panose="020F0502020204030204" pitchFamily="34" charset="0"/>
                <a:ea typeface="微軟正黑體" panose="020B0604030504040204" pitchFamily="34" charset="-120"/>
              </a:rPr>
              <a:t>秒</a:t>
            </a:r>
            <a:r>
              <a:rPr lang="zh-TW" altLang="zh-TW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。</a:t>
            </a:r>
            <a:r>
              <a:rPr lang="zh-TW" altLang="en-US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         </a:t>
            </a:r>
            <a:endParaRPr lang="en-US" altLang="zh-TW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</a:pPr>
            <a:endParaRPr lang="en-US" altLang="zh-TW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</a:pPr>
            <a:endParaRPr lang="en-US" altLang="zh-TW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</a:pPr>
            <a:endParaRPr lang="en-US" altLang="zh-TW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4800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                     </a:t>
            </a:r>
            <a:r>
              <a:rPr lang="zh-TW" altLang="en-US" sz="2800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       </a:t>
            </a:r>
            <a:r>
              <a:rPr lang="en-US" altLang="zh-TW" sz="4800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→</a:t>
            </a:r>
            <a:r>
              <a:rPr lang="zh-TW" altLang="en-US" sz="4800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4800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→</a:t>
            </a:r>
            <a:endParaRPr lang="en-US" altLang="zh-TW" sz="4800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</a:pPr>
            <a:endParaRPr lang="en-US" altLang="zh-TW" sz="4800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</a:pPr>
            <a:endParaRPr lang="en-US" altLang="zh-TW" sz="4800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4800" dirty="0">
                <a:latin typeface="Calibri" panose="020F0502020204030204" pitchFamily="34" charset="0"/>
                <a:ea typeface="微軟正黑體" panose="020B0604030504040204" pitchFamily="34" charset="-120"/>
              </a:rPr>
              <a:t>   </a:t>
            </a:r>
            <a:endParaRPr lang="en-US" altLang="zh-TW" sz="4800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4800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4800" dirty="0">
                <a:latin typeface="Calibri" panose="020F0502020204030204" pitchFamily="34" charset="0"/>
                <a:ea typeface="微軟正黑體" panose="020B0604030504040204" pitchFamily="34" charset="-120"/>
              </a:rPr>
              <a:t>→</a:t>
            </a:r>
            <a:r>
              <a:rPr lang="zh-TW" altLang="en-US" sz="4800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                    </a:t>
            </a:r>
            <a:r>
              <a:rPr lang="en-US" altLang="zh-TW" sz="4800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→</a:t>
            </a:r>
            <a:r>
              <a:rPr lang="zh-TW" altLang="en-US" sz="4800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4800" dirty="0">
                <a:latin typeface="Calibri" panose="020F0502020204030204" pitchFamily="34" charset="0"/>
                <a:ea typeface="微軟正黑體" panose="020B0604030504040204" pitchFamily="34" charset="-120"/>
              </a:rPr>
              <a:t>→</a:t>
            </a:r>
          </a:p>
          <a:p>
            <a:pPr>
              <a:spcAft>
                <a:spcPts val="0"/>
              </a:spcAft>
            </a:pPr>
            <a:endParaRPr lang="en-US" altLang="zh-TW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US" altLang="zh-TW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US" altLang="zh-TW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zh-TW" alt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       *</a:t>
            </a:r>
            <a:r>
              <a:rPr lang="zh-TW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操作每堂課後，請家長檢核填寫 </a:t>
            </a: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</a:rPr>
              <a:t>google document</a:t>
            </a:r>
            <a:r>
              <a:rPr lang="zh-TW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即完成該堂課程</a:t>
            </a:r>
            <a:r>
              <a:rPr lang="zh-TW" alt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。</a:t>
            </a:r>
            <a:endParaRPr lang="en-US" altLang="zh-TW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zh-TW" alt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          </a:t>
            </a:r>
            <a:r>
              <a:rPr lang="en-US" altLang="zh-TW" b="1" dirty="0" smtClean="0">
                <a:solidFill>
                  <a:srgbClr val="C00000"/>
                </a:solidFill>
                <a:latin typeface="Calibri" panose="020F0502020204030204" pitchFamily="34" charset="0"/>
                <a:hlinkClick r:id="rId2"/>
              </a:rPr>
              <a:t>https</a:t>
            </a: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hlinkClick r:id="rId2"/>
              </a:rPr>
              <a:t>://forms.gle/4oVdekr9DUCFsAhC9</a:t>
            </a:r>
            <a:endParaRPr lang="en-US" altLang="zh-TW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" y="960120"/>
            <a:ext cx="2624455" cy="1968500"/>
          </a:xfrm>
          <a:prstGeom prst="rect">
            <a:avLst/>
          </a:prstGeom>
        </p:spPr>
      </p:pic>
      <p:pic>
        <p:nvPicPr>
          <p:cNvPr id="4" name="圖片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02" y="960120"/>
            <a:ext cx="2626995" cy="1970405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04" y="960120"/>
            <a:ext cx="2624455" cy="1968500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" y="3902075"/>
            <a:ext cx="2612390" cy="1959610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72" y="3902075"/>
            <a:ext cx="2624455" cy="1968500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34" y="3902075"/>
            <a:ext cx="2625725" cy="19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0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0625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一生活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二體育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32775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0625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</a:t>
            </a:r>
            <a:r>
              <a:rPr lang="zh-TW" altLang="en-US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生活</a:t>
            </a:r>
            <a:endParaRPr lang="en-US" altLang="zh-TW" sz="11500" b="1" dirty="0" smtClean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二體育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1642471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64057" y="558675"/>
            <a:ext cx="7571303" cy="61774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今天請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複習閱讀測驗的解題技巧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一、先看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題目，知道文章主題。</a:t>
            </a:r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500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二、從標題及題目猜猜看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500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文章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說什麼？</a:t>
            </a:r>
          </a:p>
          <a:p>
            <a:pPr>
              <a:lnSpc>
                <a:spcPct val="2500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三、記住題目，從文章找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答案。</a:t>
            </a:r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500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四、閱讀文章，符合你的預測嗎？</a:t>
            </a:r>
          </a:p>
        </p:txBody>
      </p:sp>
    </p:spTree>
    <p:extLst>
      <p:ext uri="{BB962C8B-B14F-4D97-AF65-F5344CB8AC3E}">
        <p14:creationId xmlns:p14="http://schemas.microsoft.com/office/powerpoint/2010/main" val="13152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8917" t="1556" r="17667" b="10889"/>
          <a:stretch/>
        </p:blipFill>
        <p:spPr>
          <a:xfrm>
            <a:off x="1264921" y="18000"/>
            <a:ext cx="1019634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67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735013" y="559839"/>
            <a:ext cx="3139321" cy="59622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先判斷類型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，這是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閱讀測驗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  <a:r>
              <a:rPr lang="en-US" altLang="zh-TW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標題是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媽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媽󠇡的新生活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閱讀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測驗時，我們會使用哪些技巧？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</a:t>
            </a:r>
            <a:endParaRPr lang="zh-TW" altLang="en-US" sz="2400" spc="3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8917" t="1556" r="17667" b="10889"/>
          <a:stretch/>
        </p:blipFill>
        <p:spPr>
          <a:xfrm>
            <a:off x="329185" y="559838"/>
            <a:ext cx="8641080" cy="57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007215" y="559839"/>
            <a:ext cx="3139321" cy="59622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我們看到閱讀測驗的時候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使用的技巧是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一、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先看題目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共四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題</a:t>
            </a:r>
            <a:r>
              <a:rPr lang="en-US" altLang="zh-TW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有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三題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選擇題      和󠇡  一題勾選題</a:t>
            </a:r>
            <a:endParaRPr lang="en-US" altLang="zh-TW" sz="1400" spc="3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435608" y="128016"/>
            <a:ext cx="6181059" cy="3136391"/>
            <a:chOff x="1435608" y="310896"/>
            <a:chExt cx="6181059" cy="313639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/>
            <a:srcRect l="10944" t="45848" r="72341" b="14356"/>
            <a:stretch/>
          </p:blipFill>
          <p:spPr>
            <a:xfrm>
              <a:off x="1435608" y="310896"/>
              <a:ext cx="2321549" cy="310896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/>
            <a:srcRect l="14381" t="5194" r="71852" b="54859"/>
            <a:stretch/>
          </p:blipFill>
          <p:spPr>
            <a:xfrm>
              <a:off x="3723689" y="326570"/>
              <a:ext cx="1911968" cy="3120717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/>
            <a:srcRect l="27573" t="5664" r="58120" b="54860"/>
            <a:stretch/>
          </p:blipFill>
          <p:spPr>
            <a:xfrm>
              <a:off x="5629621" y="335902"/>
              <a:ext cx="1987046" cy="3083954"/>
            </a:xfrm>
            <a:prstGeom prst="rect">
              <a:avLst/>
            </a:prstGeom>
          </p:spPr>
        </p:pic>
      </p:grpSp>
      <p:grpSp>
        <p:nvGrpSpPr>
          <p:cNvPr id="15" name="群組 14"/>
          <p:cNvGrpSpPr/>
          <p:nvPr/>
        </p:nvGrpSpPr>
        <p:grpSpPr>
          <a:xfrm>
            <a:off x="4801877" y="3419712"/>
            <a:ext cx="2805930" cy="3420000"/>
            <a:chOff x="4884173" y="3438000"/>
            <a:chExt cx="2805930" cy="342000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2"/>
            <a:srcRect l="8917" t="1556" r="85092" b="55796"/>
            <a:stretch/>
          </p:blipFill>
          <p:spPr>
            <a:xfrm>
              <a:off x="6858000" y="3438000"/>
              <a:ext cx="832103" cy="3331752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/>
            <a:srcRect l="27023" t="45569" r="58120" b="10889"/>
            <a:stretch/>
          </p:blipFill>
          <p:spPr>
            <a:xfrm>
              <a:off x="4884173" y="3456432"/>
              <a:ext cx="2063496" cy="340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75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060419" y="161048"/>
            <a:ext cx="7333774" cy="3547871"/>
            <a:chOff x="1435608" y="310896"/>
            <a:chExt cx="6181059" cy="313639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/>
            <a:srcRect l="10944" t="45848" r="72341" b="14356"/>
            <a:stretch/>
          </p:blipFill>
          <p:spPr>
            <a:xfrm>
              <a:off x="1435608" y="310896"/>
              <a:ext cx="2321549" cy="310896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/>
            <a:srcRect l="14381" t="5194" r="71852" b="54859"/>
            <a:stretch/>
          </p:blipFill>
          <p:spPr>
            <a:xfrm>
              <a:off x="3723689" y="326570"/>
              <a:ext cx="1911968" cy="3120717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/>
            <a:srcRect l="27573" t="5664" r="58120" b="54860"/>
            <a:stretch/>
          </p:blipFill>
          <p:spPr>
            <a:xfrm>
              <a:off x="5629621" y="335902"/>
              <a:ext cx="1987046" cy="3083954"/>
            </a:xfrm>
            <a:prstGeom prst="rect">
              <a:avLst/>
            </a:prstGeom>
          </p:spPr>
        </p:pic>
      </p:grpSp>
      <p:sp>
        <p:nvSpPr>
          <p:cNvPr id="3" name="文字方塊 2"/>
          <p:cNvSpPr txBox="1"/>
          <p:nvPr/>
        </p:nvSpPr>
        <p:spPr>
          <a:xfrm>
            <a:off x="2651903" y="559839"/>
            <a:ext cx="8494633" cy="6298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我們看到閱讀測驗的時候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使用的技巧是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、從標題及題目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猜猜看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文章說什麼？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  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嘆氣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的原因          </a:t>
            </a: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</a:t>
            </a:r>
            <a:endParaRPr lang="en-US" altLang="zh-TW" sz="2000" b="1" spc="300" dirty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   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放心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的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原因</a:t>
            </a: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   故事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的標題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62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0418" y="556480"/>
            <a:ext cx="10525958" cy="618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我們看到閱讀測驗的時候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使用的技巧是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、從標題及題目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猜猜看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文章說什麼？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12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12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2400" b="1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2400" b="1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這題是</a:t>
            </a: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複選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，代表答案不只一個，</a:t>
            </a:r>
            <a: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可能有很多個答案都是對的。</a:t>
            </a: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請想想媽媽󠇡</a:t>
            </a:r>
            <a: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┌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新生活</a:t>
            </a:r>
            <a: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┘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的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情景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將五個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選項一󠇡個󠇡一󠇡個󠇡判斷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符合的選項就</a:t>
            </a: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打勾。</a:t>
            </a:r>
            <a:endParaRPr lang="en-US" altLang="zh-TW" sz="2400" spc="300" dirty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2400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</a:t>
            </a:r>
            <a:endParaRPr lang="en-US" altLang="zh-TW" sz="2400" spc="3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112772" y="530208"/>
            <a:ext cx="3436112" cy="4188096"/>
            <a:chOff x="4884173" y="3438000"/>
            <a:chExt cx="2805930" cy="342000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/>
            <a:srcRect l="8917" t="1556" r="85092" b="55796"/>
            <a:stretch/>
          </p:blipFill>
          <p:spPr>
            <a:xfrm>
              <a:off x="6858000" y="3438000"/>
              <a:ext cx="832103" cy="333175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/>
            <a:srcRect l="27023" t="45569" r="58120" b="10889"/>
            <a:stretch/>
          </p:blipFill>
          <p:spPr>
            <a:xfrm>
              <a:off x="4884173" y="3456432"/>
              <a:ext cx="2063496" cy="340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9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l="8917" t="45569" r="72341" b="10889"/>
          <a:stretch/>
        </p:blipFill>
        <p:spPr>
          <a:xfrm>
            <a:off x="1622410" y="3429000"/>
            <a:ext cx="2602991" cy="340156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241412" y="563241"/>
            <a:ext cx="7894469" cy="60407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我們看到閱讀測驗的時候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使用的技巧是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三、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記住題目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從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文章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答案</a:t>
            </a:r>
            <a:endParaRPr lang="en-US" altLang="zh-TW" sz="2400" b="1" spc="3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找：</a:t>
            </a:r>
            <a:r>
              <a:rPr lang="zh-TW" altLang="en-US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嘆氣的原因            </a:t>
            </a: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找：</a:t>
            </a:r>
            <a:r>
              <a:rPr lang="zh-TW" altLang="en-US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新生活的情景</a:t>
            </a:r>
            <a:r>
              <a:rPr lang="en-US" altLang="zh-TW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endParaRPr lang="en-US" altLang="zh-TW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  </a:t>
            </a:r>
            <a:endParaRPr lang="en-US" altLang="zh-TW" sz="2400" b="1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</a:t>
            </a:r>
            <a:endParaRPr lang="en-US" altLang="zh-TW" sz="2400" b="1" spc="3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2400" b="1" spc="3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000" b="1" spc="3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找：</a:t>
            </a:r>
            <a:r>
              <a:rPr lang="zh-TW" altLang="en-US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放心的原因             </a:t>
            </a: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找：</a:t>
            </a:r>
            <a:r>
              <a:rPr lang="zh-TW" altLang="en-US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故事</a:t>
            </a:r>
            <a:r>
              <a:rPr lang="zh-TW" altLang="en-US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的標題</a:t>
            </a:r>
            <a:endParaRPr lang="en-US" altLang="zh-TW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     </a:t>
            </a:r>
            <a:endParaRPr lang="en-US" altLang="zh-TW" sz="2400" spc="3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/>
          <a:srcRect l="14381" t="1556" r="71852" b="54860"/>
          <a:stretch/>
        </p:blipFill>
        <p:spPr>
          <a:xfrm>
            <a:off x="2307337" y="0"/>
            <a:ext cx="1911968" cy="340490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/>
          <a:srcRect l="27573" t="1556" r="58120" b="54860"/>
          <a:stretch/>
        </p:blipFill>
        <p:spPr>
          <a:xfrm>
            <a:off x="5721345" y="14952"/>
            <a:ext cx="1987046" cy="3404904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4884173" y="3438000"/>
            <a:ext cx="2805930" cy="3420000"/>
            <a:chOff x="4884173" y="3438000"/>
            <a:chExt cx="2805930" cy="3420000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/>
            <a:srcRect l="8917" t="1556" r="85092" b="55796"/>
            <a:stretch/>
          </p:blipFill>
          <p:spPr>
            <a:xfrm>
              <a:off x="6858000" y="3438000"/>
              <a:ext cx="832103" cy="3331752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2"/>
            <a:srcRect l="27023" t="45569" r="58120" b="10889"/>
            <a:stretch/>
          </p:blipFill>
          <p:spPr>
            <a:xfrm>
              <a:off x="4884173" y="3456432"/>
              <a:ext cx="2063496" cy="340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98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248" y="559839"/>
            <a:ext cx="10895290" cy="59622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我們看到閱讀測驗的時候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使用的技巧是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閱讀文章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符合你的預測嗎？</a:t>
            </a:r>
            <a:endParaRPr lang="en-US" altLang="zh-TW" sz="2400" b="1" spc="300" dirty="0"/>
          </a:p>
          <a:p>
            <a:pPr>
              <a:lnSpc>
                <a:spcPct val="200000"/>
              </a:lnSpc>
            </a:pPr>
            <a:endParaRPr lang="en-US" altLang="zh-TW" sz="2400" spc="3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找：</a:t>
            </a:r>
            <a:r>
              <a:rPr lang="zh-TW" altLang="en-US" sz="2400" b="1" spc="300" dirty="0">
                <a:solidFill>
                  <a:srgbClr val="6E5D75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嘆氣的原因</a:t>
            </a:r>
            <a:endParaRPr lang="en-US" altLang="zh-TW" sz="2400" b="1" spc="300" dirty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找：</a:t>
            </a:r>
            <a:r>
              <a:rPr lang="zh-TW" altLang="en-US" sz="2400" b="1" spc="300" dirty="0">
                <a:solidFill>
                  <a:srgbClr val="FF5D5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故事的標題</a:t>
            </a:r>
            <a:endParaRPr lang="en-US" altLang="zh-TW" sz="2400" b="1" spc="300" dirty="0">
              <a:solidFill>
                <a:srgbClr val="FF5D5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</a:t>
            </a: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r>
              <a:rPr lang="zh-TW" altLang="en-US" sz="2400" b="1" spc="300" dirty="0">
                <a:solidFill>
                  <a:srgbClr val="0070C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新生活的</a:t>
            </a:r>
            <a:r>
              <a:rPr lang="zh-TW" altLang="en-US" sz="2400" b="1" spc="300" dirty="0" smtClean="0">
                <a:solidFill>
                  <a:srgbClr val="0070C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情景</a:t>
            </a:r>
            <a:endParaRPr lang="en-US" altLang="zh-TW" sz="2400" b="1" spc="300" dirty="0" smtClean="0">
              <a:solidFill>
                <a:srgbClr val="0070C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找：</a:t>
            </a:r>
            <a:r>
              <a:rPr lang="zh-TW" altLang="en-US" sz="2400" b="1" spc="300" dirty="0">
                <a:solidFill>
                  <a:srgbClr val="FFC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放心的原因 </a:t>
            </a:r>
            <a:endParaRPr lang="zh-TW" altLang="en-US" sz="2400" b="1" spc="300" dirty="0">
              <a:solidFill>
                <a:srgbClr val="FFC000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706624" y="-146"/>
            <a:ext cx="5727978" cy="6840000"/>
            <a:chOff x="2706624" y="-146"/>
            <a:chExt cx="5727978" cy="6840000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/>
            <a:srcRect l="41090" t="1556" r="17667" b="10889"/>
            <a:stretch/>
          </p:blipFill>
          <p:spPr>
            <a:xfrm>
              <a:off x="2706624" y="-146"/>
              <a:ext cx="5727978" cy="6840000"/>
            </a:xfrm>
            <a:prstGeom prst="rect">
              <a:avLst/>
            </a:prstGeom>
          </p:spPr>
        </p:pic>
        <p:sp>
          <p:nvSpPr>
            <p:cNvPr id="2" name="文字方塊 1"/>
            <p:cNvSpPr txBox="1"/>
            <p:nvPr/>
          </p:nvSpPr>
          <p:spPr>
            <a:xfrm>
              <a:off x="3959997" y="1097484"/>
              <a:ext cx="360000" cy="1142796"/>
            </a:xfrm>
            <a:prstGeom prst="rect">
              <a:avLst/>
            </a:prstGeom>
            <a:solidFill>
              <a:srgbClr val="00B0F0">
                <a:alpha val="26000"/>
              </a:srgb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 smtClean="0"/>
                <a:t>       </a:t>
              </a:r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511342" y="766875"/>
              <a:ext cx="360000" cy="3293061"/>
            </a:xfrm>
            <a:prstGeom prst="rect">
              <a:avLst/>
            </a:prstGeom>
            <a:solidFill>
              <a:srgbClr val="00B0F0">
                <a:alpha val="26000"/>
              </a:srgb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 smtClean="0"/>
                <a:t>       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664127" y="2145390"/>
              <a:ext cx="360000" cy="1484778"/>
            </a:xfrm>
            <a:prstGeom prst="rect">
              <a:avLst/>
            </a:prstGeom>
            <a:solidFill>
              <a:srgbClr val="7030A0">
                <a:alpha val="26000"/>
              </a:srgb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 smtClean="0"/>
                <a:t>       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080255" y="1467711"/>
              <a:ext cx="360000" cy="1393491"/>
            </a:xfrm>
            <a:prstGeom prst="rect">
              <a:avLst/>
            </a:prstGeom>
            <a:solidFill>
              <a:srgbClr val="7030A0">
                <a:alpha val="26000"/>
              </a:srgb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 smtClean="0"/>
                <a:t>       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589411" y="2145390"/>
              <a:ext cx="360000" cy="1368000"/>
            </a:xfrm>
            <a:prstGeom prst="rect">
              <a:avLst/>
            </a:prstGeom>
            <a:solidFill>
              <a:srgbClr val="FFFF00">
                <a:alpha val="26000"/>
              </a:srgb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</a:rPr>
                <a:t>       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335761" y="2100299"/>
              <a:ext cx="360000" cy="760903"/>
            </a:xfrm>
            <a:prstGeom prst="rect">
              <a:avLst/>
            </a:prstGeom>
            <a:solidFill>
              <a:srgbClr val="00B0F0">
                <a:alpha val="26000"/>
              </a:srgb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 smtClean="0"/>
                <a:t>       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908275" y="766875"/>
              <a:ext cx="360000" cy="1555701"/>
            </a:xfrm>
            <a:prstGeom prst="rect">
              <a:avLst/>
            </a:prstGeom>
            <a:solidFill>
              <a:srgbClr val="FF0000">
                <a:alpha val="26000"/>
              </a:srgb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 smtClean="0"/>
                <a:t>       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120483" y="425499"/>
              <a:ext cx="360000" cy="1412445"/>
            </a:xfrm>
            <a:prstGeom prst="rect">
              <a:avLst/>
            </a:prstGeom>
            <a:solidFill>
              <a:srgbClr val="00B0F0">
                <a:alpha val="26000"/>
              </a:srgb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 smtClean="0"/>
                <a:t>       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733413" y="766875"/>
              <a:ext cx="360000" cy="3018741"/>
            </a:xfrm>
            <a:prstGeom prst="rect">
              <a:avLst/>
            </a:prstGeom>
            <a:solidFill>
              <a:srgbClr val="00B0F0">
                <a:alpha val="26000"/>
              </a:srgb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 smtClean="0"/>
                <a:t>       </a:t>
              </a:r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156259" y="425498"/>
              <a:ext cx="360000" cy="1412445"/>
            </a:xfrm>
            <a:prstGeom prst="rect">
              <a:avLst/>
            </a:prstGeom>
            <a:solidFill>
              <a:srgbClr val="00B0F0">
                <a:alpha val="26000"/>
              </a:srgb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en-US" altLang="zh-TW" dirty="0" smtClean="0"/>
                <a:t>       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5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529888" y="553720"/>
            <a:ext cx="4616648" cy="6172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我們看到閱讀測驗的時候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使用的技巧是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一、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先看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題目</a:t>
            </a:r>
            <a:endParaRPr lang="en-US" altLang="zh-TW" sz="2400" b="1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從標題及題目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猜猜看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文章說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什麼？</a:t>
            </a:r>
            <a:endParaRPr lang="en-US" altLang="zh-TW" sz="2400" b="1" spc="3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三、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記住題目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從文章找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答案</a:t>
            </a:r>
            <a:endParaRPr lang="en-US" altLang="zh-TW" sz="2400" b="1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四、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閱讀文章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符合你的預測嗎？</a:t>
            </a:r>
            <a:endParaRPr lang="en-US" altLang="zh-TW" sz="2400" b="1" spc="3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8917" t="1556" r="17667" b="10889"/>
          <a:stretch/>
        </p:blipFill>
        <p:spPr>
          <a:xfrm>
            <a:off x="306945" y="1257006"/>
            <a:ext cx="6222943" cy="417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8917" t="1556" r="17667" b="10889"/>
          <a:stretch/>
        </p:blipFill>
        <p:spPr>
          <a:xfrm>
            <a:off x="999745" y="8856"/>
            <a:ext cx="1019634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2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33555" b="21260"/>
          <a:stretch/>
        </p:blipFill>
        <p:spPr>
          <a:xfrm>
            <a:off x="338328" y="842880"/>
            <a:ext cx="11520000" cy="51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8917" t="1851" r="17334" b="11186"/>
          <a:stretch/>
        </p:blipFill>
        <p:spPr>
          <a:xfrm>
            <a:off x="944880" y="18000"/>
            <a:ext cx="10312436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02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0625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一生活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二體育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1774651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167" t="1704" r="56750" b="11037"/>
          <a:stretch/>
        </p:blipFill>
        <p:spPr>
          <a:xfrm>
            <a:off x="3230881" y="6096"/>
            <a:ext cx="5725161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10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000" t="1704" r="56418" b="11037"/>
          <a:stretch/>
        </p:blipFill>
        <p:spPr>
          <a:xfrm>
            <a:off x="3200401" y="6096"/>
            <a:ext cx="5794839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96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166" t="1852" r="56570" b="11185"/>
          <a:stretch/>
        </p:blipFill>
        <p:spPr>
          <a:xfrm>
            <a:off x="3329940" y="9144"/>
            <a:ext cx="576986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18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000" t="1555" r="56522" b="10889"/>
          <a:stretch/>
        </p:blipFill>
        <p:spPr>
          <a:xfrm>
            <a:off x="3310349" y="8856"/>
            <a:ext cx="5760499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89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50819" t="1852" r="3584" b="11185"/>
          <a:stretch/>
        </p:blipFill>
        <p:spPr>
          <a:xfrm>
            <a:off x="3017520" y="18000"/>
            <a:ext cx="6375808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34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47692" t="1555" r="3499" b="10889"/>
          <a:stretch/>
        </p:blipFill>
        <p:spPr>
          <a:xfrm>
            <a:off x="2606040" y="8856"/>
            <a:ext cx="677875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2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78" y="18000"/>
            <a:ext cx="10795044" cy="684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6892" y="-1786"/>
            <a:ext cx="494558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Roboto" panose="02000000000000000000" pitchFamily="2" charset="0"/>
              </a:rPr>
              <a:t>動畫</a:t>
            </a:r>
            <a:r>
              <a:rPr lang="zh-TW" altLang="en-US" dirty="0" smtClean="0">
                <a:latin typeface="Roboto" panose="02000000000000000000" pitchFamily="2" charset="0"/>
              </a:rPr>
              <a:t>：奇妙</a:t>
            </a:r>
            <a:r>
              <a:rPr lang="zh-TW" altLang="en-US" dirty="0">
                <a:latin typeface="Roboto" panose="02000000000000000000" pitchFamily="2" charset="0"/>
              </a:rPr>
              <a:t>的水</a:t>
            </a:r>
            <a:endParaRPr lang="en-US" altLang="zh-TW" dirty="0" smtClean="0">
              <a:latin typeface="Roboto" panose="02000000000000000000" pitchFamily="2" charset="0"/>
            </a:endParaRPr>
          </a:p>
          <a:p>
            <a:r>
              <a:rPr lang="en-US" altLang="zh-TW" sz="1600" dirty="0">
                <a:latin typeface="Roboto" panose="02000000000000000000" pitchFamily="2" charset="0"/>
                <a:hlinkClick r:id="rId3"/>
              </a:rPr>
              <a:t>https://</a:t>
            </a:r>
            <a:r>
              <a:rPr lang="en-US" altLang="zh-TW" sz="1600" dirty="0" smtClean="0">
                <a:latin typeface="Roboto" panose="02000000000000000000" pitchFamily="2" charset="0"/>
                <a:hlinkClick r:id="rId3"/>
              </a:rPr>
              <a:t>www.youtube.com/watch?v=bTMUfMJAVS8</a:t>
            </a:r>
            <a:endParaRPr lang="en-US" altLang="zh-TW" sz="1600" dirty="0" smtClean="0">
              <a:latin typeface="Roboto" panose="02000000000000000000" pitchFamily="2" charset="0"/>
            </a:endParaRPr>
          </a:p>
          <a:p>
            <a:endParaRPr lang="zh-TW" altLang="en-US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2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16913" y="731394"/>
            <a:ext cx="776020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今天請</a:t>
            </a:r>
            <a:r>
              <a:rPr lang="zh-TW" altLang="en-US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複習第</a:t>
            </a:r>
            <a:r>
              <a:rPr lang="zh-TW" altLang="en-US" sz="4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五</a:t>
            </a:r>
            <a:r>
              <a:rPr lang="zh-TW" altLang="en-US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單元</a:t>
            </a:r>
            <a:r>
              <a:rPr lang="en-US" altLang="zh-TW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一、閱讀課本</a:t>
            </a:r>
            <a:r>
              <a:rPr lang="en-US" altLang="zh-TW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P92-P115</a:t>
            </a:r>
          </a:p>
          <a:p>
            <a:pPr>
              <a:lnSpc>
                <a:spcPct val="200000"/>
              </a:lnSpc>
            </a:pPr>
            <a:r>
              <a:rPr lang="zh-TW" altLang="en-US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二、檢查習作</a:t>
            </a:r>
            <a:r>
              <a:rPr lang="en-US" altLang="zh-TW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P37-P43</a:t>
            </a:r>
            <a:br>
              <a:rPr lang="en-US" altLang="zh-TW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三、回答下列問題</a:t>
            </a:r>
            <a:endParaRPr lang="en-US" altLang="zh-TW" sz="44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047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52400"/>
            <a:ext cx="119253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8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52400"/>
            <a:ext cx="11925300" cy="65532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810512" y="1417320"/>
            <a:ext cx="44435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</a:rPr>
              <a:t>1</a:t>
            </a:r>
          </a:p>
          <a:p>
            <a:endParaRPr lang="en-US" altLang="zh-TW" sz="4800" dirty="0">
              <a:solidFill>
                <a:srgbClr val="C00000"/>
              </a:solidFill>
            </a:endParaRPr>
          </a:p>
          <a:p>
            <a:r>
              <a:rPr lang="en-US" altLang="zh-TW" sz="4000" dirty="0" smtClean="0">
                <a:solidFill>
                  <a:srgbClr val="C00000"/>
                </a:solidFill>
              </a:rPr>
              <a:t>1</a:t>
            </a:r>
          </a:p>
          <a:p>
            <a:endParaRPr lang="en-US" altLang="zh-TW" sz="4400" dirty="0">
              <a:solidFill>
                <a:srgbClr val="C00000"/>
              </a:solidFill>
            </a:endParaRPr>
          </a:p>
          <a:p>
            <a:r>
              <a:rPr lang="en-US" altLang="zh-TW" sz="4000" dirty="0" smtClean="0">
                <a:solidFill>
                  <a:srgbClr val="C00000"/>
                </a:solidFill>
              </a:rPr>
              <a:t>1</a:t>
            </a:r>
          </a:p>
          <a:p>
            <a:endParaRPr lang="en-US" altLang="zh-TW" sz="4800" dirty="0">
              <a:solidFill>
                <a:srgbClr val="C00000"/>
              </a:solidFill>
            </a:endParaRPr>
          </a:p>
          <a:p>
            <a:r>
              <a:rPr lang="en-US" altLang="zh-TW" sz="4000" dirty="0" smtClean="0">
                <a:solidFill>
                  <a:srgbClr val="C00000"/>
                </a:solidFill>
              </a:rPr>
              <a:t>2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4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14300" y="152400"/>
            <a:ext cx="11963400" cy="6404991"/>
            <a:chOff x="114300" y="152400"/>
            <a:chExt cx="11963400" cy="640499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" y="1471041"/>
              <a:ext cx="11963400" cy="508635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/>
            <a:srcRect b="78605"/>
            <a:stretch/>
          </p:blipFill>
          <p:spPr>
            <a:xfrm>
              <a:off x="133350" y="152400"/>
              <a:ext cx="11925300" cy="1402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96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14300" y="152400"/>
            <a:ext cx="11963400" cy="6404991"/>
            <a:chOff x="114300" y="152400"/>
            <a:chExt cx="11963400" cy="640499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" y="1471041"/>
              <a:ext cx="11963400" cy="508635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/>
            <a:srcRect b="78605"/>
            <a:stretch/>
          </p:blipFill>
          <p:spPr>
            <a:xfrm>
              <a:off x="133350" y="152400"/>
              <a:ext cx="11925300" cy="1402080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1810512" y="1362456"/>
            <a:ext cx="44435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</a:rPr>
              <a:t>1</a:t>
            </a:r>
          </a:p>
          <a:p>
            <a:endParaRPr lang="en-US" altLang="zh-TW" sz="4800" dirty="0">
              <a:solidFill>
                <a:srgbClr val="C00000"/>
              </a:solidFill>
            </a:endParaRPr>
          </a:p>
          <a:p>
            <a:r>
              <a:rPr lang="en-US" altLang="zh-TW" sz="4000" dirty="0" smtClean="0">
                <a:solidFill>
                  <a:srgbClr val="C00000"/>
                </a:solidFill>
              </a:rPr>
              <a:t>1</a:t>
            </a:r>
          </a:p>
          <a:p>
            <a:endParaRPr lang="en-US" altLang="zh-TW" sz="4400" dirty="0">
              <a:solidFill>
                <a:srgbClr val="C00000"/>
              </a:solidFill>
            </a:endParaRPr>
          </a:p>
          <a:p>
            <a:r>
              <a:rPr lang="en-US" altLang="zh-TW" sz="4000" dirty="0" smtClean="0">
                <a:solidFill>
                  <a:srgbClr val="C00000"/>
                </a:solidFill>
              </a:rPr>
              <a:t>2</a:t>
            </a:r>
          </a:p>
          <a:p>
            <a:endParaRPr lang="en-US" altLang="zh-TW" sz="4800" dirty="0">
              <a:solidFill>
                <a:srgbClr val="C00000"/>
              </a:solidFill>
            </a:endParaRPr>
          </a:p>
          <a:p>
            <a:r>
              <a:rPr lang="en-US" altLang="zh-TW" sz="4000" dirty="0" smtClean="0">
                <a:solidFill>
                  <a:srgbClr val="C00000"/>
                </a:solidFill>
              </a:rPr>
              <a:t>1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18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619</Words>
  <Application>Microsoft Office PowerPoint</Application>
  <PresentationFormat>寬螢幕</PresentationFormat>
  <Paragraphs>172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7" baseType="lpstr">
      <vt:lpstr>BiauKai</vt:lpstr>
      <vt:lpstr>ㄅ字嗨注音標楷 Regular</vt:lpstr>
      <vt:lpstr>微軟正黑體</vt:lpstr>
      <vt:lpstr>新細明體</vt:lpstr>
      <vt:lpstr>標楷體</vt:lpstr>
      <vt:lpstr>Arial</vt:lpstr>
      <vt:lpstr>Calibri</vt:lpstr>
      <vt:lpstr>Calibri Light</vt:lpstr>
      <vt:lpstr>Roboto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85</cp:revision>
  <dcterms:created xsi:type="dcterms:W3CDTF">2021-05-18T12:15:20Z</dcterms:created>
  <dcterms:modified xsi:type="dcterms:W3CDTF">2021-06-20T12:52:42Z</dcterms:modified>
</cp:coreProperties>
</file>