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64" r:id="rId4"/>
    <p:sldId id="265" r:id="rId5"/>
    <p:sldId id="260" r:id="rId6"/>
    <p:sldId id="261" r:id="rId7"/>
    <p:sldId id="262" r:id="rId8"/>
    <p:sldId id="273" r:id="rId9"/>
    <p:sldId id="274" r:id="rId10"/>
    <p:sldId id="275" r:id="rId11"/>
    <p:sldId id="276" r:id="rId12"/>
    <p:sldId id="266" r:id="rId13"/>
    <p:sldId id="267" r:id="rId14"/>
    <p:sldId id="268" r:id="rId15"/>
    <p:sldId id="291" r:id="rId16"/>
    <p:sldId id="269" r:id="rId17"/>
    <p:sldId id="270" r:id="rId18"/>
    <p:sldId id="272" r:id="rId19"/>
    <p:sldId id="277" r:id="rId20"/>
    <p:sldId id="278" r:id="rId21"/>
    <p:sldId id="280" r:id="rId22"/>
    <p:sldId id="281" r:id="rId23"/>
    <p:sldId id="287" r:id="rId24"/>
    <p:sldId id="288" r:id="rId25"/>
    <p:sldId id="290" r:id="rId26"/>
    <p:sldId id="282" r:id="rId27"/>
    <p:sldId id="283" r:id="rId28"/>
    <p:sldId id="284" r:id="rId29"/>
    <p:sldId id="285" r:id="rId30"/>
    <p:sldId id="286" r:id="rId31"/>
    <p:sldId id="289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66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49BA7E4-66DC-4F76-A2BC-0CFA155E80B0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Bt4FBy4xMs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janetliao5@hotmail.com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VNyNYAFCxJo" TargetMode="External"/><Relationship Id="rId4" Type="http://schemas.openxmlformats.org/officeDocument/2006/relationships/hyperlink" Target="https://www.youtube.com/watch?v=g5ltlaoZD0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105&#23416;&#24180;&#24230;&#29677;&#36027;&#25910;&#25903;.xlsx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.tn.edu.tw/modules/tad_web/index.php?WebID=1912" TargetMode="External"/><Relationship Id="rId2" Type="http://schemas.openxmlformats.org/officeDocument/2006/relationships/hyperlink" Target="http://www.bmps.hc.edu.tw/bmps1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g9624304@mail.nhcue.edu.tw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103376" cy="2301240"/>
          </a:xfrm>
        </p:spPr>
        <p:txBody>
          <a:bodyPr/>
          <a:lstStyle/>
          <a:p>
            <a:pPr algn="r"/>
            <a:r>
              <a:rPr lang="zh-TW" altLang="en-US" dirty="0" smtClean="0"/>
              <a:t>北門國小</a:t>
            </a:r>
            <a:r>
              <a:rPr lang="en-US" altLang="zh-TW" dirty="0" smtClean="0"/>
              <a:t>106</a:t>
            </a:r>
            <a:r>
              <a:rPr lang="zh-TW" altLang="en-US" dirty="0" smtClean="0"/>
              <a:t>學年度第一學期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班親會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4953000" cy="96051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報告者：</a:t>
            </a:r>
            <a:r>
              <a:rPr lang="zh-TW" altLang="en-US" sz="3600" dirty="0" smtClean="0">
                <a:solidFill>
                  <a:srgbClr val="C00000"/>
                </a:solidFill>
              </a:rPr>
              <a:t>吳昭鵬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757375" cy="6192688"/>
          </a:xfrm>
        </p:spPr>
      </p:pic>
    </p:spTree>
    <p:extLst>
      <p:ext uri="{BB962C8B-B14F-4D97-AF65-F5344CB8AC3E}">
        <p14:creationId xmlns:p14="http://schemas.microsoft.com/office/powerpoint/2010/main" val="28711678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4664"/>
            <a:ext cx="8353625" cy="5904656"/>
          </a:xfrm>
        </p:spPr>
      </p:pic>
    </p:spTree>
    <p:extLst>
      <p:ext uri="{BB962C8B-B14F-4D97-AF65-F5344CB8AC3E}">
        <p14:creationId xmlns:p14="http://schemas.microsoft.com/office/powerpoint/2010/main" val="25575913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9550" y="6350"/>
            <a:ext cx="8458200" cy="1447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6000" smtClean="0">
                <a:latin typeface="標楷體" pitchFamily="65" charset="-120"/>
                <a:ea typeface="標楷體" pitchFamily="65" charset="-120"/>
              </a:rPr>
              <a:t>家庭</a:t>
            </a:r>
            <a:r>
              <a:rPr lang="en-US" altLang="zh-TW" sz="600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期望是愛與善的循環</a:t>
            </a:r>
            <a:r>
              <a:rPr lang="en-US" altLang="zh-TW" sz="4800" smtClean="0">
                <a:latin typeface="標楷體" pitchFamily="65" charset="-120"/>
                <a:ea typeface="標楷體" pitchFamily="65" charset="-120"/>
              </a:rPr>
              <a:t>~</a:t>
            </a:r>
            <a:br>
              <a:rPr lang="en-US" altLang="zh-TW" sz="480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幸福嗎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很美滿</a:t>
            </a:r>
          </a:p>
        </p:txBody>
      </p:sp>
      <p:pic>
        <p:nvPicPr>
          <p:cNvPr id="3075" name="Picture 2" descr="D:\分享好文章\圖片\家庭教育可分享\循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30053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D:\分享好文章\圖片\家庭教育可分享\循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42862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528763"/>
            <a:ext cx="9144000" cy="2895600"/>
          </a:xfrm>
          <a:prstGeom prst="rect">
            <a:avLst/>
          </a:prstGeom>
          <a:solidFill>
            <a:srgbClr val="FF66F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800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 因為您的參與</a:t>
            </a:r>
            <a:r>
              <a:rPr lang="en-US" altLang="zh-TW" sz="4800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~</a:t>
            </a:r>
          </a:p>
          <a:p>
            <a:pPr algn="ctr">
              <a:defRPr/>
            </a:pPr>
            <a:r>
              <a:rPr lang="zh-TW" altLang="en-US" sz="4800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 讓更多孩子的成長 有愛陪伴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95400" y="4495800"/>
            <a:ext cx="662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TW" altLang="zh-TW" sz="1200" dirty="0">
                <a:ea typeface="新細明體" pitchFamily="18" charset="-120"/>
              </a:rPr>
              <a:t>攝影師︰</a:t>
            </a:r>
            <a:r>
              <a:rPr lang="en-US" altLang="zh-TW" sz="1200" dirty="0">
                <a:ea typeface="新細明體" pitchFamily="18" charset="-120"/>
              </a:rPr>
              <a:t>Ale </a:t>
            </a:r>
            <a:r>
              <a:rPr lang="en-US" altLang="zh-TW" sz="1200" dirty="0" err="1">
                <a:ea typeface="新細明體" pitchFamily="18" charset="-120"/>
              </a:rPr>
              <a:t>Burset</a:t>
            </a:r>
            <a:r>
              <a:rPr lang="en-US" altLang="zh-TW" sz="1200" dirty="0">
                <a:ea typeface="新細明體" pitchFamily="18" charset="-120"/>
              </a:rPr>
              <a:t>  Save the Children: Break the circle</a:t>
            </a:r>
          </a:p>
          <a:p>
            <a:pPr algn="ctr">
              <a:defRPr/>
            </a:pPr>
            <a:r>
              <a:rPr lang="zh-TW" altLang="en-US" sz="4000" kern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家暴協助專線</a:t>
            </a:r>
            <a:r>
              <a:rPr lang="en-US" altLang="zh-TW" sz="4000" kern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-</a:t>
            </a:r>
            <a:r>
              <a:rPr lang="en-US" altLang="zh-TW" sz="4000" b="1" kern="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113</a:t>
            </a:r>
          </a:p>
          <a:p>
            <a:pPr algn="ctr">
              <a:defRPr/>
            </a:pPr>
            <a:r>
              <a:rPr lang="zh-TW" altLang="en-US" sz="4000" kern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家庭教育諮詢專線</a:t>
            </a:r>
            <a:r>
              <a:rPr lang="en-US" altLang="zh-TW" sz="4000" b="1" kern="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-4128185</a:t>
            </a:r>
            <a:endParaRPr lang="zh-TW" altLang="en-US" sz="4000" b="1" kern="0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字方塊 1"/>
          <p:cNvSpPr txBox="1">
            <a:spLocks noChangeArrowheads="1"/>
          </p:cNvSpPr>
          <p:nvPr/>
        </p:nvSpPr>
        <p:spPr bwMode="auto">
          <a:xfrm>
            <a:off x="492125" y="2590800"/>
            <a:ext cx="8077200" cy="2105025"/>
          </a:xfrm>
          <a:prstGeom prst="rect">
            <a:avLst/>
          </a:prstGeom>
          <a:solidFill>
            <a:srgbClr val="FFFFCC"/>
          </a:solidFill>
          <a:ln w="38100">
            <a:solidFill>
              <a:srgbClr val="CC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TW" sz="66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</a:t>
            </a:r>
            <a:r>
              <a:rPr lang="zh-TW" altLang="en-US" sz="66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  <a:hlinkClick r:id="rId2"/>
              </a:rPr>
              <a:t>孩子的良善</a:t>
            </a:r>
            <a:endParaRPr lang="en-US" altLang="zh-TW" sz="6600">
              <a:solidFill>
                <a:srgbClr val="0000FF"/>
              </a:solidFill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zh-TW" altLang="en-US" sz="5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需要您的用心支持與維護</a:t>
            </a:r>
            <a:endParaRPr lang="en-US" altLang="zh-TW" sz="540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5029200" cy="685800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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親職教育活動宣導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143000"/>
            <a:ext cx="6858000" cy="4495800"/>
          </a:xfrm>
          <a:solidFill>
            <a:srgbClr val="FFFFFF">
              <a:alpha val="63921"/>
            </a:srgbClr>
          </a:solidFill>
          <a:ln w="38100">
            <a:solidFill>
              <a:srgbClr val="339966"/>
            </a:solidFill>
          </a:ln>
        </p:spPr>
        <p:txBody>
          <a:bodyPr>
            <a:normAutofit/>
          </a:bodyPr>
          <a:lstStyle/>
          <a:p>
            <a:pPr algn="l" eaLnBrk="1" hangingPunct="1"/>
            <a:endParaRPr lang="en-US" altLang="zh-TW" sz="1400" smtClean="0"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en-US" altLang="zh-TW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家庭教育月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系列活動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—</a:t>
            </a:r>
          </a:p>
          <a:p>
            <a:pPr algn="l"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.9/18~22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家長志工招募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.10/11(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台灣女孩日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徵文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標語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活動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.10/7-11/4-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每週六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親職成長活動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.10/15(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國際親子日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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屆時將有報名表</a:t>
            </a:r>
            <a:endParaRPr lang="en-US" altLang="zh-TW" b="1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歡迎您一同參加 </a:t>
            </a:r>
            <a:endParaRPr lang="en-US" altLang="zh-TW" b="1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360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360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endParaRPr lang="zh-TW" altLang="en-US" sz="4800" smtClean="0"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47667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FFFF00"/>
                </a:solidFill>
              </a:rPr>
              <a:t>英語千字王改卷志工招募</a:t>
            </a:r>
            <a:endParaRPr lang="zh-TW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2276872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B0F0"/>
                </a:solidFill>
              </a:rPr>
              <a:t>時間：</a:t>
            </a:r>
            <a:r>
              <a:rPr lang="en-US" altLang="zh-TW" sz="3600" b="1" dirty="0" smtClean="0">
                <a:solidFill>
                  <a:srgbClr val="00B0F0"/>
                </a:solidFill>
              </a:rPr>
              <a:t>9/19</a:t>
            </a:r>
            <a:r>
              <a:rPr lang="zh-TW" altLang="en-US" sz="3600" b="1" dirty="0" smtClean="0">
                <a:solidFill>
                  <a:srgbClr val="00B0F0"/>
                </a:solidFill>
              </a:rPr>
              <a:t>、</a:t>
            </a:r>
            <a:r>
              <a:rPr lang="en-US" altLang="zh-TW" sz="3600" b="1" dirty="0" smtClean="0">
                <a:solidFill>
                  <a:srgbClr val="00B0F0"/>
                </a:solidFill>
              </a:rPr>
              <a:t>10/3</a:t>
            </a:r>
            <a:r>
              <a:rPr lang="zh-TW" altLang="en-US" sz="3600" b="1" dirty="0" smtClean="0">
                <a:solidFill>
                  <a:srgbClr val="00B0F0"/>
                </a:solidFill>
              </a:rPr>
              <a:t>、</a:t>
            </a:r>
            <a:r>
              <a:rPr lang="en-US" altLang="zh-TW" sz="3600" b="1" dirty="0" smtClean="0">
                <a:solidFill>
                  <a:srgbClr val="00B0F0"/>
                </a:solidFill>
              </a:rPr>
              <a:t>10/17</a:t>
            </a:r>
            <a:r>
              <a:rPr lang="zh-TW" altLang="en-US" sz="3600" b="1" dirty="0" smtClean="0">
                <a:solidFill>
                  <a:srgbClr val="00B0F0"/>
                </a:solidFill>
              </a:rPr>
              <a:t>、</a:t>
            </a:r>
            <a:r>
              <a:rPr lang="en-US" altLang="zh-TW" sz="3600" b="1" dirty="0" smtClean="0">
                <a:solidFill>
                  <a:srgbClr val="00B0F0"/>
                </a:solidFill>
              </a:rPr>
              <a:t>11/14</a:t>
            </a:r>
            <a:r>
              <a:rPr lang="zh-TW" altLang="en-US" sz="3600" b="1" dirty="0" smtClean="0">
                <a:solidFill>
                  <a:srgbClr val="00B0F0"/>
                </a:solidFill>
              </a:rPr>
              <a:t>、</a:t>
            </a:r>
            <a:r>
              <a:rPr lang="en-US" altLang="zh-TW" sz="3600" b="1" dirty="0" smtClean="0">
                <a:solidFill>
                  <a:srgbClr val="00B0F0"/>
                </a:solidFill>
              </a:rPr>
              <a:t>11/28</a:t>
            </a:r>
            <a:r>
              <a:rPr lang="zh-TW" altLang="en-US" sz="3600" b="1" dirty="0" smtClean="0">
                <a:solidFill>
                  <a:srgbClr val="00B0F0"/>
                </a:solidFill>
              </a:rPr>
              <a:t>、 </a:t>
            </a:r>
            <a:endParaRPr lang="en-US" altLang="zh-TW" sz="3600" b="1" dirty="0" smtClean="0">
              <a:solidFill>
                <a:srgbClr val="00B0F0"/>
              </a:solidFill>
            </a:endParaRPr>
          </a:p>
          <a:p>
            <a:r>
              <a:rPr lang="en-US" altLang="zh-TW" sz="3600" b="1" dirty="0" smtClean="0">
                <a:solidFill>
                  <a:srgbClr val="00B0F0"/>
                </a:solidFill>
              </a:rPr>
              <a:t>          12/12</a:t>
            </a:r>
            <a:r>
              <a:rPr lang="zh-TW" altLang="en-US" sz="3600" b="1" dirty="0" smtClean="0">
                <a:solidFill>
                  <a:srgbClr val="00B0F0"/>
                </a:solidFill>
              </a:rPr>
              <a:t>，週二下午（不需全時）</a:t>
            </a:r>
            <a:endParaRPr lang="en-US" altLang="zh-TW" sz="3600" b="1" dirty="0" smtClean="0">
              <a:solidFill>
                <a:srgbClr val="00B0F0"/>
              </a:solidFill>
            </a:endParaRPr>
          </a:p>
          <a:p>
            <a:r>
              <a:rPr lang="zh-TW" altLang="en-US" sz="3600" b="1" dirty="0" smtClean="0">
                <a:solidFill>
                  <a:srgbClr val="00B0F0"/>
                </a:solidFill>
              </a:rPr>
              <a:t>聯絡窗口：廖珍儀老師</a:t>
            </a:r>
            <a:endParaRPr lang="en-US" altLang="zh-TW" sz="3600" b="1" dirty="0" smtClean="0">
              <a:solidFill>
                <a:srgbClr val="00B0F0"/>
              </a:solidFill>
            </a:endParaRPr>
          </a:p>
          <a:p>
            <a:r>
              <a:rPr lang="zh-TW" altLang="en-US" sz="3600" b="1" dirty="0" smtClean="0">
                <a:solidFill>
                  <a:srgbClr val="00B0F0"/>
                </a:solidFill>
              </a:rPr>
              <a:t>聯絡方式：</a:t>
            </a:r>
            <a:r>
              <a:rPr lang="en-US" altLang="zh-TW" sz="3600" b="1" dirty="0" smtClean="0">
                <a:solidFill>
                  <a:srgbClr val="00B0F0"/>
                </a:solidFill>
                <a:hlinkClick r:id="rId2"/>
              </a:rPr>
              <a:t>janetliao5@hotmail.com</a:t>
            </a:r>
            <a:endParaRPr lang="en-US" altLang="zh-TW" sz="3600" b="1" dirty="0" smtClean="0">
              <a:solidFill>
                <a:srgbClr val="00B0F0"/>
              </a:solidFill>
            </a:endParaRPr>
          </a:p>
          <a:p>
            <a:r>
              <a:rPr lang="en-US" altLang="zh-TW" sz="3600" b="1" dirty="0" smtClean="0">
                <a:solidFill>
                  <a:srgbClr val="00B0F0"/>
                </a:solidFill>
              </a:rPr>
              <a:t>                   0910068066</a:t>
            </a:r>
          </a:p>
          <a:p>
            <a:endParaRPr lang="zh-TW" altLang="en-US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395288" y="620713"/>
            <a:ext cx="8424862" cy="6048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TW" altLang="en-US" sz="2600" b="1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7" name="Picture 14" descr="http://www.markzhao.com/wp-content/uploads/2013/01/365.jpg"/>
          <p:cNvPicPr>
            <a:picLocks noChangeAspect="1" noChangeArrowheads="1"/>
          </p:cNvPicPr>
          <p:nvPr/>
        </p:nvPicPr>
        <p:blipFill>
          <a:blip r:embed="rId2" cstate="print"/>
          <a:srcRect t="17818" b="26183"/>
          <a:stretch>
            <a:fillRect/>
          </a:stretch>
        </p:blipFill>
        <p:spPr bwMode="auto">
          <a:xfrm>
            <a:off x="0" y="4149725"/>
            <a:ext cx="24574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-152400" y="1482725"/>
            <a:ext cx="2555875" cy="256540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幸福是點滴</a:t>
            </a:r>
            <a:endParaRPr lang="en-US" altLang="zh-TW" sz="2800" b="1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累積而成 </a:t>
            </a:r>
            <a:endParaRPr lang="en-US" altLang="zh-TW" sz="2800" b="1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2800" b="1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1+0.01</a:t>
            </a:r>
          </a:p>
          <a:p>
            <a:pPr algn="ctr"/>
            <a:r>
              <a:rPr lang="en-US" altLang="zh-TW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1-0.01</a:t>
            </a:r>
          </a:p>
          <a:p>
            <a:pPr algn="ctr"/>
            <a:r>
              <a:rPr lang="zh-TW" altLang="en-US" sz="28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結果大不同</a:t>
            </a:r>
          </a:p>
        </p:txBody>
      </p:sp>
      <p:pic>
        <p:nvPicPr>
          <p:cNvPr id="18441" name="Picture 9" descr="G:\特別的google\20170214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8913"/>
            <a:ext cx="6723063" cy="64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2438400" y="381000"/>
            <a:ext cx="6378575" cy="5940425"/>
          </a:xfrm>
          <a:prstGeom prst="rect">
            <a:avLst/>
          </a:prstGeom>
          <a:solidFill>
            <a:srgbClr val="FFFFF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4000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家庭是孩子第一所學校，</a:t>
            </a:r>
            <a:endParaRPr lang="en-US" altLang="zh-TW" sz="4000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4000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父母是孩子第一任老師</a:t>
            </a:r>
            <a:r>
              <a:rPr lang="en-US" altLang="zh-TW" sz="4000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~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3600" dirty="0" smtClean="0">
                <a:latin typeface="+mj-ea"/>
                <a:ea typeface="+mj-ea"/>
              </a:rPr>
              <a:t>柯維（</a:t>
            </a:r>
            <a:r>
              <a:rPr lang="en-US" altLang="zh-TW" sz="3600" dirty="0" smtClean="0">
                <a:latin typeface="+mj-ea"/>
                <a:ea typeface="+mj-ea"/>
              </a:rPr>
              <a:t>Stephen </a:t>
            </a:r>
            <a:r>
              <a:rPr lang="en-US" altLang="zh-TW" sz="3600" dirty="0" err="1" smtClean="0">
                <a:latin typeface="+mj-ea"/>
                <a:ea typeface="+mj-ea"/>
              </a:rPr>
              <a:t>R.Covey</a:t>
            </a:r>
            <a:r>
              <a:rPr lang="zh-TW" altLang="en-US" sz="3600" dirty="0" smtClean="0">
                <a:latin typeface="+mj-ea"/>
                <a:ea typeface="+mj-ea"/>
              </a:rPr>
              <a:t>）</a:t>
            </a:r>
            <a:endParaRPr lang="en-US" altLang="zh-TW" sz="3600" dirty="0" smtClean="0">
              <a:latin typeface="+mj-ea"/>
              <a:ea typeface="+mj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3600" dirty="0" smtClean="0">
                <a:latin typeface="+mj-ea"/>
                <a:ea typeface="+mj-ea"/>
              </a:rPr>
              <a:t>《</a:t>
            </a:r>
            <a:r>
              <a:rPr lang="zh-TW" altLang="en-US" sz="3600" dirty="0" smtClean="0">
                <a:latin typeface="+mj-ea"/>
                <a:ea typeface="+mj-ea"/>
              </a:rPr>
              <a:t>與成功有約</a:t>
            </a:r>
            <a:r>
              <a:rPr lang="en-US" altLang="zh-TW" sz="3600" dirty="0" smtClean="0">
                <a:latin typeface="+mj-ea"/>
                <a:ea typeface="+mj-ea"/>
              </a:rPr>
              <a:t>》~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思想決定行動，行動決定習慣，習慣決定品德，品德決定命運。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  <a:hlinkClick r:id="rId4"/>
              </a:rPr>
              <a:t>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、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  <a:hlinkClick r:id="rId5"/>
              </a:rPr>
              <a:t>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父母的言行深深的影響孩子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更是孩子成功與否的重要關鍵</a:t>
            </a:r>
            <a:r>
              <a:rPr lang="zh-TW" altLang="en-US" dirty="0" smtClean="0">
                <a:solidFill>
                  <a:srgbClr val="0000FF"/>
                </a:solidFill>
              </a:rPr>
              <a:t> </a:t>
            </a:r>
            <a:endParaRPr lang="en-US" altLang="zh-TW" sz="800" dirty="0" smtClean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51" name="文字方塊 2"/>
          <p:cNvSpPr txBox="1">
            <a:spLocks noChangeArrowheads="1"/>
          </p:cNvSpPr>
          <p:nvPr/>
        </p:nvSpPr>
        <p:spPr bwMode="auto">
          <a:xfrm>
            <a:off x="838200" y="6334125"/>
            <a:ext cx="161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400">
                <a:latin typeface="Times New Roman" pitchFamily="18" charset="0"/>
              </a:rPr>
              <a:t>摘錄網路短文</a:t>
            </a:r>
            <a:r>
              <a:rPr lang="zh-TW" altLang="en-US" sz="1400">
                <a:latin typeface="Times New Roman" pitchFamily="18" charset="0"/>
                <a:sym typeface="Wingdings" pitchFamily="2" charset="2"/>
              </a:rPr>
              <a:t></a:t>
            </a:r>
            <a:endParaRPr lang="zh-TW" altLang="en-US" sz="140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N:\15其他\幸福美滿+平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8900"/>
            <a:ext cx="8785225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209800" y="4652963"/>
            <a:ext cx="4800600" cy="2016125"/>
          </a:xfrm>
          <a:prstGeom prst="rect">
            <a:avLst/>
          </a:prstGeom>
          <a:solidFill>
            <a:srgbClr val="FFFFFF">
              <a:alpha val="89803"/>
            </a:srgbClr>
          </a:solidFill>
          <a:ln w="38100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3600" b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祝福大家 </a:t>
            </a:r>
            <a:endParaRPr lang="en-US" altLang="zh-TW" sz="3600" b="1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600" b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人人很幸福</a:t>
            </a:r>
            <a:r>
              <a:rPr lang="en-US" altLang="zh-TW" sz="3600" b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algn="ctr"/>
            <a:r>
              <a:rPr lang="zh-TW" altLang="en-US" sz="3600" b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事事很美滿</a:t>
            </a:r>
            <a:r>
              <a:rPr lang="en-US" altLang="zh-TW" sz="3600" b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3600" b="1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2" name="Picture 7" descr="「雞年賀卡」的圖片搜尋結果"/>
          <p:cNvPicPr>
            <a:picLocks noChangeAspect="1" noChangeArrowheads="1"/>
          </p:cNvPicPr>
          <p:nvPr/>
        </p:nvPicPr>
        <p:blipFill>
          <a:blip r:embed="rId3" cstate="print"/>
          <a:srcRect l="7176" t="7031" r="6731" b="23991"/>
          <a:stretch>
            <a:fillRect/>
          </a:stretch>
        </p:blipFill>
        <p:spPr bwMode="auto">
          <a:xfrm>
            <a:off x="179388" y="4560888"/>
            <a:ext cx="23050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「雞年賀卡」的圖片搜尋結果"/>
          <p:cNvPicPr>
            <a:picLocks noChangeAspect="1" noChangeArrowheads="1"/>
          </p:cNvPicPr>
          <p:nvPr/>
        </p:nvPicPr>
        <p:blipFill>
          <a:blip r:embed="rId3" cstate="print"/>
          <a:srcRect l="7176" t="7031" r="6731" b="23991"/>
          <a:stretch>
            <a:fillRect/>
          </a:stretch>
        </p:blipFill>
        <p:spPr bwMode="auto">
          <a:xfrm>
            <a:off x="6732588" y="4541838"/>
            <a:ext cx="22320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hlinkClick r:id="rId2" action="ppaction://hlinkfile"/>
          </p:cNvPr>
          <p:cNvSpPr txBox="1"/>
          <p:nvPr/>
        </p:nvSpPr>
        <p:spPr>
          <a:xfrm>
            <a:off x="539552" y="314096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 smtClean="0">
                <a:solidFill>
                  <a:srgbClr val="FFFF00"/>
                </a:solidFill>
                <a:latin typeface="Yu Gothic UI Semibold" pitchFamily="34" charset="-128"/>
                <a:ea typeface="Yu Gothic UI Semibold" pitchFamily="34" charset="-128"/>
                <a:cs typeface="Microsoft Sans Serif" pitchFamily="34" charset="0"/>
              </a:rPr>
              <a:t>105</a:t>
            </a:r>
            <a:r>
              <a:rPr lang="zh-TW" altLang="en-US" sz="6000" b="1" dirty="0" smtClean="0">
                <a:solidFill>
                  <a:srgbClr val="FFFF00"/>
                </a:solidFill>
                <a:latin typeface="Yu Gothic UI Semibold" pitchFamily="34" charset="-128"/>
                <a:ea typeface="Yu Gothic UI Semibold" pitchFamily="34" charset="-128"/>
                <a:cs typeface="Microsoft Sans Serif" pitchFamily="34" charset="0"/>
              </a:rPr>
              <a:t>學年度班費收支情形</a:t>
            </a:r>
            <a:endParaRPr lang="zh-TW" altLang="en-US" sz="6000" b="1" dirty="0">
              <a:solidFill>
                <a:srgbClr val="FFFF00"/>
              </a:solidFill>
              <a:latin typeface="Yu Gothic UI Semibold" pitchFamily="34" charset="-128"/>
              <a:ea typeface="Yu Gothic UI Semibold" pitchFamily="34" charset="-128"/>
              <a:cs typeface="Microsoft Sans Serif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1124744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smtClean="0">
                <a:solidFill>
                  <a:srgbClr val="FFFF00"/>
                </a:solidFill>
              </a:rPr>
              <a:t>       </a:t>
            </a:r>
            <a:r>
              <a:rPr lang="zh-TW" altLang="en-US" sz="5400" b="1" smtClean="0">
                <a:solidFill>
                  <a:srgbClr val="FFFF00"/>
                </a:solidFill>
              </a:rPr>
              <a:t>目前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班級地點位於忠孝樓的四樓，在信義樓補強工程結束後，預計</a:t>
            </a:r>
            <a:r>
              <a:rPr lang="en-US" altLang="zh-TW" sz="5400" b="1" dirty="0" smtClean="0">
                <a:solidFill>
                  <a:srgbClr val="FFFF00"/>
                </a:solidFill>
              </a:rPr>
              <a:t>10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月底</a:t>
            </a:r>
            <a:r>
              <a:rPr lang="en-US" altLang="zh-TW" sz="5400" b="1" dirty="0" smtClean="0">
                <a:solidFill>
                  <a:srgbClr val="FFFF00"/>
                </a:solidFill>
              </a:rPr>
              <a:t>11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月初將搬至百齡樓一樓健康中心旁的教室。</a:t>
            </a:r>
            <a:endParaRPr lang="zh-TW" alt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47664" y="2060848"/>
            <a:ext cx="6480048" cy="1152128"/>
          </a:xfrm>
        </p:spPr>
        <p:txBody>
          <a:bodyPr/>
          <a:lstStyle/>
          <a:p>
            <a:r>
              <a:rPr lang="zh-TW" altLang="en-US" dirty="0" smtClean="0"/>
              <a:t>北門國小交通安全宣導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" y="3933056"/>
            <a:ext cx="906671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90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63688" y="47667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FFFF00"/>
                </a:solidFill>
              </a:rPr>
              <a:t>目前班級打掃範圍</a:t>
            </a:r>
            <a:endParaRPr lang="zh-TW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43608" y="1988840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00B0F0"/>
                </a:solidFill>
              </a:rPr>
              <a:t>1.607</a:t>
            </a:r>
            <a:r>
              <a:rPr lang="zh-TW" altLang="en-US" sz="4800" b="1" dirty="0" smtClean="0">
                <a:solidFill>
                  <a:srgbClr val="00B0F0"/>
                </a:solidFill>
              </a:rPr>
              <a:t>教室</a:t>
            </a:r>
            <a:endParaRPr lang="en-US" altLang="zh-TW" sz="4800" b="1" dirty="0" smtClean="0">
              <a:solidFill>
                <a:srgbClr val="00B0F0"/>
              </a:solidFill>
            </a:endParaRPr>
          </a:p>
          <a:p>
            <a:r>
              <a:rPr lang="en-US" altLang="zh-TW" sz="4800" b="1" dirty="0" smtClean="0">
                <a:solidFill>
                  <a:srgbClr val="00B0F0"/>
                </a:solidFill>
              </a:rPr>
              <a:t>2.</a:t>
            </a:r>
            <a:r>
              <a:rPr lang="zh-TW" altLang="en-US" sz="4800" b="1" dirty="0" smtClean="0">
                <a:solidFill>
                  <a:srgbClr val="00B0F0"/>
                </a:solidFill>
              </a:rPr>
              <a:t>水田校門口停車場</a:t>
            </a:r>
            <a:endParaRPr lang="en-US" altLang="zh-TW" sz="4800" b="1" dirty="0" smtClean="0">
              <a:solidFill>
                <a:srgbClr val="00B0F0"/>
              </a:solidFill>
            </a:endParaRPr>
          </a:p>
          <a:p>
            <a:r>
              <a:rPr lang="en-US" altLang="zh-TW" sz="4800" b="1" dirty="0" smtClean="0">
                <a:solidFill>
                  <a:srgbClr val="00B0F0"/>
                </a:solidFill>
              </a:rPr>
              <a:t>3.</a:t>
            </a:r>
            <a:r>
              <a:rPr lang="zh-TW" altLang="en-US" sz="4800" b="1" dirty="0" smtClean="0">
                <a:solidFill>
                  <a:srgbClr val="00B0F0"/>
                </a:solidFill>
              </a:rPr>
              <a:t>垃圾子車周圍</a:t>
            </a:r>
            <a:endParaRPr lang="en-US" altLang="zh-TW" sz="4800" b="1" dirty="0" smtClean="0">
              <a:solidFill>
                <a:srgbClr val="00B0F0"/>
              </a:solidFill>
            </a:endParaRPr>
          </a:p>
          <a:p>
            <a:r>
              <a:rPr lang="en-US" altLang="zh-TW" sz="4800" b="1" dirty="0" smtClean="0">
                <a:solidFill>
                  <a:srgbClr val="00B0F0"/>
                </a:solidFill>
              </a:rPr>
              <a:t>4.</a:t>
            </a:r>
            <a:r>
              <a:rPr lang="zh-TW" altLang="en-US" sz="4800" b="1" dirty="0" smtClean="0">
                <a:solidFill>
                  <a:srgbClr val="00B0F0"/>
                </a:solidFill>
              </a:rPr>
              <a:t>特教大樓旁狹長空地</a:t>
            </a:r>
            <a:endParaRPr lang="zh-TW" altLang="en-US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67744" y="47667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FFFF00"/>
                </a:solidFill>
              </a:rPr>
              <a:t>定期評量時間</a:t>
            </a:r>
            <a:endParaRPr lang="zh-TW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75656" y="1844824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800" dirty="0" smtClean="0">
                <a:solidFill>
                  <a:srgbClr val="00B0F0"/>
                </a:solidFill>
              </a:rPr>
              <a:t> 第一次定期評量日期 </a:t>
            </a:r>
            <a:r>
              <a:rPr lang="en-US" altLang="zh-TW" sz="4800" b="1" dirty="0" smtClean="0">
                <a:solidFill>
                  <a:srgbClr val="00B0F0"/>
                </a:solidFill>
              </a:rPr>
              <a:t>11/7(</a:t>
            </a:r>
            <a:r>
              <a:rPr lang="zh-TW" altLang="zh-TW" sz="4800" b="1" dirty="0" smtClean="0">
                <a:solidFill>
                  <a:srgbClr val="00B0F0"/>
                </a:solidFill>
              </a:rPr>
              <a:t>二</a:t>
            </a:r>
            <a:r>
              <a:rPr lang="en-US" altLang="zh-TW" sz="4800" b="1" dirty="0" smtClean="0">
                <a:solidFill>
                  <a:srgbClr val="00B0F0"/>
                </a:solidFill>
              </a:rPr>
              <a:t>)</a:t>
            </a:r>
            <a:r>
              <a:rPr lang="zh-TW" altLang="zh-TW" sz="4800" b="1" dirty="0" smtClean="0">
                <a:solidFill>
                  <a:srgbClr val="00B0F0"/>
                </a:solidFill>
              </a:rPr>
              <a:t>、</a:t>
            </a:r>
            <a:r>
              <a:rPr lang="en-US" altLang="zh-TW" sz="4800" b="1" dirty="0" smtClean="0">
                <a:solidFill>
                  <a:srgbClr val="00B0F0"/>
                </a:solidFill>
              </a:rPr>
              <a:t>11/8(</a:t>
            </a:r>
            <a:r>
              <a:rPr lang="zh-TW" altLang="zh-TW" sz="4800" b="1" dirty="0" smtClean="0">
                <a:solidFill>
                  <a:srgbClr val="00B0F0"/>
                </a:solidFill>
              </a:rPr>
              <a:t>三</a:t>
            </a:r>
            <a:r>
              <a:rPr lang="en-US" altLang="zh-TW" sz="4800" b="1" dirty="0" smtClean="0">
                <a:solidFill>
                  <a:srgbClr val="00B0F0"/>
                </a:solidFill>
              </a:rPr>
              <a:t>)</a:t>
            </a:r>
            <a:endParaRPr lang="zh-TW" altLang="zh-TW" sz="4800" b="1" dirty="0" smtClean="0">
              <a:solidFill>
                <a:srgbClr val="00B0F0"/>
              </a:solidFill>
            </a:endParaRPr>
          </a:p>
          <a:p>
            <a:r>
              <a:rPr lang="en-US" altLang="zh-TW" sz="4800" dirty="0" smtClean="0">
                <a:solidFill>
                  <a:srgbClr val="00B0F0"/>
                </a:solidFill>
              </a:rPr>
              <a:t>  </a:t>
            </a:r>
            <a:r>
              <a:rPr lang="zh-TW" altLang="zh-TW" sz="4800" dirty="0" smtClean="0">
                <a:solidFill>
                  <a:srgbClr val="00B0F0"/>
                </a:solidFill>
              </a:rPr>
              <a:t>第二次定期評量日期</a:t>
            </a:r>
            <a:r>
              <a:rPr lang="en-US" altLang="zh-TW" sz="4800" b="1" dirty="0" smtClean="0">
                <a:solidFill>
                  <a:srgbClr val="00B0F0"/>
                </a:solidFill>
              </a:rPr>
              <a:t>1/15(</a:t>
            </a:r>
            <a:r>
              <a:rPr lang="zh-TW" altLang="zh-TW" sz="4800" b="1" dirty="0" smtClean="0">
                <a:solidFill>
                  <a:srgbClr val="00B0F0"/>
                </a:solidFill>
              </a:rPr>
              <a:t>一</a:t>
            </a:r>
            <a:r>
              <a:rPr lang="en-US" altLang="zh-TW" sz="4800" b="1" dirty="0" smtClean="0">
                <a:solidFill>
                  <a:srgbClr val="00B0F0"/>
                </a:solidFill>
              </a:rPr>
              <a:t>)</a:t>
            </a:r>
            <a:r>
              <a:rPr lang="zh-TW" altLang="zh-TW" sz="4800" b="1" dirty="0" smtClean="0">
                <a:solidFill>
                  <a:srgbClr val="00B0F0"/>
                </a:solidFill>
              </a:rPr>
              <a:t>、</a:t>
            </a:r>
            <a:r>
              <a:rPr lang="en-US" altLang="zh-TW" sz="4800" b="1" dirty="0" smtClean="0">
                <a:solidFill>
                  <a:srgbClr val="00B0F0"/>
                </a:solidFill>
              </a:rPr>
              <a:t>1/16(</a:t>
            </a:r>
            <a:r>
              <a:rPr lang="zh-TW" altLang="zh-TW" sz="4800" b="1" dirty="0" smtClean="0">
                <a:solidFill>
                  <a:srgbClr val="00B0F0"/>
                </a:solidFill>
              </a:rPr>
              <a:t>二</a:t>
            </a:r>
            <a:r>
              <a:rPr lang="en-US" altLang="zh-TW" sz="4800" b="1" dirty="0" smtClean="0">
                <a:solidFill>
                  <a:srgbClr val="00B0F0"/>
                </a:solidFill>
              </a:rPr>
              <a:t>)</a:t>
            </a:r>
            <a:endParaRPr lang="zh-TW" altLang="zh-TW" sz="48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63688" y="47667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FFFF00"/>
                </a:solidFill>
              </a:rPr>
              <a:t>上學期活動預告</a:t>
            </a:r>
            <a:endParaRPr lang="zh-TW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568" y="1556792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66FF66"/>
                </a:solidFill>
              </a:rPr>
              <a:t>1.</a:t>
            </a:r>
            <a:r>
              <a:rPr lang="zh-TW" altLang="en-US" sz="3600" b="1" dirty="0" smtClean="0">
                <a:solidFill>
                  <a:srgbClr val="66FF66"/>
                </a:solidFill>
              </a:rPr>
              <a:t>校內拔河預賽</a:t>
            </a:r>
            <a:r>
              <a:rPr lang="en-US" altLang="zh-TW" sz="3600" b="1" dirty="0" smtClean="0">
                <a:solidFill>
                  <a:srgbClr val="66FF66"/>
                </a:solidFill>
              </a:rPr>
              <a:t>:11/10(</a:t>
            </a:r>
            <a:r>
              <a:rPr lang="zh-TW" altLang="en-US" sz="3600" b="1" dirty="0" smtClean="0">
                <a:solidFill>
                  <a:srgbClr val="66FF66"/>
                </a:solidFill>
              </a:rPr>
              <a:t>五</a:t>
            </a:r>
            <a:r>
              <a:rPr lang="en-US" altLang="zh-TW" sz="3600" b="1" dirty="0" smtClean="0">
                <a:solidFill>
                  <a:srgbClr val="66FF66"/>
                </a:solidFill>
              </a:rPr>
              <a:t>)</a:t>
            </a:r>
          </a:p>
          <a:p>
            <a:r>
              <a:rPr lang="en-US" altLang="zh-TW" sz="3600" b="1" dirty="0" smtClean="0">
                <a:solidFill>
                  <a:srgbClr val="FF0000"/>
                </a:solidFill>
              </a:rPr>
              <a:t>2.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動物嘉年華：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11/18(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六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3600" b="1" dirty="0" smtClean="0">
                <a:solidFill>
                  <a:srgbClr val="66FF66"/>
                </a:solidFill>
              </a:rPr>
              <a:t>3.</a:t>
            </a:r>
            <a:r>
              <a:rPr lang="zh-TW" altLang="en-US" sz="3600" b="1" dirty="0" smtClean="0">
                <a:solidFill>
                  <a:srgbClr val="66FF66"/>
                </a:solidFill>
              </a:rPr>
              <a:t>高年級接力預賽：</a:t>
            </a:r>
            <a:r>
              <a:rPr lang="en-US" altLang="zh-TW" sz="3600" b="1" dirty="0" smtClean="0">
                <a:solidFill>
                  <a:srgbClr val="66FF66"/>
                </a:solidFill>
              </a:rPr>
              <a:t>12/1(</a:t>
            </a:r>
            <a:r>
              <a:rPr lang="zh-TW" altLang="en-US" sz="3600" b="1" dirty="0" smtClean="0">
                <a:solidFill>
                  <a:srgbClr val="66FF66"/>
                </a:solidFill>
              </a:rPr>
              <a:t>五</a:t>
            </a:r>
            <a:r>
              <a:rPr lang="en-US" altLang="zh-TW" sz="3600" b="1" dirty="0" smtClean="0">
                <a:solidFill>
                  <a:srgbClr val="66FF66"/>
                </a:solidFill>
              </a:rPr>
              <a:t>)</a:t>
            </a:r>
          </a:p>
          <a:p>
            <a:r>
              <a:rPr lang="en-US" altLang="zh-TW" sz="3600" b="1" dirty="0" smtClean="0">
                <a:solidFill>
                  <a:srgbClr val="FF0000"/>
                </a:solidFill>
              </a:rPr>
              <a:t>4.119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校慶：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12/16(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六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sz="3600" b="1" dirty="0" smtClean="0">
                <a:solidFill>
                  <a:srgbClr val="FF0000"/>
                </a:solidFill>
              </a:rPr>
              <a:t>                  運動會可能加部分園遊會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r>
              <a:rPr lang="en-US" altLang="zh-TW" sz="3600" b="1" dirty="0" smtClean="0">
                <a:solidFill>
                  <a:srgbClr val="66FF66"/>
                </a:solidFill>
              </a:rPr>
              <a:t>5.</a:t>
            </a:r>
            <a:r>
              <a:rPr lang="zh-TW" altLang="zh-TW" sz="3600" b="1" dirty="0" smtClean="0">
                <a:solidFill>
                  <a:srgbClr val="66FF66"/>
                </a:solidFill>
              </a:rPr>
              <a:t>畢業旅行兩天一夜暫定</a:t>
            </a:r>
            <a:r>
              <a:rPr lang="en-US" altLang="zh-TW" sz="3600" b="1" dirty="0" smtClean="0">
                <a:solidFill>
                  <a:srgbClr val="66FF66"/>
                </a:solidFill>
              </a:rPr>
              <a:t>:</a:t>
            </a:r>
          </a:p>
          <a:p>
            <a:r>
              <a:rPr lang="zh-TW" altLang="en-US" sz="3600" b="1" dirty="0" smtClean="0">
                <a:solidFill>
                  <a:srgbClr val="66FF66"/>
                </a:solidFill>
              </a:rPr>
              <a:t>     </a:t>
            </a:r>
            <a:r>
              <a:rPr lang="en-US" altLang="zh-TW" sz="3600" b="1" dirty="0" smtClean="0">
                <a:solidFill>
                  <a:srgbClr val="66FF66"/>
                </a:solidFill>
              </a:rPr>
              <a:t>1/4(</a:t>
            </a:r>
            <a:r>
              <a:rPr lang="zh-TW" altLang="zh-TW" sz="3600" b="1" dirty="0" smtClean="0">
                <a:solidFill>
                  <a:srgbClr val="66FF66"/>
                </a:solidFill>
              </a:rPr>
              <a:t>四</a:t>
            </a:r>
            <a:r>
              <a:rPr lang="en-US" altLang="zh-TW" sz="3600" b="1" dirty="0" smtClean="0">
                <a:solidFill>
                  <a:srgbClr val="66FF66"/>
                </a:solidFill>
              </a:rPr>
              <a:t>)~1/5(</a:t>
            </a:r>
            <a:r>
              <a:rPr lang="zh-TW" altLang="zh-TW" sz="3600" b="1" dirty="0" smtClean="0">
                <a:solidFill>
                  <a:srgbClr val="66FF66"/>
                </a:solidFill>
              </a:rPr>
              <a:t>五</a:t>
            </a:r>
            <a:r>
              <a:rPr lang="en-US" altLang="zh-TW" sz="3600" b="1" dirty="0" smtClean="0">
                <a:solidFill>
                  <a:srgbClr val="66FF66"/>
                </a:solidFill>
              </a:rPr>
              <a:t>)</a:t>
            </a:r>
            <a:r>
              <a:rPr lang="zh-TW" altLang="en-US" sz="3600" b="1" dirty="0" smtClean="0">
                <a:solidFill>
                  <a:srgbClr val="66FF66"/>
                </a:solidFill>
              </a:rPr>
              <a:t> </a:t>
            </a:r>
            <a:r>
              <a:rPr lang="zh-TW" altLang="zh-TW" sz="3600" b="1" dirty="0" smtClean="0">
                <a:solidFill>
                  <a:srgbClr val="66FF66"/>
                </a:solidFill>
              </a:rPr>
              <a:t>費用</a:t>
            </a:r>
            <a:r>
              <a:rPr lang="en-US" altLang="zh-TW" sz="3600" b="1" dirty="0" smtClean="0">
                <a:solidFill>
                  <a:srgbClr val="66FF66"/>
                </a:solidFill>
              </a:rPr>
              <a:t>??</a:t>
            </a:r>
            <a:r>
              <a:rPr lang="zh-TW" altLang="zh-TW" sz="3600" b="1" dirty="0" smtClean="0">
                <a:solidFill>
                  <a:srgbClr val="66FF66"/>
                </a:solidFill>
              </a:rPr>
              <a:t>元</a:t>
            </a:r>
            <a:endParaRPr lang="en-US" altLang="zh-TW" sz="3600" b="1" dirty="0" smtClean="0">
              <a:solidFill>
                <a:srgbClr val="66FF66"/>
              </a:solidFill>
            </a:endParaRPr>
          </a:p>
          <a:p>
            <a:r>
              <a:rPr lang="zh-TW" altLang="en-US" sz="3600" b="1" dirty="0" smtClean="0">
                <a:solidFill>
                  <a:srgbClr val="66FF66"/>
                </a:solidFill>
              </a:rPr>
              <a:t>     </a:t>
            </a:r>
            <a:r>
              <a:rPr lang="en-US" altLang="zh-TW" sz="3600" b="1" dirty="0" smtClean="0">
                <a:solidFill>
                  <a:srgbClr val="66FF66"/>
                </a:solidFill>
              </a:rPr>
              <a:t>(</a:t>
            </a:r>
            <a:r>
              <a:rPr lang="zh-TW" altLang="zh-TW" sz="3600" b="1" dirty="0" smtClean="0">
                <a:solidFill>
                  <a:srgbClr val="66FF66"/>
                </a:solidFill>
              </a:rPr>
              <a:t>當週為社團課，會佔用</a:t>
            </a:r>
            <a:r>
              <a:rPr lang="en-US" altLang="zh-TW" sz="3600" b="1" dirty="0" smtClean="0">
                <a:solidFill>
                  <a:srgbClr val="66FF66"/>
                </a:solidFill>
              </a:rPr>
              <a:t>)</a:t>
            </a:r>
          </a:p>
          <a:p>
            <a:r>
              <a:rPr lang="en-US" altLang="zh-TW" sz="3600" b="1" dirty="0" smtClean="0">
                <a:solidFill>
                  <a:srgbClr val="66FF66"/>
                </a:solidFill>
              </a:rPr>
              <a:t>     </a:t>
            </a:r>
            <a:r>
              <a:rPr lang="zh-TW" altLang="en-US" sz="3600" b="1" dirty="0" smtClean="0">
                <a:solidFill>
                  <a:srgbClr val="66FF66"/>
                </a:solidFill>
              </a:rPr>
              <a:t>或下學期</a:t>
            </a:r>
            <a:r>
              <a:rPr lang="en-US" altLang="zh-TW" sz="3600" b="1" dirty="0" smtClean="0">
                <a:solidFill>
                  <a:srgbClr val="66FF66"/>
                </a:solidFill>
              </a:rPr>
              <a:t>3/1</a:t>
            </a:r>
            <a:r>
              <a:rPr lang="zh-TW" altLang="en-US" sz="3600" b="1" dirty="0" smtClean="0">
                <a:solidFill>
                  <a:srgbClr val="66FF66"/>
                </a:solidFill>
              </a:rPr>
              <a:t>（四）～</a:t>
            </a:r>
            <a:r>
              <a:rPr lang="en-US" altLang="zh-TW" sz="3600" b="1" dirty="0" smtClean="0">
                <a:solidFill>
                  <a:srgbClr val="66FF66"/>
                </a:solidFill>
              </a:rPr>
              <a:t>3/2</a:t>
            </a:r>
            <a:r>
              <a:rPr lang="zh-TW" altLang="en-US" sz="3600" b="1" dirty="0" smtClean="0">
                <a:solidFill>
                  <a:srgbClr val="66FF66"/>
                </a:solidFill>
              </a:rPr>
              <a:t>（五）</a:t>
            </a:r>
            <a:r>
              <a:rPr lang="en-US" altLang="zh-TW" sz="3600" b="1" dirty="0" smtClean="0">
                <a:solidFill>
                  <a:srgbClr val="66FF66"/>
                </a:solidFill>
              </a:rPr>
              <a:t> </a:t>
            </a:r>
            <a:endParaRPr lang="zh-TW" altLang="zh-TW" sz="3600" b="1" dirty="0" smtClean="0">
              <a:solidFill>
                <a:srgbClr val="66FF6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23728" y="33265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FFFF00"/>
                </a:solidFill>
              </a:rPr>
              <a:t>活動服裝說明</a:t>
            </a:r>
            <a:r>
              <a:rPr lang="en-US" altLang="zh-TW" sz="5400" b="1" dirty="0" smtClean="0">
                <a:solidFill>
                  <a:srgbClr val="FFFF00"/>
                </a:solidFill>
              </a:rPr>
              <a:t>1</a:t>
            </a:r>
            <a:endParaRPr lang="zh-TW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568" y="1268760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       因應動物嘉年華活動以及校慶進場活動，孩子們從上學期就開始製作「石虎頭套」，目前尚未完成。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       </a:t>
            </a:r>
            <a:r>
              <a:rPr lang="zh-TW" altLang="en-US" sz="3200" b="1" dirty="0" smtClean="0"/>
              <a:t>經與孩子討論後決定，身體的部份與其用雨衣、布料來展現石虎的樣子，不如用一件虎斑的衣服穿在身上來呈現。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       </a:t>
            </a:r>
            <a:r>
              <a:rPr lang="zh-TW" altLang="en-US" sz="3200" b="1" dirty="0" smtClean="0"/>
              <a:t>由於活動服裝可能只會穿</a:t>
            </a:r>
            <a:r>
              <a:rPr lang="en-US" altLang="zh-TW" sz="3200" b="1" dirty="0" smtClean="0"/>
              <a:t>2</a:t>
            </a:r>
            <a:r>
              <a:rPr lang="zh-TW" altLang="en-US" sz="3200" b="1" dirty="0" smtClean="0"/>
              <a:t>次，為了不增加家長的負擔，因此決定免費提供每位孩子一件活動服裝。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  </a:t>
            </a:r>
            <a:endParaRPr lang="zh-TW" altLang="en-US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23728" y="33265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FFFF00"/>
                </a:solidFill>
              </a:rPr>
              <a:t>活動服裝說明</a:t>
            </a:r>
            <a:endParaRPr lang="zh-TW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568" y="1628800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       因一次製作</a:t>
            </a:r>
            <a:r>
              <a:rPr lang="en-US" altLang="zh-TW" sz="3200" b="1" dirty="0" smtClean="0"/>
              <a:t>30</a:t>
            </a:r>
            <a:r>
              <a:rPr lang="zh-TW" altLang="en-US" sz="3200" b="1" dirty="0" smtClean="0"/>
              <a:t>件衣服較</a:t>
            </a:r>
            <a:r>
              <a:rPr lang="en-US" altLang="zh-TW" sz="3200" b="1" dirty="0" smtClean="0"/>
              <a:t>25</a:t>
            </a:r>
            <a:r>
              <a:rPr lang="zh-TW" altLang="en-US" sz="3200" b="1" dirty="0" smtClean="0"/>
              <a:t>件來得便宜，因此決定一次製作</a:t>
            </a:r>
            <a:r>
              <a:rPr lang="en-US" altLang="zh-TW" sz="3200" b="1" dirty="0" smtClean="0"/>
              <a:t>30</a:t>
            </a:r>
            <a:r>
              <a:rPr lang="zh-TW" altLang="en-US" sz="3200" b="1" dirty="0" smtClean="0"/>
              <a:t>件。扣除本班人數</a:t>
            </a:r>
            <a:r>
              <a:rPr lang="en-US" altLang="zh-TW" sz="3200" b="1" dirty="0" smtClean="0"/>
              <a:t>25</a:t>
            </a:r>
            <a:r>
              <a:rPr lang="zh-TW" altLang="en-US" sz="3200" b="1" dirty="0" smtClean="0"/>
              <a:t>人後還多</a:t>
            </a:r>
            <a:r>
              <a:rPr lang="en-US" altLang="zh-TW" sz="3200" b="1" dirty="0" smtClean="0"/>
              <a:t>5</a:t>
            </a:r>
            <a:r>
              <a:rPr lang="zh-TW" altLang="en-US" sz="3200" b="1" dirty="0" smtClean="0"/>
              <a:t>件。如無人願意增購，這</a:t>
            </a:r>
            <a:r>
              <a:rPr lang="en-US" altLang="zh-TW" sz="3200" b="1" dirty="0" smtClean="0"/>
              <a:t>5</a:t>
            </a:r>
            <a:r>
              <a:rPr lang="zh-TW" altLang="en-US" sz="3200" b="1" dirty="0" smtClean="0"/>
              <a:t>件就訂購學生大小的尺寸，留在班上備用，費用由老師支應。  </a:t>
            </a:r>
            <a:endParaRPr lang="en-US" altLang="zh-TW" sz="3200" b="1" dirty="0" smtClean="0"/>
          </a:p>
          <a:p>
            <a:endParaRPr lang="en-US" altLang="zh-TW" sz="3200" b="1" dirty="0" smtClean="0"/>
          </a:p>
          <a:p>
            <a:r>
              <a:rPr lang="zh-TW" altLang="en-US" sz="3200" b="1" dirty="0" smtClean="0"/>
              <a:t>衣服費用：</a:t>
            </a:r>
            <a:r>
              <a:rPr lang="en-US" altLang="zh-TW" sz="3200" b="1" dirty="0" smtClean="0"/>
              <a:t>225X30=6750</a:t>
            </a:r>
            <a:r>
              <a:rPr lang="zh-TW" altLang="en-US" sz="3200" b="1" dirty="0" smtClean="0"/>
              <a:t>元</a:t>
            </a:r>
            <a:endParaRPr lang="zh-TW" altLang="en-US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50393453425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496257" cy="6360160"/>
          </a:xfrm>
          <a:prstGeom prst="rect">
            <a:avLst/>
          </a:prstGeom>
        </p:spPr>
      </p:pic>
      <p:pic>
        <p:nvPicPr>
          <p:cNvPr id="4" name="圖片 3" descr="1503934541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4341292" cy="61968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99792" y="47667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FFFF00"/>
                </a:solidFill>
              </a:rPr>
              <a:t>成績相關宣導</a:t>
            </a:r>
            <a:endParaRPr lang="zh-TW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75656" y="1844824"/>
            <a:ext cx="68407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800" dirty="0" smtClean="0"/>
              <a:t> </a:t>
            </a:r>
            <a:r>
              <a:rPr lang="zh-TW" altLang="en-US" sz="4800" dirty="0" smtClean="0"/>
              <a:t>＊整學期的成績：</a:t>
            </a:r>
            <a:endParaRPr lang="en-US" altLang="zh-TW" sz="4800" dirty="0" smtClean="0"/>
          </a:p>
          <a:p>
            <a:endParaRPr lang="en-US" altLang="zh-TW" sz="3600" b="1" dirty="0" smtClean="0"/>
          </a:p>
          <a:p>
            <a:r>
              <a:rPr lang="zh-TW" altLang="en-US" sz="3600" b="1" dirty="0" smtClean="0"/>
              <a:t>        定期評量：</a:t>
            </a:r>
            <a:r>
              <a:rPr lang="en-US" altLang="zh-TW" sz="3600" b="1" dirty="0" smtClean="0"/>
              <a:t>40</a:t>
            </a:r>
            <a:r>
              <a:rPr lang="zh-TW" altLang="en-US" sz="3600" b="1" dirty="0" smtClean="0"/>
              <a:t>％（二次）</a:t>
            </a:r>
            <a:endParaRPr lang="en-US" altLang="zh-TW" sz="3600" b="1" dirty="0" smtClean="0"/>
          </a:p>
          <a:p>
            <a:endParaRPr lang="en-US" altLang="zh-TW" sz="3600" b="1" dirty="0" smtClean="0"/>
          </a:p>
          <a:p>
            <a:r>
              <a:rPr lang="zh-TW" altLang="en-US" sz="3600" b="1" dirty="0" smtClean="0"/>
              <a:t>        平時成績：</a:t>
            </a:r>
            <a:r>
              <a:rPr lang="en-US" altLang="zh-TW" sz="3600" b="1" dirty="0" smtClean="0"/>
              <a:t>60</a:t>
            </a:r>
            <a:r>
              <a:rPr lang="zh-TW" altLang="en-US" sz="3600" b="1" dirty="0" smtClean="0"/>
              <a:t>％（包含態度、    </a:t>
            </a:r>
            <a:endParaRPr lang="en-US" altLang="zh-TW" sz="3600" b="1" dirty="0" smtClean="0"/>
          </a:p>
          <a:p>
            <a:r>
              <a:rPr lang="en-US" altLang="zh-TW" sz="3600" b="1" dirty="0" smtClean="0"/>
              <a:t>        </a:t>
            </a:r>
            <a:r>
              <a:rPr lang="zh-TW" altLang="en-US" sz="3600" b="1" dirty="0" smtClean="0"/>
              <a:t>作業、小考、實作</a:t>
            </a:r>
            <a:r>
              <a:rPr lang="en-US" altLang="zh-TW" sz="3600" b="1" dirty="0" smtClean="0"/>
              <a:t>……</a:t>
            </a:r>
            <a:r>
              <a:rPr lang="zh-TW" altLang="en-US" sz="3600" b="1" dirty="0" smtClean="0"/>
              <a:t>）</a:t>
            </a:r>
            <a:endParaRPr lang="zh-TW" altLang="zh-TW" sz="36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33265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FFFF00"/>
                </a:solidFill>
              </a:rPr>
              <a:t>班級網站</a:t>
            </a:r>
            <a:endParaRPr lang="zh-TW" altLang="zh-TW" sz="5400" dirty="0">
              <a:solidFill>
                <a:srgbClr val="FFFF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09600" y="1348800"/>
            <a:ext cx="75552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b="1" dirty="0" smtClean="0"/>
              <a:t>※</a:t>
            </a:r>
            <a:r>
              <a:rPr lang="zh-TW" altLang="en-US" sz="3600" b="1" dirty="0" smtClean="0"/>
              <a:t>班級網站</a:t>
            </a:r>
            <a:r>
              <a:rPr lang="zh-TW" altLang="zh-TW" sz="3600" b="1" dirty="0" smtClean="0"/>
              <a:t>：</a:t>
            </a:r>
            <a:endParaRPr lang="en-US" altLang="zh-TW" sz="3600" b="1" dirty="0" smtClean="0"/>
          </a:p>
          <a:p>
            <a:endParaRPr lang="en-US" altLang="zh-TW" sz="3600" b="1" dirty="0"/>
          </a:p>
          <a:p>
            <a:r>
              <a:rPr lang="zh-TW" altLang="en-US" sz="3600" b="1" dirty="0" smtClean="0"/>
              <a:t>進入方式</a:t>
            </a:r>
            <a:endParaRPr lang="en-US" altLang="zh-TW" sz="3600" b="1" dirty="0" smtClean="0"/>
          </a:p>
          <a:p>
            <a:endParaRPr lang="en-US" altLang="zh-TW" sz="3600" b="1" dirty="0"/>
          </a:p>
          <a:p>
            <a:r>
              <a:rPr lang="zh-TW" altLang="en-US" sz="3600" b="1" dirty="0" smtClean="0"/>
              <a:t>（</a:t>
            </a:r>
            <a:r>
              <a:rPr lang="en-US" altLang="zh-TW" sz="3600" b="1" dirty="0" smtClean="0"/>
              <a:t>1</a:t>
            </a:r>
            <a:r>
              <a:rPr lang="zh-TW" altLang="en-US" sz="3600" b="1" dirty="0" smtClean="0"/>
              <a:t>）</a:t>
            </a:r>
            <a:r>
              <a:rPr lang="zh-TW" altLang="en-US" sz="3600" b="1" dirty="0" smtClean="0">
                <a:solidFill>
                  <a:srgbClr val="FFC000"/>
                </a:solidFill>
                <a:hlinkClick r:id="rId2"/>
              </a:rPr>
              <a:t>從校網進入</a:t>
            </a:r>
            <a:endParaRPr lang="en-US" altLang="zh-TW" sz="3600" b="1" dirty="0" smtClean="0">
              <a:solidFill>
                <a:srgbClr val="FFC000"/>
              </a:solidFill>
            </a:endParaRPr>
          </a:p>
          <a:p>
            <a:endParaRPr lang="en-US" altLang="zh-TW" sz="3600" b="1" dirty="0"/>
          </a:p>
          <a:p>
            <a:r>
              <a:rPr lang="zh-TW" altLang="en-US" sz="3600" b="1" dirty="0" smtClean="0"/>
              <a:t>（</a:t>
            </a:r>
            <a:r>
              <a:rPr lang="en-US" altLang="zh-TW" sz="3600" b="1" dirty="0" smtClean="0"/>
              <a:t>2</a:t>
            </a:r>
            <a:r>
              <a:rPr lang="zh-TW" altLang="en-US" sz="3600" b="1" dirty="0" smtClean="0"/>
              <a:t>）網址：</a:t>
            </a:r>
            <a:r>
              <a:rPr lang="en-US" altLang="zh-TW" sz="3600" b="1" dirty="0">
                <a:solidFill>
                  <a:srgbClr val="FFC000"/>
                </a:solidFill>
                <a:hlinkClick r:id="rId3"/>
              </a:rPr>
              <a:t>http://</a:t>
            </a:r>
            <a:r>
              <a:rPr lang="en-US" altLang="zh-TW" sz="3600" b="1" dirty="0" err="1">
                <a:solidFill>
                  <a:srgbClr val="FFC000"/>
                </a:solidFill>
                <a:hlinkClick r:id="rId3"/>
              </a:rPr>
              <a:t>class.tn.edu.tw</a:t>
            </a:r>
            <a:r>
              <a:rPr lang="en-US" altLang="zh-TW" sz="3600" b="1" dirty="0">
                <a:solidFill>
                  <a:srgbClr val="FFC000"/>
                </a:solidFill>
                <a:hlinkClick r:id="rId3"/>
              </a:rPr>
              <a:t>/modules/</a:t>
            </a:r>
            <a:r>
              <a:rPr lang="en-US" altLang="zh-TW" sz="3600" b="1" dirty="0" err="1">
                <a:solidFill>
                  <a:srgbClr val="FFC000"/>
                </a:solidFill>
                <a:hlinkClick r:id="rId3"/>
              </a:rPr>
              <a:t>tad_web</a:t>
            </a:r>
            <a:r>
              <a:rPr lang="en-US" altLang="zh-TW" sz="3600" b="1" dirty="0">
                <a:solidFill>
                  <a:srgbClr val="FFC000"/>
                </a:solidFill>
                <a:hlinkClick r:id="rId3"/>
              </a:rPr>
              <a:t>/</a:t>
            </a:r>
            <a:r>
              <a:rPr lang="en-US" altLang="zh-TW" sz="3600" b="1" dirty="0" err="1">
                <a:solidFill>
                  <a:srgbClr val="FFC000"/>
                </a:solidFill>
                <a:hlinkClick r:id="rId3"/>
              </a:rPr>
              <a:t>index.php?WebID</a:t>
            </a:r>
            <a:r>
              <a:rPr lang="en-US" altLang="zh-TW" sz="3600" b="1" dirty="0">
                <a:solidFill>
                  <a:srgbClr val="FFC000"/>
                </a:solidFill>
                <a:hlinkClick r:id="rId3"/>
              </a:rPr>
              <a:t>=1912</a:t>
            </a:r>
            <a:endParaRPr lang="en-US" altLang="zh-TW" sz="36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945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79712" y="548680"/>
            <a:ext cx="5113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FFFF00"/>
                </a:solidFill>
              </a:rPr>
              <a:t>導師</a:t>
            </a:r>
            <a:r>
              <a:rPr lang="zh-TW" altLang="en-US" sz="5400" b="1" dirty="0">
                <a:solidFill>
                  <a:srgbClr val="FFFF00"/>
                </a:solidFill>
              </a:rPr>
              <a:t>的聯絡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方式</a:t>
            </a:r>
            <a:endParaRPr lang="zh-TW" altLang="zh-TW" sz="5400" dirty="0">
              <a:solidFill>
                <a:srgbClr val="FFFF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09600" y="228600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1</a:t>
            </a:r>
            <a:r>
              <a:rPr lang="zh-TW" altLang="en-US" sz="3600" dirty="0"/>
              <a:t>．聯絡簿留言。</a:t>
            </a:r>
          </a:p>
          <a:p>
            <a:r>
              <a:rPr lang="en-US" altLang="zh-TW" sz="3600" dirty="0"/>
              <a:t>2</a:t>
            </a:r>
            <a:r>
              <a:rPr lang="zh-TW" altLang="en-US" sz="3600" dirty="0"/>
              <a:t>．電話聯絡：</a:t>
            </a:r>
            <a:r>
              <a:rPr lang="en-US" altLang="zh-TW" sz="3600" dirty="0"/>
              <a:t>0910550643</a:t>
            </a:r>
            <a:r>
              <a:rPr lang="zh-TW" altLang="en-US" sz="3600" dirty="0"/>
              <a:t>。</a:t>
            </a:r>
          </a:p>
          <a:p>
            <a:r>
              <a:rPr lang="en-US" altLang="zh-TW" sz="3600" dirty="0"/>
              <a:t>3</a:t>
            </a:r>
            <a:r>
              <a:rPr lang="zh-TW" altLang="en-US" sz="3600" dirty="0"/>
              <a:t>．親師座談會。</a:t>
            </a:r>
          </a:p>
          <a:p>
            <a:r>
              <a:rPr lang="en-US" altLang="zh-TW" sz="3600" dirty="0"/>
              <a:t>4</a:t>
            </a:r>
            <a:r>
              <a:rPr lang="zh-TW" altLang="en-US" sz="3600" dirty="0"/>
              <a:t>．</a:t>
            </a:r>
            <a:r>
              <a:rPr lang="en-US" altLang="zh-TW" sz="3600" dirty="0"/>
              <a:t>E-mail</a:t>
            </a:r>
            <a:r>
              <a:rPr lang="zh-TW" altLang="en-US" sz="3600" dirty="0" smtClean="0"/>
              <a:t>：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    </a:t>
            </a:r>
            <a:r>
              <a:rPr lang="en-US" altLang="zh-TW" sz="3600" dirty="0" err="1" smtClean="0">
                <a:hlinkClick r:id="rId2"/>
              </a:rPr>
              <a:t>g9624304@mail.nhcue.edu.tw</a:t>
            </a:r>
            <a:endParaRPr lang="en-US" altLang="zh-TW" sz="3600" dirty="0" smtClean="0"/>
          </a:p>
          <a:p>
            <a:r>
              <a:rPr lang="en-US" altLang="zh-TW" sz="3600" dirty="0" smtClean="0"/>
              <a:t>5</a:t>
            </a:r>
            <a:r>
              <a:rPr lang="zh-TW" altLang="en-US" sz="3600" dirty="0" smtClean="0"/>
              <a:t> ．</a:t>
            </a:r>
            <a:r>
              <a:rPr lang="en-US" altLang="zh-TW" sz="3600" dirty="0" smtClean="0"/>
              <a:t>LINE</a:t>
            </a:r>
            <a:r>
              <a:rPr lang="zh-TW" altLang="en-US" sz="3600" dirty="0" smtClean="0"/>
              <a:t>群組</a:t>
            </a:r>
            <a:r>
              <a:rPr lang="en-US" altLang="zh-TW" sz="3600" dirty="0" smtClean="0"/>
              <a:t>:</a:t>
            </a:r>
            <a:r>
              <a:rPr lang="en-US" altLang="zh-TW" sz="3600" dirty="0" err="1" smtClean="0"/>
              <a:t>Lucky7</a:t>
            </a:r>
            <a:endParaRPr lang="en-US" altLang="zh-TW" sz="3600" dirty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437887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87624" y="188640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FFFF00"/>
                </a:solidFill>
              </a:rPr>
              <a:t>討論事項</a:t>
            </a:r>
            <a:r>
              <a:rPr lang="en-US" altLang="zh-TW" sz="5400" b="1" dirty="0" smtClean="0">
                <a:solidFill>
                  <a:srgbClr val="FFFF00"/>
                </a:solidFill>
              </a:rPr>
              <a:t>-</a:t>
            </a:r>
          </a:p>
          <a:p>
            <a:pPr algn="ctr"/>
            <a:r>
              <a:rPr lang="en-US" altLang="zh-TW" sz="5400" b="1" dirty="0" smtClean="0">
                <a:solidFill>
                  <a:srgbClr val="FFFF00"/>
                </a:solidFill>
              </a:rPr>
              <a:t>6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上班級雜費收取</a:t>
            </a:r>
            <a:endParaRPr lang="zh-TW" altLang="zh-TW" sz="5400" b="1" dirty="0">
              <a:solidFill>
                <a:srgbClr val="FFFF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59632" y="1916832"/>
            <a:ext cx="62646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i="1" dirty="0" smtClean="0"/>
              <a:t>收入現況：</a:t>
            </a:r>
            <a:endParaRPr lang="en-US" altLang="zh-TW" sz="4800" b="1" i="1" dirty="0" smtClean="0"/>
          </a:p>
          <a:p>
            <a:r>
              <a:rPr lang="zh-TW" altLang="en-US" sz="3600" b="1" dirty="0" smtClean="0"/>
              <a:t>一、</a:t>
            </a:r>
            <a:r>
              <a:rPr lang="en-US" altLang="zh-TW" sz="3600" b="1" dirty="0" smtClean="0"/>
              <a:t>493</a:t>
            </a:r>
            <a:r>
              <a:rPr lang="zh-TW" altLang="en-US" sz="3600" b="1" dirty="0" smtClean="0"/>
              <a:t>元（上學期結餘）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二、</a:t>
            </a:r>
            <a:r>
              <a:rPr lang="en-US" altLang="zh-TW" sz="3600" b="1" dirty="0" smtClean="0"/>
              <a:t>720</a:t>
            </a:r>
            <a:r>
              <a:rPr lang="zh-TW" altLang="en-US" sz="3600" b="1" dirty="0" smtClean="0"/>
              <a:t>元（學校預算）</a:t>
            </a:r>
            <a:endParaRPr lang="en-US" altLang="zh-TW" sz="3600" b="1" dirty="0" smtClean="0"/>
          </a:p>
          <a:p>
            <a:endParaRPr lang="en-US" altLang="zh-TW" sz="3600" b="1" dirty="0" smtClean="0"/>
          </a:p>
          <a:p>
            <a:r>
              <a:rPr lang="zh-TW" altLang="en-US" sz="4400" b="1" i="1" dirty="0" smtClean="0"/>
              <a:t>預計支出：</a:t>
            </a:r>
            <a:endParaRPr lang="en-US" altLang="zh-TW" sz="4400" b="1" i="1" dirty="0" smtClean="0"/>
          </a:p>
          <a:p>
            <a:r>
              <a:rPr lang="zh-TW" altLang="en-US" sz="3600" b="1" dirty="0" smtClean="0"/>
              <a:t>一、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720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元</a:t>
            </a:r>
            <a:r>
              <a:rPr lang="zh-TW" altLang="en-US" sz="3600" b="1" dirty="0" smtClean="0"/>
              <a:t>（生命教育本）</a:t>
            </a:r>
            <a:endParaRPr lang="en-US" altLang="zh-TW" sz="3600" b="1" dirty="0" smtClean="0"/>
          </a:p>
          <a:p>
            <a:endParaRPr lang="en-US" altLang="zh-TW" sz="3600" b="1" dirty="0" smtClean="0">
              <a:solidFill>
                <a:srgbClr val="006600"/>
              </a:solidFill>
            </a:endParaRPr>
          </a:p>
          <a:p>
            <a:r>
              <a:rPr lang="zh-TW" altLang="en-US" sz="3600" b="1" dirty="0" smtClean="0"/>
              <a:t>預計結餘</a:t>
            </a:r>
            <a:r>
              <a:rPr lang="en-US" altLang="zh-TW" sz="3600" b="1" dirty="0" smtClean="0">
                <a:solidFill>
                  <a:srgbClr val="00B0F0"/>
                </a:solidFill>
              </a:rPr>
              <a:t>493</a:t>
            </a:r>
            <a:r>
              <a:rPr lang="zh-TW" altLang="en-US" sz="3600" b="1" dirty="0" smtClean="0"/>
              <a:t>元</a:t>
            </a:r>
            <a:endParaRPr lang="en-US" altLang="zh-TW" sz="3600" b="1" dirty="0" smtClean="0"/>
          </a:p>
          <a:p>
            <a:endParaRPr lang="zh-TW" alt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zh-TW" altLang="en-US" dirty="0" smtClean="0"/>
              <a:t>上學通學巷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180891"/>
            <a:ext cx="7772400" cy="4572000"/>
          </a:xfrm>
        </p:spPr>
        <p:txBody>
          <a:bodyPr/>
          <a:lstStyle/>
          <a:p>
            <a:r>
              <a:rPr lang="zh-TW" altLang="en-US" dirty="0" smtClean="0"/>
              <a:t>維護學生通學安全及校園周邊交通順暢，讓孩子在巷口提前下車，多走一段路上學。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2" b="22664"/>
          <a:stretch/>
        </p:blipFill>
        <p:spPr bwMode="auto">
          <a:xfrm>
            <a:off x="1" y="2420888"/>
            <a:ext cx="3491880" cy="252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49" y="2650087"/>
            <a:ext cx="5548313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9897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87624" y="188640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FFFF00"/>
                </a:solidFill>
              </a:rPr>
              <a:t>討論事項</a:t>
            </a:r>
            <a:r>
              <a:rPr lang="en-US" altLang="zh-TW" sz="5400" b="1" dirty="0" smtClean="0">
                <a:solidFill>
                  <a:srgbClr val="FFFF00"/>
                </a:solidFill>
              </a:rPr>
              <a:t>-</a:t>
            </a:r>
          </a:p>
          <a:p>
            <a:pPr algn="ctr"/>
            <a:r>
              <a:rPr lang="zh-TW" altLang="en-US" sz="5400" b="1" dirty="0" smtClean="0">
                <a:solidFill>
                  <a:srgbClr val="FFFF00"/>
                </a:solidFill>
              </a:rPr>
              <a:t>雜費收取額度</a:t>
            </a:r>
            <a:endParaRPr lang="zh-TW" altLang="zh-TW" sz="5400" b="1" dirty="0">
              <a:solidFill>
                <a:srgbClr val="FFFF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79512" y="2132856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方案一、每生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100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元</a:t>
            </a:r>
            <a:r>
              <a:rPr lang="zh-TW" altLang="en-US" sz="3200" b="1" dirty="0" smtClean="0"/>
              <a:t>，共計</a:t>
            </a:r>
            <a:r>
              <a:rPr lang="en-US" altLang="zh-TW" sz="3200" b="1" dirty="0" smtClean="0"/>
              <a:t>2400</a:t>
            </a:r>
            <a:r>
              <a:rPr lang="zh-TW" altLang="en-US" sz="3200" b="1" dirty="0" smtClean="0"/>
              <a:t>元。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        -&gt;</a:t>
            </a:r>
            <a:r>
              <a:rPr lang="zh-TW" altLang="en-US" sz="3200" b="1" dirty="0" smtClean="0"/>
              <a:t>下學期另收班級雜費、畢旅、畢冊費用。</a:t>
            </a:r>
            <a:endParaRPr lang="en-US" altLang="zh-TW" sz="3200" b="1" dirty="0" smtClean="0"/>
          </a:p>
          <a:p>
            <a:endParaRPr lang="en-US" altLang="zh-TW" sz="3200" b="1" dirty="0" smtClean="0"/>
          </a:p>
          <a:p>
            <a:r>
              <a:rPr lang="zh-TW" altLang="en-US" sz="3200" b="1" dirty="0" smtClean="0"/>
              <a:t>方案二、每生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200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元</a:t>
            </a:r>
            <a:r>
              <a:rPr lang="zh-TW" altLang="en-US" sz="3200" b="1" dirty="0" smtClean="0"/>
              <a:t>，共計</a:t>
            </a:r>
            <a:r>
              <a:rPr lang="en-US" altLang="zh-TW" sz="3200" b="1" dirty="0" smtClean="0"/>
              <a:t>4800</a:t>
            </a:r>
            <a:r>
              <a:rPr lang="zh-TW" altLang="en-US" sz="3200" b="1" dirty="0" smtClean="0"/>
              <a:t>元。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        -&gt;</a:t>
            </a:r>
            <a:r>
              <a:rPr lang="zh-TW" altLang="en-US" sz="3200" b="1" dirty="0" smtClean="0"/>
              <a:t>下學期只另收畢旅、畢冊費用。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             </a:t>
            </a:r>
            <a:r>
              <a:rPr lang="zh-TW" altLang="en-US" sz="3200" b="1" dirty="0" smtClean="0"/>
              <a:t>畢業前結餘成為同樂會費用或發回。</a:t>
            </a:r>
            <a:endParaRPr lang="en-US" altLang="zh-TW" sz="3200" b="1" dirty="0" smtClean="0"/>
          </a:p>
          <a:p>
            <a:endParaRPr lang="en-US" altLang="zh-TW" sz="3200" b="1" dirty="0" smtClean="0"/>
          </a:p>
          <a:p>
            <a:r>
              <a:rPr lang="zh-TW" altLang="en-US" sz="3200" b="1" dirty="0" smtClean="0"/>
              <a:t>方案三、不收取任何費用，待需費用時再個別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              </a:t>
            </a:r>
            <a:r>
              <a:rPr lang="zh-TW" altLang="en-US" sz="3200" b="1" dirty="0" smtClean="0"/>
              <a:t>向學生收取，並減少開支。</a:t>
            </a:r>
            <a:endParaRPr lang="en-US" altLang="zh-TW" sz="3200" b="1" dirty="0" smtClean="0"/>
          </a:p>
          <a:p>
            <a:endParaRPr lang="zh-TW" altLang="en-US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28800" y="3352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報告完畢，謝謝參與！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39806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33" y="188640"/>
            <a:ext cx="583654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H="1">
            <a:off x="2755938" y="1601874"/>
            <a:ext cx="44791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33147" y="2668006"/>
            <a:ext cx="297364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接點 8"/>
          <p:cNvCxnSpPr/>
          <p:nvPr/>
        </p:nvCxnSpPr>
        <p:spPr>
          <a:xfrm>
            <a:off x="214865" y="3737466"/>
            <a:ext cx="87129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2512705" cy="188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660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5181155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424936" cy="1008112"/>
          </a:xfrm>
        </p:spPr>
        <p:txBody>
          <a:bodyPr/>
          <a:lstStyle/>
          <a:p>
            <a:r>
              <a:rPr lang="zh-TW" altLang="en-US" dirty="0" smtClean="0"/>
              <a:t>北門國小防制學生藥物濫用宣導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" y="3933056"/>
            <a:ext cx="906671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148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555637" cy="6050032"/>
          </a:xfrm>
        </p:spPr>
      </p:pic>
    </p:spTree>
    <p:extLst>
      <p:ext uri="{BB962C8B-B14F-4D97-AF65-F5344CB8AC3E}">
        <p14:creationId xmlns:p14="http://schemas.microsoft.com/office/powerpoint/2010/main" val="12149148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297</TotalTime>
  <Words>915</Words>
  <Application>Microsoft Office PowerPoint</Application>
  <PresentationFormat>如螢幕大小 (4:3)</PresentationFormat>
  <Paragraphs>124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2" baseType="lpstr">
      <vt:lpstr>Yu Gothic UI Semibold</vt:lpstr>
      <vt:lpstr>微軟正黑體</vt:lpstr>
      <vt:lpstr>新細明體</vt:lpstr>
      <vt:lpstr>標楷體</vt:lpstr>
      <vt:lpstr>Arial</vt:lpstr>
      <vt:lpstr>Franklin Gothic Book</vt:lpstr>
      <vt:lpstr>Microsoft Sans Serif</vt:lpstr>
      <vt:lpstr>Times New Roman</vt:lpstr>
      <vt:lpstr>Wingdings</vt:lpstr>
      <vt:lpstr>Wingdings 2</vt:lpstr>
      <vt:lpstr>科技</vt:lpstr>
      <vt:lpstr>北門國小106學年度第一學期 班親會</vt:lpstr>
      <vt:lpstr>北門國小交通安全宣導</vt:lpstr>
      <vt:lpstr>上學通學巷</vt:lpstr>
      <vt:lpstr>PowerPoint 簡報</vt:lpstr>
      <vt:lpstr>PowerPoint 簡報</vt:lpstr>
      <vt:lpstr>PowerPoint 簡報</vt:lpstr>
      <vt:lpstr>PowerPoint 簡報</vt:lpstr>
      <vt:lpstr>北門國小防制學生藥物濫用宣導</vt:lpstr>
      <vt:lpstr>PowerPoint 簡報</vt:lpstr>
      <vt:lpstr>PowerPoint 簡報</vt:lpstr>
      <vt:lpstr>PowerPoint 簡報</vt:lpstr>
      <vt:lpstr>家庭-期望是愛與善的循環~     幸福嗎?很美滿</vt:lpstr>
      <vt:lpstr>PowerPoint 簡報</vt:lpstr>
      <vt:lpstr>親職教育活動宣導: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北門國小106學年度第一學期 班親會</dc:title>
  <dc:creator>walker</dc:creator>
  <cp:lastModifiedBy>user</cp:lastModifiedBy>
  <cp:revision>40</cp:revision>
  <dcterms:created xsi:type="dcterms:W3CDTF">2017-08-29T05:09:34Z</dcterms:created>
  <dcterms:modified xsi:type="dcterms:W3CDTF">2017-09-02T00:16:40Z</dcterms:modified>
</cp:coreProperties>
</file>