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31"/>
  </p:notesMasterIdLst>
  <p:sldIdLst>
    <p:sldId id="308" r:id="rId3"/>
    <p:sldId id="309" r:id="rId4"/>
    <p:sldId id="312" r:id="rId5"/>
    <p:sldId id="318" r:id="rId6"/>
    <p:sldId id="316" r:id="rId7"/>
    <p:sldId id="331" r:id="rId8"/>
    <p:sldId id="272" r:id="rId9"/>
    <p:sldId id="279" r:id="rId10"/>
    <p:sldId id="334" r:id="rId11"/>
    <p:sldId id="335" r:id="rId12"/>
    <p:sldId id="323" r:id="rId13"/>
    <p:sldId id="337" r:id="rId14"/>
    <p:sldId id="327" r:id="rId15"/>
    <p:sldId id="338" r:id="rId16"/>
    <p:sldId id="342" r:id="rId17"/>
    <p:sldId id="339" r:id="rId18"/>
    <p:sldId id="291" r:id="rId19"/>
    <p:sldId id="341" r:id="rId20"/>
    <p:sldId id="313" r:id="rId21"/>
    <p:sldId id="285" r:id="rId22"/>
    <p:sldId id="315" r:id="rId23"/>
    <p:sldId id="292" r:id="rId24"/>
    <p:sldId id="293" r:id="rId25"/>
    <p:sldId id="336" r:id="rId26"/>
    <p:sldId id="317" r:id="rId27"/>
    <p:sldId id="320" r:id="rId28"/>
    <p:sldId id="295" r:id="rId29"/>
    <p:sldId id="297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59301-E2AB-414A-82DD-EE23EE232D04}" type="datetimeFigureOut">
              <a:rPr lang="zh-TW" altLang="en-US" smtClean="0"/>
              <a:pPr/>
              <a:t>2022/9/6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E8170-5E1A-4689-BF87-19224C98A8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0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0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2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32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2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2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03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6521A8-14F4-4B90-AA6E-EED2100482A6}" type="datetimeFigureOut">
              <a:rPr lang="zh-TW" altLang="en-US" smtClean="0"/>
              <a:pPr/>
              <a:t>2022/9/6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EB440-9406-4863-B970-770984F3E6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7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5D7B-3661-4B61-A345-084FD95449FC}" type="datetimeFigureOut">
              <a:rPr lang="zh-TW" altLang="en-US"/>
              <a:pPr>
                <a:defRPr/>
              </a:pPr>
              <a:t>2022/9/6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3AB0-A5CD-4149-8563-2E62A7A356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760492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1295400"/>
            <a:ext cx="1828800" cy="4191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905000" y="1371600"/>
            <a:ext cx="4267200" cy="4114800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F0D5F-90B1-4D50-8DD0-2904DD3CFA93}" type="datetimeFigureOut">
              <a:rPr lang="zh-TW" altLang="en-US"/>
              <a:pPr>
                <a:defRPr/>
              </a:pPr>
              <a:t>2022/9/6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0BD2C-8717-4D87-98D6-97EDF27E19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8566355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2022/9/6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2022/9/6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0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0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5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2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9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6521A8-14F4-4B90-AA6E-EED2100482A6}" type="datetimeFigureOut">
              <a:rPr lang="zh-TW" altLang="en-US" smtClean="0"/>
              <a:pPr/>
              <a:t>2022/9/6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EB440-9406-4863-B970-770984F3E6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2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6521A8-14F4-4B90-AA6E-EED2100482A6}" type="datetimeFigureOut">
              <a:rPr lang="zh-TW" altLang="en-US" smtClean="0"/>
              <a:pPr/>
              <a:t>2022/9/6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EB440-9406-4863-B970-770984F3E6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4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1FB52B-4F7F-4137-9D14-A0EA2D5019C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5" r:id="rId10"/>
    <p:sldLayoutId id="2147483680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57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74" y="2531165"/>
            <a:ext cx="4623002" cy="40419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51A4D4-C344-491B-94B3-9BBFECBD9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1378" flipH="1">
            <a:off x="7993795" y="701651"/>
            <a:ext cx="386628" cy="44747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D0C6E379-722E-408C-BA9E-9720A9865290}"/>
              </a:ext>
            </a:extLst>
          </p:cNvPr>
          <p:cNvGrpSpPr/>
          <p:nvPr/>
        </p:nvGrpSpPr>
        <p:grpSpPr>
          <a:xfrm>
            <a:off x="4849166" y="4644889"/>
            <a:ext cx="3412078" cy="895641"/>
            <a:chOff x="6558323" y="4455110"/>
            <a:chExt cx="4549438" cy="89564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CB617D3-C411-4403-A7E7-B472A6D37B91}"/>
                </a:ext>
              </a:extLst>
            </p:cNvPr>
            <p:cNvGrpSpPr/>
            <p:nvPr/>
          </p:nvGrpSpPr>
          <p:grpSpPr>
            <a:xfrm>
              <a:off x="6558323" y="4459632"/>
              <a:ext cx="4334967" cy="891119"/>
              <a:chOff x="7009389" y="5396166"/>
              <a:chExt cx="4334967" cy="891119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3F8EAD4E-B1AF-42F5-B79D-D656D1003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1909" y="5396166"/>
                <a:ext cx="3858991" cy="891119"/>
              </a:xfrm>
              <a:prstGeom prst="rect">
                <a:avLst/>
              </a:prstGeom>
            </p:spPr>
          </p:pic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A448F3-746E-459A-B191-060C183A4A1C}"/>
                  </a:ext>
                </a:extLst>
              </p:cNvPr>
              <p:cNvSpPr txBox="1"/>
              <p:nvPr/>
            </p:nvSpPr>
            <p:spPr>
              <a:xfrm>
                <a:off x="7009389" y="5615915"/>
                <a:ext cx="4334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>
                    <a:latin typeface="標楷體" panose="03000509000000000000" pitchFamily="65" charset="-120"/>
                    <a:ea typeface="標楷體" panose="03000509000000000000" pitchFamily="65" charset="-120"/>
                  </a:rPr>
                  <a:t>導師：鄧家榆 老師</a:t>
                </a:r>
                <a:endParaRPr lang="zh-CN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sym typeface="+mn-lt"/>
                </a:endParaRP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C54076-6312-4A95-92F2-27E277C4F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47459" flipH="1">
              <a:off x="10489099" y="4455110"/>
              <a:ext cx="618662" cy="584464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741" y="4967433"/>
            <a:ext cx="700111" cy="17137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A67302-1654-492E-8E5F-F73D054A42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84737">
            <a:off x="5514887" y="1437131"/>
            <a:ext cx="491907" cy="57966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F959005-5103-46BB-BA09-09F9D22CDB63}"/>
              </a:ext>
            </a:extLst>
          </p:cNvPr>
          <p:cNvGrpSpPr/>
          <p:nvPr/>
        </p:nvGrpSpPr>
        <p:grpSpPr>
          <a:xfrm>
            <a:off x="4921175" y="1124744"/>
            <a:ext cx="3667539" cy="2540329"/>
            <a:chOff x="6561567" y="732953"/>
            <a:chExt cx="4890052" cy="2540329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3E81E06-B15B-4165-BDC0-7D991801AD6D}"/>
                </a:ext>
              </a:extLst>
            </p:cNvPr>
            <p:cNvSpPr txBox="1"/>
            <p:nvPr/>
          </p:nvSpPr>
          <p:spPr>
            <a:xfrm>
              <a:off x="6561567" y="1334290"/>
              <a:ext cx="48900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600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402</a:t>
              </a:r>
              <a:r>
                <a:rPr lang="zh-TW" altLang="en-US" sz="600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 </a:t>
              </a:r>
              <a:r>
                <a:rPr lang="zh-TW" altLang="en-US" sz="480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上學期 </a:t>
              </a:r>
              <a:endParaRPr lang="en-US" altLang="zh-TW" sz="60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</a:endParaRPr>
            </a:p>
            <a:p>
              <a:pPr algn="ctr"/>
              <a:r>
                <a:rPr lang="zh-TW" altLang="en-US" sz="6000" dirty="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家長日</a:t>
              </a:r>
              <a:endParaRPr lang="zh-CN" altLang="en-US" sz="60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F671B2A-3260-467E-9D7B-ACE34EEAF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0334" y="732953"/>
              <a:ext cx="710007" cy="770619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81194" y="-27092"/>
            <a:ext cx="3685685" cy="3856971"/>
            <a:chOff x="-108259" y="-27093"/>
            <a:chExt cx="4914247" cy="385697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05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60" name="Group 12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27217135"/>
              </p:ext>
            </p:extLst>
          </p:nvPr>
        </p:nvGraphicFramePr>
        <p:xfrm>
          <a:off x="539552" y="1484784"/>
          <a:ext cx="8136904" cy="420750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20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3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22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星期一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星期二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星期三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星期四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星期五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20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11/7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11/8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11/9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11/10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11/11</a:t>
                      </a:r>
                      <a:endParaRPr kumimoji="1" lang="en-US" altLang="zh-TW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校門口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itchFamily="18" charset="0"/>
                          <a:ea typeface="新細明體" pitchFamily="18" charset="-120"/>
                        </a:rPr>
                        <a:t>睦珅媽媽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highlight>
                          <a:srgbClr val="FFFF00"/>
                        </a:highlight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highlight>
                            <a:srgbClr val="00FF00"/>
                          </a:highlight>
                          <a:latin typeface="Times New Roman" pitchFamily="18" charset="0"/>
                          <a:ea typeface="新細明體" pitchFamily="18" charset="-120"/>
                        </a:rPr>
                        <a:t>奕帆媽媽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highlight>
                          <a:srgbClr val="00FF00"/>
                        </a:highlight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itchFamily="18" charset="0"/>
                          <a:ea typeface="新細明體" pitchFamily="18" charset="-120"/>
                        </a:rPr>
                        <a:t>睦珅媽媽</a:t>
                      </a: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highlight>
                            <a:srgbClr val="00FF00"/>
                          </a:highlight>
                          <a:uLnTx/>
                          <a:uFillTx/>
                          <a:latin typeface="Times New Roman" pitchFamily="18" charset="0"/>
                          <a:ea typeface="新細明體" pitchFamily="18" charset="-120"/>
                          <a:cs typeface="+mn-cs"/>
                        </a:rPr>
                        <a:t>奕帆媽媽</a:t>
                      </a:r>
                      <a:endParaRPr kumimoji="1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highlight>
                          <a:srgbClr val="00FF00"/>
                        </a:highlight>
                        <a:uLnTx/>
                        <a:uFillTx/>
                        <a:latin typeface="Times New Roman" pitchFamily="18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highlight>
                            <a:srgbClr val="00FF00"/>
                          </a:highlight>
                          <a:uLnTx/>
                          <a:uFillTx/>
                          <a:latin typeface="Times New Roman" pitchFamily="18" charset="0"/>
                          <a:ea typeface="新細明體" pitchFamily="18" charset="-120"/>
                          <a:cs typeface="+mn-cs"/>
                        </a:rPr>
                        <a:t>奕帆媽媽</a:t>
                      </a:r>
                      <a:endParaRPr kumimoji="1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highlight>
                          <a:srgbClr val="00FF00"/>
                        </a:highlight>
                        <a:uLnTx/>
                        <a:uFillTx/>
                        <a:latin typeface="Times New Roman" pitchFamily="18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1428" marR="91428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3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勝利崗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highlight>
                            <a:srgbClr val="00FFFF"/>
                          </a:highlight>
                          <a:latin typeface="Times New Roman" pitchFamily="18" charset="0"/>
                          <a:ea typeface="新細明體" pitchFamily="18" charset="-120"/>
                        </a:rPr>
                        <a:t>乃棠爸爸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highlight>
                          <a:srgbClr val="00FFFF"/>
                        </a:highlight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highlight>
                            <a:srgbClr val="00FFFF"/>
                          </a:highlight>
                          <a:latin typeface="Times New Roman" pitchFamily="18" charset="0"/>
                          <a:ea typeface="新細明體" pitchFamily="18" charset="-120"/>
                        </a:rPr>
                        <a:t>乃棠爸爸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highlight>
                          <a:srgbClr val="00FFFF"/>
                        </a:highlight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highlight>
                            <a:srgbClr val="C0C0C0"/>
                          </a:highlight>
                          <a:latin typeface="Times New Roman" pitchFamily="18" charset="0"/>
                          <a:ea typeface="新細明體" pitchFamily="18" charset="-120"/>
                        </a:rPr>
                        <a:t>姸安爸爸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highlight>
                          <a:srgbClr val="C0C0C0"/>
                        </a:highlight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highlight>
                            <a:srgbClr val="FF00FF"/>
                          </a:highlight>
                          <a:latin typeface="Times New Roman" pitchFamily="18" charset="0"/>
                          <a:ea typeface="新細明體" pitchFamily="18" charset="-120"/>
                        </a:rPr>
                        <a:t>湘妮媽媽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highlight>
                          <a:srgbClr val="FF00FF"/>
                        </a:highlight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highlight>
                            <a:srgbClr val="C0C0C0"/>
                          </a:highlight>
                          <a:latin typeface="Times New Roman" pitchFamily="18" charset="0"/>
                          <a:ea typeface="新細明體" pitchFamily="18" charset="-120"/>
                        </a:rPr>
                        <a:t>姸安爸爸</a:t>
                      </a:r>
                      <a:endParaRPr kumimoji="1" lang="en-US" altLang="zh-TW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highlight>
                          <a:srgbClr val="C0C0C0"/>
                        </a:highlight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1428" marR="91428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56" name="Text Box 117"/>
          <p:cNvSpPr txBox="1">
            <a:spLocks noChangeArrowheads="1"/>
          </p:cNvSpPr>
          <p:nvPr/>
        </p:nvSpPr>
        <p:spPr bwMode="auto">
          <a:xfrm>
            <a:off x="1457654" y="692696"/>
            <a:ext cx="64447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4000" b="1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402</a:t>
            </a:r>
            <a:r>
              <a:rPr lang="zh-TW" altLang="en-US" sz="4000" b="1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班級</a:t>
            </a:r>
            <a:r>
              <a:rPr lang="zh-TW" altLang="en-US" sz="4000" b="1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導護輪值</a:t>
            </a:r>
            <a:r>
              <a:rPr lang="zh-TW" altLang="en-US" sz="4000" b="1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4000" b="1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上學期</a:t>
            </a:r>
            <a:r>
              <a:rPr lang="en-US" altLang="zh-TW" sz="4000" b="1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b="1" dirty="0">
              <a:solidFill>
                <a:srgbClr val="3333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538D5-8617-4F91-918C-9DDF20DF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b="1">
                <a:latin typeface="標楷體" panose="03000509000000000000" pitchFamily="65" charset="-120"/>
                <a:ea typeface="標楷體" panose="03000509000000000000" pitchFamily="65" charset="-120"/>
              </a:rPr>
              <a:t>游泳課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D55FF3-E9A1-407D-BDAA-49F8049E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10/31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11/7(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)9:10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去程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-11:10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回程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自備泳具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泳衣、泳帽、泳鏡及浴巾等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身體不適等原因，可以填請假單，但仍要到泳池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搭乘遊覽車前往健康國小泳池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9/5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9/12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11/14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11/28(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的體育課改上書法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en-US" altLang="zh-TW" b="1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8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538D5-8617-4F91-918C-9DDF20DF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pPr algn="ctr"/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校外教學－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10/4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（二）兒童新樂園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D55FF3-E9A1-407D-BDAA-49F8049E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0263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/>
              <a:t>1.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學生部分：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全班分為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組，每組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位家長（共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位）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午餐自理，自行攜帶食物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活動後，需繳交一篇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字校外教學的作文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費用的部分：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全班車資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5000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公費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V.S.</a:t>
            </a:r>
            <a:r>
              <a:rPr lang="zh-TW" altLang="en-US" u="sng">
                <a:latin typeface="標楷體" panose="03000509000000000000" pitchFamily="65" charset="-120"/>
                <a:ea typeface="標楷體" panose="03000509000000000000" pitchFamily="65" charset="-120"/>
              </a:rPr>
              <a:t>一日卷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$180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愛心家長門票由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支出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一人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$30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，老師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+4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人免費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***要自費一日卷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($180)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的家長請告知老師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!!!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/>
          </a:p>
          <a:p>
            <a:pPr marL="0" indent="0">
              <a:lnSpc>
                <a:spcPct val="150000"/>
              </a:lnSpc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9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538D5-8617-4F91-918C-9DDF20DF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pPr algn="ctr"/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校外教學－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10/4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（二）兒童新樂園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D55FF3-E9A1-407D-BDAA-49F8049E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5861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愛心家長隨行條件（預計至少招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家長）：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需完整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接種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劑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疫苗且滿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天，活動前需事先將接種小黃卡拍照予導師查驗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一位家長約協助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位孩子</a:t>
            </a:r>
            <a:endParaRPr lang="en-US" altLang="zh-TW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家長額滿條件（願意協助班上的家長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皆能同行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班級導護、幹部等貢獻者可優先搭遊覽車（</a:t>
            </a:r>
            <a:r>
              <a:rPr lang="en-US" altLang="zh-TW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位）</a:t>
            </a:r>
            <a:endParaRPr lang="en-US" altLang="zh-TW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其餘家長可自行開車前往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門票均由班費出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1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538D5-8617-4F91-918C-9DDF20DF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pPr algn="ctr"/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校外教學－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10/4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（二）兒童新樂園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D55FF3-E9A1-407D-BDAA-49F8049E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5861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下學期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3/6(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動物園</a:t>
            </a:r>
            <a:r>
              <a:rPr lang="en-US" altLang="zh-TW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文山劇場。</a:t>
            </a:r>
            <a:endParaRPr lang="en-US" altLang="zh-TW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報名成功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遊覽車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6779371-9A6E-4F87-8CE6-15AAD7A03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20835"/>
              </p:ext>
            </p:extLst>
          </p:nvPr>
        </p:nvGraphicFramePr>
        <p:xfrm>
          <a:off x="3635896" y="1096752"/>
          <a:ext cx="3638107" cy="5140560"/>
        </p:xfrm>
        <a:graphic>
          <a:graphicData uri="http://schemas.openxmlformats.org/drawingml/2006/table">
            <a:tbl>
              <a:tblPr/>
              <a:tblGrid>
                <a:gridCol w="1404000">
                  <a:extLst>
                    <a:ext uri="{9D8B030D-6E8A-4147-A177-3AD203B41FA5}">
                      <a16:colId xmlns:a16="http://schemas.microsoft.com/office/drawing/2014/main" val="1003857444"/>
                    </a:ext>
                  </a:extLst>
                </a:gridCol>
                <a:gridCol w="483312">
                  <a:extLst>
                    <a:ext uri="{9D8B030D-6E8A-4147-A177-3AD203B41FA5}">
                      <a16:colId xmlns:a16="http://schemas.microsoft.com/office/drawing/2014/main" val="564859655"/>
                    </a:ext>
                  </a:extLst>
                </a:gridCol>
                <a:gridCol w="1030795">
                  <a:extLst>
                    <a:ext uri="{9D8B030D-6E8A-4147-A177-3AD203B41FA5}">
                      <a16:colId xmlns:a16="http://schemas.microsoft.com/office/drawing/2014/main" val="223766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72369630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嚴居睿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44707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芮晨軒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662018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張晏維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爸爸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585606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張晏維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849812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黃翊恩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717416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彭煒甯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21805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張兆廷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94254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14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杜皓宇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2001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21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莊棠淇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420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26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蕭珮羽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47110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28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吳欣庭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304672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林湘妮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53412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32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陳姸安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475296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>
                          <a:solidFill>
                            <a:srgbClr val="C00000"/>
                          </a:solidFill>
                          <a:effectLst/>
                        </a:rPr>
                        <a:t>自行前往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楊乃棠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爸爸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11048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>
                          <a:solidFill>
                            <a:srgbClr val="0070C0"/>
                          </a:solidFill>
                          <a:effectLst/>
                        </a:rPr>
                        <a:t>自行前往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15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魏睦珅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665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0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538D5-8617-4F91-918C-9DDF20DF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pPr algn="ctr"/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校外教學－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10/4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（二）兒童新樂園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D55FF3-E9A1-407D-BDAA-49F8049E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922710"/>
            <a:ext cx="7427379" cy="5674642"/>
          </a:xfrm>
        </p:spPr>
        <p:txBody>
          <a:bodyPr numCol="1"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400" b="1">
                <a:solidFill>
                  <a:srgbClr val="00B0F0"/>
                </a:solidFill>
              </a:rPr>
              <a:t>16</a:t>
            </a:r>
            <a:r>
              <a:rPr lang="zh-TW" altLang="en-US" sz="2400" b="1">
                <a:solidFill>
                  <a:srgbClr val="00B0F0"/>
                </a:solidFill>
              </a:rPr>
              <a:t>男</a:t>
            </a:r>
            <a:r>
              <a:rPr lang="en-US" altLang="zh-TW" sz="2400" b="1">
                <a:solidFill>
                  <a:schemeClr val="accent2"/>
                </a:solidFill>
              </a:rPr>
              <a:t>13</a:t>
            </a:r>
            <a:r>
              <a:rPr lang="zh-TW" altLang="en-US" sz="2400" b="1">
                <a:solidFill>
                  <a:schemeClr val="accent2"/>
                </a:solidFill>
              </a:rPr>
              <a:t>女</a:t>
            </a:r>
            <a:endParaRPr lang="en-US" altLang="zh-TW" sz="2400" b="1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1">
                <a:solidFill>
                  <a:srgbClr val="00B0F0"/>
                </a:solidFill>
              </a:rPr>
              <a:t>第一組（</a:t>
            </a:r>
            <a:r>
              <a:rPr lang="en-US" altLang="zh-TW" sz="2400" b="1">
                <a:solidFill>
                  <a:srgbClr val="00B0F0"/>
                </a:solidFill>
              </a:rPr>
              <a:t> 5</a:t>
            </a:r>
            <a:r>
              <a:rPr lang="en-US" altLang="zh-TW" sz="2400" b="1"/>
              <a:t>+2</a:t>
            </a:r>
            <a:r>
              <a:rPr lang="zh-TW" altLang="en-US" sz="2400" b="1">
                <a:solidFill>
                  <a:srgbClr val="00B0F0"/>
                </a:solidFill>
              </a:rPr>
              <a:t>人）：</a:t>
            </a:r>
            <a:r>
              <a:rPr lang="en-US" altLang="zh-TW" sz="2400" b="1" u="sng">
                <a:solidFill>
                  <a:srgbClr val="00B0F0"/>
                </a:solidFill>
              </a:rPr>
              <a:t>2</a:t>
            </a:r>
            <a:r>
              <a:rPr lang="zh-TW" altLang="en-US" sz="2400" b="1">
                <a:solidFill>
                  <a:srgbClr val="00B0F0"/>
                </a:solidFill>
              </a:rPr>
              <a:t> 、</a:t>
            </a:r>
            <a:r>
              <a:rPr lang="en-US" altLang="zh-TW" sz="2400" b="1">
                <a:solidFill>
                  <a:srgbClr val="00B0F0"/>
                </a:solidFill>
              </a:rPr>
              <a:t>3</a:t>
            </a:r>
            <a:r>
              <a:rPr lang="zh-TW" altLang="en-US" sz="2400" b="1">
                <a:solidFill>
                  <a:srgbClr val="00B0F0"/>
                </a:solidFill>
              </a:rPr>
              <a:t> 、</a:t>
            </a:r>
            <a:r>
              <a:rPr lang="en-US" altLang="zh-TW" sz="2400" b="1">
                <a:solidFill>
                  <a:srgbClr val="00B0F0"/>
                </a:solidFill>
              </a:rPr>
              <a:t>4</a:t>
            </a:r>
            <a:r>
              <a:rPr lang="zh-TW" altLang="en-US" sz="2400" b="1">
                <a:solidFill>
                  <a:srgbClr val="00B0F0"/>
                </a:solidFill>
              </a:rPr>
              <a:t> 、</a:t>
            </a:r>
            <a:r>
              <a:rPr lang="en-US" altLang="zh-TW" sz="2400" b="1" u="sng">
                <a:solidFill>
                  <a:srgbClr val="00B0F0"/>
                </a:solidFill>
              </a:rPr>
              <a:t>5</a:t>
            </a:r>
            <a:r>
              <a:rPr lang="zh-TW" altLang="en-US" sz="2400" b="1">
                <a:solidFill>
                  <a:srgbClr val="00B0F0"/>
                </a:solidFill>
              </a:rPr>
              <a:t> 、</a:t>
            </a:r>
            <a:r>
              <a:rPr lang="en-US" altLang="zh-TW" sz="2400" b="1">
                <a:solidFill>
                  <a:srgbClr val="00B0F0"/>
                </a:solidFill>
              </a:rPr>
              <a:t>13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1">
                <a:solidFill>
                  <a:srgbClr val="00B0F0"/>
                </a:solidFill>
              </a:rPr>
              <a:t>第二組（</a:t>
            </a:r>
            <a:r>
              <a:rPr lang="en-US" altLang="zh-TW" sz="2400" b="1">
                <a:solidFill>
                  <a:srgbClr val="00B0F0"/>
                </a:solidFill>
              </a:rPr>
              <a:t> 5</a:t>
            </a:r>
            <a:r>
              <a:rPr lang="en-US" altLang="zh-TW" sz="2400" b="1"/>
              <a:t>+3</a:t>
            </a:r>
            <a:r>
              <a:rPr lang="zh-TW" altLang="en-US" sz="2400" b="1">
                <a:solidFill>
                  <a:srgbClr val="00B0F0"/>
                </a:solidFill>
              </a:rPr>
              <a:t>人）：</a:t>
            </a:r>
            <a:r>
              <a:rPr lang="en-US" altLang="zh-TW" sz="2400" b="1" u="sng">
                <a:solidFill>
                  <a:srgbClr val="00B0F0"/>
                </a:solidFill>
              </a:rPr>
              <a:t>7</a:t>
            </a:r>
            <a:r>
              <a:rPr lang="zh-TW" altLang="en-US" sz="2400" b="1">
                <a:solidFill>
                  <a:srgbClr val="00B0F0"/>
                </a:solidFill>
              </a:rPr>
              <a:t>、</a:t>
            </a:r>
            <a:r>
              <a:rPr lang="en-US" altLang="zh-TW" sz="2400" b="1">
                <a:solidFill>
                  <a:srgbClr val="00B0F0"/>
                </a:solidFill>
              </a:rPr>
              <a:t>9</a:t>
            </a:r>
            <a:r>
              <a:rPr lang="zh-TW" altLang="en-US" sz="2400" b="1">
                <a:solidFill>
                  <a:srgbClr val="00B0F0"/>
                </a:solidFill>
              </a:rPr>
              <a:t>、</a:t>
            </a:r>
            <a:r>
              <a:rPr lang="en-US" altLang="zh-TW" sz="2400" b="1" u="sng">
                <a:solidFill>
                  <a:srgbClr val="00B0F0"/>
                </a:solidFill>
              </a:rPr>
              <a:t>15</a:t>
            </a:r>
            <a:r>
              <a:rPr lang="zh-TW" altLang="en-US" sz="2400" b="1">
                <a:solidFill>
                  <a:srgbClr val="00B0F0"/>
                </a:solidFill>
              </a:rPr>
              <a:t>、</a:t>
            </a:r>
            <a:r>
              <a:rPr lang="en-US" altLang="zh-TW" sz="2400" b="1">
                <a:solidFill>
                  <a:srgbClr val="00B0F0"/>
                </a:solidFill>
              </a:rPr>
              <a:t>6</a:t>
            </a:r>
            <a:r>
              <a:rPr lang="zh-TW" altLang="en-US" sz="2400" b="1">
                <a:solidFill>
                  <a:srgbClr val="00B0F0"/>
                </a:solidFill>
              </a:rPr>
              <a:t> 、</a:t>
            </a:r>
            <a:r>
              <a:rPr lang="en-US" altLang="zh-TW" sz="2400" b="1">
                <a:solidFill>
                  <a:srgbClr val="00B0F0"/>
                </a:solidFill>
              </a:rPr>
              <a:t>16</a:t>
            </a:r>
            <a:r>
              <a:rPr lang="zh-TW" altLang="en-US" sz="2400" b="1">
                <a:solidFill>
                  <a:srgbClr val="00B0F0"/>
                </a:solidFill>
              </a:rPr>
              <a:t> </a:t>
            </a:r>
            <a:endParaRPr lang="en-US" altLang="zh-TW" sz="2400" b="1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1">
                <a:solidFill>
                  <a:srgbClr val="00B0F0"/>
                </a:solidFill>
              </a:rPr>
              <a:t>第三組（</a:t>
            </a:r>
            <a:r>
              <a:rPr lang="en-US" altLang="zh-TW" sz="2400" b="1">
                <a:solidFill>
                  <a:srgbClr val="00B0F0"/>
                </a:solidFill>
              </a:rPr>
              <a:t> 5</a:t>
            </a:r>
            <a:r>
              <a:rPr lang="en-US" altLang="zh-TW" sz="2400" b="1"/>
              <a:t>+3</a:t>
            </a:r>
            <a:r>
              <a:rPr lang="zh-TW" altLang="en-US" sz="2400" b="1">
                <a:solidFill>
                  <a:srgbClr val="00B0F0"/>
                </a:solidFill>
              </a:rPr>
              <a:t>人） ： </a:t>
            </a:r>
            <a:r>
              <a:rPr lang="en-US" altLang="zh-TW" sz="2400" b="1">
                <a:solidFill>
                  <a:srgbClr val="00B0F0"/>
                </a:solidFill>
              </a:rPr>
              <a:t>1</a:t>
            </a:r>
            <a:r>
              <a:rPr lang="zh-TW" altLang="en-US" sz="2400" b="1">
                <a:solidFill>
                  <a:srgbClr val="00B0F0"/>
                </a:solidFill>
              </a:rPr>
              <a:t> 、</a:t>
            </a:r>
            <a:r>
              <a:rPr lang="en-US" altLang="zh-TW" sz="2400" b="1" u="sng">
                <a:solidFill>
                  <a:srgbClr val="00B0F0"/>
                </a:solidFill>
              </a:rPr>
              <a:t>10</a:t>
            </a:r>
            <a:r>
              <a:rPr lang="zh-TW" altLang="en-US" sz="2400" b="1">
                <a:solidFill>
                  <a:srgbClr val="00B0F0"/>
                </a:solidFill>
              </a:rPr>
              <a:t> 、</a:t>
            </a:r>
            <a:r>
              <a:rPr lang="en-US" altLang="zh-TW" sz="2400" b="1">
                <a:solidFill>
                  <a:srgbClr val="00B0F0"/>
                </a:solidFill>
              </a:rPr>
              <a:t>11</a:t>
            </a:r>
            <a:r>
              <a:rPr lang="zh-TW" altLang="en-US" sz="2400" b="1">
                <a:solidFill>
                  <a:srgbClr val="00B0F0"/>
                </a:solidFill>
              </a:rPr>
              <a:t> 、</a:t>
            </a:r>
            <a:r>
              <a:rPr lang="en-US" altLang="zh-TW" sz="2400" b="1" u="sng">
                <a:solidFill>
                  <a:srgbClr val="00B0F0"/>
                </a:solidFill>
              </a:rPr>
              <a:t>12</a:t>
            </a:r>
            <a:r>
              <a:rPr lang="zh-TW" altLang="en-US" sz="2400" b="1">
                <a:solidFill>
                  <a:srgbClr val="00B0F0"/>
                </a:solidFill>
              </a:rPr>
              <a:t> 、</a:t>
            </a:r>
            <a:r>
              <a:rPr lang="en-US" altLang="zh-TW" sz="2400" b="1" u="sng">
                <a:solidFill>
                  <a:srgbClr val="00B0F0"/>
                </a:solidFill>
              </a:rPr>
              <a:t>14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1">
                <a:solidFill>
                  <a:schemeClr val="accent2"/>
                </a:solidFill>
              </a:rPr>
              <a:t>第四組（</a:t>
            </a:r>
            <a:r>
              <a:rPr lang="en-US" altLang="zh-TW" sz="2400" b="1">
                <a:solidFill>
                  <a:schemeClr val="accent2"/>
                </a:solidFill>
              </a:rPr>
              <a:t> 7</a:t>
            </a:r>
            <a:r>
              <a:rPr lang="en-US" altLang="zh-TW" sz="2400" b="1"/>
              <a:t>+4</a:t>
            </a:r>
            <a:r>
              <a:rPr lang="zh-TW" altLang="en-US" sz="2400" b="1">
                <a:solidFill>
                  <a:schemeClr val="accent2"/>
                </a:solidFill>
              </a:rPr>
              <a:t>人）：</a:t>
            </a:r>
            <a:r>
              <a:rPr lang="en-US" altLang="zh-TW" sz="2400" b="1" u="sng">
                <a:solidFill>
                  <a:schemeClr val="accent2"/>
                </a:solidFill>
              </a:rPr>
              <a:t>21</a:t>
            </a:r>
            <a:r>
              <a:rPr lang="zh-TW" altLang="en-US" sz="2400" b="1">
                <a:solidFill>
                  <a:srgbClr val="C00000"/>
                </a:solidFill>
              </a:rPr>
              <a:t>、</a:t>
            </a:r>
            <a:r>
              <a:rPr lang="en-US" altLang="zh-TW" sz="2400" b="1">
                <a:solidFill>
                  <a:srgbClr val="C00000"/>
                </a:solidFill>
              </a:rPr>
              <a:t>22</a:t>
            </a:r>
            <a:r>
              <a:rPr lang="zh-TW" altLang="en-US" sz="2400" b="1">
                <a:solidFill>
                  <a:srgbClr val="C00000"/>
                </a:solidFill>
              </a:rPr>
              <a:t>、</a:t>
            </a:r>
            <a:r>
              <a:rPr lang="en-US" altLang="zh-TW" sz="2400" b="1">
                <a:solidFill>
                  <a:srgbClr val="C00000"/>
                </a:solidFill>
              </a:rPr>
              <a:t>23</a:t>
            </a:r>
            <a:r>
              <a:rPr lang="zh-TW" altLang="en-US" sz="2400" b="1">
                <a:solidFill>
                  <a:srgbClr val="C00000"/>
                </a:solidFill>
              </a:rPr>
              <a:t>、</a:t>
            </a:r>
            <a:r>
              <a:rPr lang="en-US" altLang="zh-TW" sz="2400" b="1" u="sng">
                <a:solidFill>
                  <a:srgbClr val="C00000"/>
                </a:solidFill>
              </a:rPr>
              <a:t>25</a:t>
            </a:r>
            <a:r>
              <a:rPr lang="zh-TW" altLang="en-US" sz="2400" b="1">
                <a:solidFill>
                  <a:srgbClr val="C00000"/>
                </a:solidFill>
              </a:rPr>
              <a:t>、</a:t>
            </a:r>
            <a:r>
              <a:rPr lang="en-US" altLang="zh-TW" sz="2400" b="1" u="sng">
                <a:solidFill>
                  <a:srgbClr val="C00000"/>
                </a:solidFill>
              </a:rPr>
              <a:t>28</a:t>
            </a:r>
            <a:r>
              <a:rPr lang="zh-TW" altLang="en-US" sz="2400" b="1">
                <a:solidFill>
                  <a:srgbClr val="C00000"/>
                </a:solidFill>
              </a:rPr>
              <a:t> 、</a:t>
            </a:r>
            <a:r>
              <a:rPr lang="en-US" altLang="zh-TW" sz="2400" b="1">
                <a:solidFill>
                  <a:srgbClr val="C00000"/>
                </a:solidFill>
              </a:rPr>
              <a:t>30</a:t>
            </a:r>
            <a:r>
              <a:rPr lang="zh-TW" altLang="en-US" sz="2400" b="1">
                <a:solidFill>
                  <a:srgbClr val="C00000"/>
                </a:solidFill>
              </a:rPr>
              <a:t> 、</a:t>
            </a:r>
            <a:r>
              <a:rPr lang="en-US" altLang="zh-TW" sz="2400" b="1" u="sng">
                <a:solidFill>
                  <a:srgbClr val="00B0F0"/>
                </a:solidFill>
              </a:rPr>
              <a:t>8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1">
                <a:solidFill>
                  <a:schemeClr val="accent2"/>
                </a:solidFill>
              </a:rPr>
              <a:t>第五組（</a:t>
            </a:r>
            <a:r>
              <a:rPr lang="en-US" altLang="zh-TW" sz="2400" b="1">
                <a:solidFill>
                  <a:schemeClr val="accent2"/>
                </a:solidFill>
              </a:rPr>
              <a:t> 7</a:t>
            </a:r>
            <a:r>
              <a:rPr lang="en-US" altLang="zh-TW" sz="2400" b="1"/>
              <a:t>+3</a:t>
            </a:r>
            <a:r>
              <a:rPr lang="zh-TW" altLang="en-US" sz="2400" b="1">
                <a:solidFill>
                  <a:schemeClr val="accent2"/>
                </a:solidFill>
              </a:rPr>
              <a:t>人）：</a:t>
            </a:r>
            <a:r>
              <a:rPr lang="en-US" altLang="zh-TW" sz="2400" b="1" u="sng">
                <a:solidFill>
                  <a:schemeClr val="accent2"/>
                </a:solidFill>
              </a:rPr>
              <a:t>31</a:t>
            </a:r>
            <a:r>
              <a:rPr lang="zh-TW" altLang="en-US" sz="2400" b="1" u="sng">
                <a:solidFill>
                  <a:srgbClr val="C00000"/>
                </a:solidFill>
              </a:rPr>
              <a:t> </a:t>
            </a:r>
            <a:r>
              <a:rPr lang="zh-TW" altLang="en-US" sz="2400" b="1">
                <a:solidFill>
                  <a:srgbClr val="C00000"/>
                </a:solidFill>
              </a:rPr>
              <a:t>、</a:t>
            </a:r>
            <a:r>
              <a:rPr lang="en-US" altLang="zh-TW" sz="2400" b="1" u="sng">
                <a:solidFill>
                  <a:srgbClr val="C00000"/>
                </a:solidFill>
              </a:rPr>
              <a:t>32</a:t>
            </a:r>
            <a:r>
              <a:rPr lang="zh-TW" altLang="en-US" sz="2400" b="1" u="sng">
                <a:solidFill>
                  <a:srgbClr val="C00000"/>
                </a:solidFill>
              </a:rPr>
              <a:t> </a:t>
            </a:r>
            <a:r>
              <a:rPr lang="zh-TW" altLang="en-US" sz="2400" b="1">
                <a:solidFill>
                  <a:srgbClr val="C00000"/>
                </a:solidFill>
              </a:rPr>
              <a:t>、</a:t>
            </a:r>
            <a:r>
              <a:rPr lang="en-US" altLang="zh-TW" sz="2400" b="1">
                <a:solidFill>
                  <a:srgbClr val="C00000"/>
                </a:solidFill>
              </a:rPr>
              <a:t>33</a:t>
            </a:r>
            <a:r>
              <a:rPr lang="zh-TW" altLang="en-US" sz="2400" b="1">
                <a:solidFill>
                  <a:srgbClr val="C00000"/>
                </a:solidFill>
              </a:rPr>
              <a:t> 、</a:t>
            </a:r>
            <a:r>
              <a:rPr lang="en-US" altLang="zh-TW" sz="2400" b="1">
                <a:solidFill>
                  <a:srgbClr val="C00000"/>
                </a:solidFill>
              </a:rPr>
              <a:t>34</a:t>
            </a:r>
            <a:r>
              <a:rPr lang="zh-TW" altLang="en-US" sz="2400" b="1">
                <a:solidFill>
                  <a:srgbClr val="C00000"/>
                </a:solidFill>
              </a:rPr>
              <a:t> 、</a:t>
            </a:r>
            <a:r>
              <a:rPr lang="en-US" altLang="zh-TW" sz="2400" b="1">
                <a:solidFill>
                  <a:srgbClr val="C00000"/>
                </a:solidFill>
              </a:rPr>
              <a:t>27</a:t>
            </a:r>
            <a:r>
              <a:rPr lang="zh-TW" altLang="en-US" sz="2400" b="1">
                <a:solidFill>
                  <a:srgbClr val="C00000"/>
                </a:solidFill>
              </a:rPr>
              <a:t> 、</a:t>
            </a:r>
            <a:r>
              <a:rPr lang="en-US" altLang="zh-TW" sz="2400" b="1" u="sng">
                <a:solidFill>
                  <a:srgbClr val="C00000"/>
                </a:solidFill>
              </a:rPr>
              <a:t>26</a:t>
            </a:r>
            <a:r>
              <a:rPr lang="zh-TW" altLang="en-US" sz="2400" b="1">
                <a:solidFill>
                  <a:srgbClr val="C00000"/>
                </a:solidFill>
              </a:rPr>
              <a:t>、</a:t>
            </a:r>
            <a:r>
              <a:rPr lang="en-US" altLang="zh-TW" sz="2400" b="1">
                <a:solidFill>
                  <a:srgbClr val="C00000"/>
                </a:solidFill>
              </a:rPr>
              <a:t>24</a:t>
            </a:r>
            <a:endParaRPr lang="en-US" altLang="zh-TW" sz="2400" b="1">
              <a:solidFill>
                <a:schemeClr val="accent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1">
                <a:solidFill>
                  <a:srgbClr val="00B0F0"/>
                </a:solidFill>
              </a:rPr>
              <a:t>小</a:t>
            </a:r>
            <a:r>
              <a:rPr lang="zh-TW" altLang="en-US" sz="2400" b="1">
                <a:solidFill>
                  <a:srgbClr val="C00000"/>
                </a:solidFill>
              </a:rPr>
              <a:t>孩</a:t>
            </a:r>
            <a:r>
              <a:rPr lang="en-US" altLang="zh-TW" sz="2400" b="1"/>
              <a:t>+</a:t>
            </a:r>
            <a:r>
              <a:rPr lang="zh-TW" altLang="en-US" sz="2400" b="1"/>
              <a:t>家長數</a:t>
            </a:r>
            <a:endParaRPr lang="en-US" altLang="zh-TW" sz="2400" b="1"/>
          </a:p>
          <a:p>
            <a:pPr marL="0" indent="0">
              <a:lnSpc>
                <a:spcPct val="150000"/>
              </a:lnSpc>
              <a:buNone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6779371-9A6E-4F87-8CE6-15AAD7A03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71483"/>
              </p:ext>
            </p:extLst>
          </p:nvPr>
        </p:nvGraphicFramePr>
        <p:xfrm>
          <a:off x="7678899" y="935400"/>
          <a:ext cx="1213581" cy="5140560"/>
        </p:xfrm>
        <a:graphic>
          <a:graphicData uri="http://schemas.openxmlformats.org/drawingml/2006/table">
            <a:tbl>
              <a:tblPr/>
              <a:tblGrid>
                <a:gridCol w="387383">
                  <a:extLst>
                    <a:ext uri="{9D8B030D-6E8A-4147-A177-3AD203B41FA5}">
                      <a16:colId xmlns:a16="http://schemas.microsoft.com/office/drawing/2014/main" val="564859655"/>
                    </a:ext>
                  </a:extLst>
                </a:gridCol>
                <a:gridCol w="826198">
                  <a:extLst>
                    <a:ext uri="{9D8B030D-6E8A-4147-A177-3AD203B41FA5}">
                      <a16:colId xmlns:a16="http://schemas.microsoft.com/office/drawing/2014/main" val="223766647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嚴居睿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44707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芮晨軒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662018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張晏維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585606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張晏維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849812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黃翊恩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717416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彭煒甯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218051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張兆廷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94254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14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杜皓宇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2001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21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莊棠淇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4203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26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蕭珮羽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087675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28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吳欣庭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304672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林湘妮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53412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32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陳姸安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475296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000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endParaRPr lang="zh-TW" altLang="en-US" sz="20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楊乃棠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110484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>
                          <a:solidFill>
                            <a:srgbClr val="0070C0"/>
                          </a:solidFill>
                          <a:effectLst/>
                        </a:rPr>
                        <a:t>15</a:t>
                      </a:r>
                      <a:endParaRPr lang="zh-TW" altLang="en-US" sz="20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0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魏睦珅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665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7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538D5-8617-4F91-918C-9DDF20DF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pPr lvl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</a:pPr>
            <a:r>
              <a:rPr kumimoji="1" lang="zh-TW" altLang="en-US" b="1">
                <a:latin typeface="標楷體" pitchFamily="65" charset="-120"/>
                <a:ea typeface="標楷體" pitchFamily="65" charset="-120"/>
              </a:rPr>
              <a:t>校內多語文競賽</a:t>
            </a:r>
            <a:endParaRPr kumimoji="1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D55FF3-E9A1-407D-BDAA-49F8049E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58618"/>
          </a:xfrm>
        </p:spPr>
        <p:txBody>
          <a:bodyPr numCol="2"/>
          <a:lstStyle/>
          <a:p>
            <a:pPr marL="742950" lvl="0" indent="-742950">
              <a:buFont typeface="+mj-lt"/>
              <a:buAutoNum type="arabicPeriod"/>
            </a:pPr>
            <a:r>
              <a:rPr lang="zh-TW" altLang="zh-TW" sz="3600">
                <a:solidFill>
                  <a:srgbClr val="C00000"/>
                </a:solidFill>
              </a:rPr>
              <a:t>作文</a:t>
            </a:r>
            <a:endParaRPr lang="en-US" altLang="zh-TW" sz="3600">
              <a:solidFill>
                <a:srgbClr val="C0000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zh-TW" altLang="zh-TW" sz="3600">
                <a:solidFill>
                  <a:srgbClr val="00B050"/>
                </a:solidFill>
              </a:rPr>
              <a:t>字音字形</a:t>
            </a:r>
            <a:endParaRPr lang="en-US" altLang="zh-TW" sz="3600">
              <a:solidFill>
                <a:srgbClr val="00B05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zh-TW" altLang="zh-TW" sz="3600">
                <a:solidFill>
                  <a:schemeClr val="accent6"/>
                </a:solidFill>
              </a:rPr>
              <a:t>國語演說</a:t>
            </a:r>
          </a:p>
          <a:p>
            <a:pPr marL="742950" lvl="0" indent="-742950">
              <a:buFont typeface="+mj-lt"/>
              <a:buAutoNum type="arabicPeriod"/>
            </a:pPr>
            <a:r>
              <a:rPr lang="zh-TW" altLang="zh-TW" sz="3600">
                <a:solidFill>
                  <a:schemeClr val="accent6"/>
                </a:solidFill>
              </a:rPr>
              <a:t>英語演說</a:t>
            </a:r>
            <a:endParaRPr lang="en-US" altLang="zh-TW" sz="3600">
              <a:solidFill>
                <a:schemeClr val="accent6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zh-TW" altLang="zh-TW" sz="3600">
                <a:solidFill>
                  <a:schemeClr val="accent6"/>
                </a:solidFill>
              </a:rPr>
              <a:t>閩南語演說</a:t>
            </a:r>
            <a:endParaRPr lang="en-US" altLang="zh-TW" sz="3600">
              <a:solidFill>
                <a:schemeClr val="accent6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zh-TW" altLang="zh-TW" sz="3600">
                <a:solidFill>
                  <a:schemeClr val="accent6"/>
                </a:solidFill>
              </a:rPr>
              <a:t>客家語演說</a:t>
            </a:r>
            <a:endParaRPr lang="en-US" altLang="zh-TW" sz="3600"/>
          </a:p>
          <a:p>
            <a:pPr marL="742950" lvl="0" indent="-742950">
              <a:buFont typeface="+mj-lt"/>
              <a:buAutoNum type="arabicPeriod"/>
            </a:pPr>
            <a:r>
              <a:rPr lang="zh-TW" altLang="zh-TW" sz="3600">
                <a:solidFill>
                  <a:srgbClr val="7030A0"/>
                </a:solidFill>
              </a:rPr>
              <a:t>國語朗讀</a:t>
            </a:r>
            <a:endParaRPr lang="en-US" altLang="zh-TW" sz="3600">
              <a:solidFill>
                <a:srgbClr val="7030A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zh-TW" altLang="zh-TW" sz="3600">
                <a:solidFill>
                  <a:srgbClr val="7030A0"/>
                </a:solidFill>
              </a:rPr>
              <a:t>閩南語朗讀</a:t>
            </a:r>
            <a:endParaRPr lang="en-US" altLang="zh-TW" sz="3600">
              <a:solidFill>
                <a:srgbClr val="7030A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zh-TW" altLang="zh-TW" sz="3600">
                <a:solidFill>
                  <a:srgbClr val="7030A0"/>
                </a:solidFill>
              </a:rPr>
              <a:t>客家語朗讀</a:t>
            </a:r>
            <a:endParaRPr lang="en-US" altLang="zh-TW" sz="3600">
              <a:solidFill>
                <a:srgbClr val="7030A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endParaRPr lang="en-US" altLang="zh-TW" sz="3600">
              <a:solidFill>
                <a:srgbClr val="7030A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endParaRPr lang="zh-TW" altLang="zh-TW" sz="3600">
              <a:solidFill>
                <a:srgbClr val="7030A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zh-TW" altLang="zh-TW" sz="3600">
                <a:solidFill>
                  <a:srgbClr val="7030A0"/>
                </a:solidFill>
              </a:rPr>
              <a:t>原住民語朗讀</a:t>
            </a:r>
            <a:endParaRPr lang="en-US" altLang="zh-TW" sz="3600">
              <a:solidFill>
                <a:srgbClr val="7030A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zh-TW" altLang="zh-TW" sz="3600">
                <a:solidFill>
                  <a:srgbClr val="00B0F0"/>
                </a:solidFill>
              </a:rPr>
              <a:t>閩南語歌唱</a:t>
            </a:r>
            <a:endParaRPr lang="en-US" altLang="zh-TW" sz="3600">
              <a:solidFill>
                <a:srgbClr val="00B0F0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zh-TW" altLang="zh-TW" sz="3600">
                <a:solidFill>
                  <a:srgbClr val="00B0F0"/>
                </a:solidFill>
              </a:rPr>
              <a:t>客家語歌唱</a:t>
            </a:r>
            <a:endParaRPr lang="en-US" altLang="zh-TW" b="1"/>
          </a:p>
          <a:p>
            <a:pPr marL="0" indent="0">
              <a:buNone/>
            </a:pPr>
            <a:endParaRPr lang="en-US" altLang="zh-TW" b="1"/>
          </a:p>
          <a:p>
            <a:pPr marL="0" indent="0">
              <a:lnSpc>
                <a:spcPct val="100000"/>
              </a:lnSpc>
              <a:buNone/>
            </a:pPr>
            <a:r>
              <a:rPr lang="zh-TW" altLang="zh-TW"/>
              <a:t>※</a:t>
            </a:r>
            <a:r>
              <a:rPr lang="en-US" altLang="zh-TW"/>
              <a:t>9/26(</a:t>
            </a:r>
            <a:r>
              <a:rPr lang="zh-TW" altLang="zh-TW"/>
              <a:t>一</a:t>
            </a:r>
            <a:r>
              <a:rPr lang="en-US" altLang="zh-TW"/>
              <a:t>)</a:t>
            </a:r>
            <a:r>
              <a:rPr lang="zh-TW" altLang="zh-TW"/>
              <a:t>前交報名表。</a:t>
            </a:r>
            <a:endParaRPr lang="en-US" altLang="zh-TW"/>
          </a:p>
          <a:p>
            <a:pPr marL="0" indent="0">
              <a:lnSpc>
                <a:spcPct val="100000"/>
              </a:lnSpc>
              <a:buNone/>
            </a:pPr>
            <a:r>
              <a:rPr lang="zh-TW" altLang="zh-TW"/>
              <a:t>※初選日期訂於</a:t>
            </a:r>
            <a:r>
              <a:rPr lang="en-US" altLang="zh-TW"/>
              <a:t>111</a:t>
            </a:r>
            <a:r>
              <a:rPr lang="zh-TW" altLang="zh-TW"/>
              <a:t>年</a:t>
            </a:r>
            <a:r>
              <a:rPr lang="en-US" altLang="zh-TW"/>
              <a:t>11</a:t>
            </a:r>
            <a:r>
              <a:rPr lang="zh-TW" altLang="zh-TW"/>
              <a:t>月</a:t>
            </a:r>
            <a:r>
              <a:rPr lang="en-US" altLang="zh-TW"/>
              <a:t>17</a:t>
            </a:r>
            <a:r>
              <a:rPr lang="zh-TW" altLang="zh-TW"/>
              <a:t>日星期四綜合課。</a:t>
            </a:r>
            <a:endParaRPr lang="en-US" altLang="zh-TW"/>
          </a:p>
          <a:p>
            <a:pPr marL="0" indent="0">
              <a:lnSpc>
                <a:spcPct val="100000"/>
              </a:lnSpc>
              <a:buNone/>
            </a:pPr>
            <a:r>
              <a:rPr lang="zh-TW" altLang="zh-TW"/>
              <a:t>※</a:t>
            </a:r>
            <a:r>
              <a:rPr lang="zh-TW" altLang="en-US"/>
              <a:t>通過初選者，老師會在上課時，給予練習機會。</a:t>
            </a:r>
            <a:endParaRPr lang="en-US" altLang="zh-TW"/>
          </a:p>
          <a:p>
            <a:pPr marL="0" indent="0">
              <a:lnSpc>
                <a:spcPct val="100000"/>
              </a:lnSpc>
              <a:buNone/>
            </a:pPr>
            <a:r>
              <a:rPr lang="zh-TW" altLang="zh-TW"/>
              <a:t>※</a:t>
            </a:r>
            <a:r>
              <a:rPr lang="zh-TW" altLang="en-US"/>
              <a:t>請家長多加協助。</a:t>
            </a:r>
            <a:endParaRPr lang="zh-TW" altLang="zh-TW"/>
          </a:p>
          <a:p>
            <a:pPr marL="0" lvl="0" indent="0">
              <a:buNone/>
            </a:pPr>
            <a:endParaRPr lang="en-US" altLang="zh-TW" sz="3600">
              <a:solidFill>
                <a:srgbClr val="00B0F0"/>
              </a:solidFill>
            </a:endParaRPr>
          </a:p>
          <a:p>
            <a:pPr marL="0" lvl="0" indent="0">
              <a:buNone/>
            </a:pPr>
            <a:endParaRPr lang="en-US" altLang="zh-TW" sz="36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88368" y="404664"/>
            <a:ext cx="7256040" cy="5746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1" lang="zh-TW" altLang="en-US" b="1" dirty="0">
                <a:latin typeface="標楷體" pitchFamily="65" charset="-120"/>
                <a:ea typeface="標楷體" pitchFamily="65" charset="-120"/>
              </a:rPr>
              <a:t>期中、期末評量範圍</a:t>
            </a:r>
          </a:p>
        </p:txBody>
      </p:sp>
      <p:graphicFrame>
        <p:nvGraphicFramePr>
          <p:cNvPr id="271474" name="Group 1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837675"/>
              </p:ext>
            </p:extLst>
          </p:nvPr>
        </p:nvGraphicFramePr>
        <p:xfrm>
          <a:off x="988368" y="1124744"/>
          <a:ext cx="7256040" cy="4394834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期中評量</a:t>
                      </a:r>
                      <a:endParaRPr kumimoji="1" lang="en-US" altLang="zh-TW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11/03~11/04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7" marR="91447" marT="45721" marB="45721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國語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第一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六課及學習地圖一、二</a:t>
                      </a: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數學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第一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五單元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6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第一單元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第二單元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課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1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期末評量</a:t>
                      </a:r>
                      <a:endParaRPr kumimoji="1" lang="en-US" altLang="zh-TW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1/10~1/11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7" marR="91447" marT="45721" marB="45721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國語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第七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十二課及學習地圖三、四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6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數學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第六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十單元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6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第二單元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課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第三單元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" y="5373216"/>
            <a:ext cx="8534400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538D5-8617-4F91-918C-9DDF20DF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</a:pPr>
            <a:r>
              <a:rPr kumimoji="1" lang="zh-TW" altLang="en-US" b="1">
                <a:latin typeface="標楷體" pitchFamily="65" charset="-120"/>
                <a:ea typeface="標楷體" pitchFamily="65" charset="-120"/>
              </a:rPr>
              <a:t>蕭青陽老師─與作家有約</a:t>
            </a:r>
            <a:endParaRPr kumimoji="1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D55FF3-E9A1-407D-BDAA-49F8049EAC71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numCol="1"/>
          <a:lstStyle/>
          <a:p>
            <a:pPr marL="0" lvl="0" indent="0">
              <a:buNone/>
            </a:pPr>
            <a:endParaRPr lang="en-US" altLang="zh-TW" sz="3600">
              <a:solidFill>
                <a:srgbClr val="00B0F0"/>
              </a:solidFill>
            </a:endParaRPr>
          </a:p>
          <a:p>
            <a:pPr marL="0" lvl="0" indent="0">
              <a:buNone/>
            </a:pPr>
            <a:endParaRPr lang="en-US" altLang="zh-TW" sz="3600">
              <a:solidFill>
                <a:srgbClr val="00B0F0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74BAACF-7E5A-4307-A234-520924820FE4}"/>
              </a:ext>
            </a:extLst>
          </p:cNvPr>
          <p:cNvSpPr txBox="1">
            <a:spLocks/>
          </p:cNvSpPr>
          <p:nvPr/>
        </p:nvSpPr>
        <p:spPr>
          <a:xfrm>
            <a:off x="457200" y="1028700"/>
            <a:ext cx="8229600" cy="54246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</a:pPr>
            <a:r>
              <a:rPr lang="zh-TW" altLang="en-US" sz="3600">
                <a:solidFill>
                  <a:srgbClr val="00B050"/>
                </a:solidFill>
                <a:latin typeface="華康標楷體" panose="03000509000000000000" pitchFamily="65" charset="-120"/>
                <a:ea typeface="華康標楷體" panose="03000509000000000000" pitchFamily="65" charset="-120"/>
                <a:cs typeface="+mn-cs"/>
              </a:rPr>
              <a:t>感謝</a:t>
            </a:r>
            <a:r>
              <a:rPr lang="zh-TW" altLang="en-US" sz="3600">
                <a:solidFill>
                  <a:srgbClr val="00B0F0"/>
                </a:solidFill>
                <a:latin typeface="華康標楷體" panose="03000509000000000000" pitchFamily="65" charset="-120"/>
                <a:ea typeface="華康標楷體" panose="03000509000000000000" pitchFamily="65" charset="-120"/>
                <a:cs typeface="+mn-cs"/>
              </a:rPr>
              <a:t>林湘妮媽媽</a:t>
            </a:r>
            <a:r>
              <a:rPr lang="zh-TW" altLang="en-US" sz="3600">
                <a:solidFill>
                  <a:srgbClr val="7030A0"/>
                </a:solidFill>
                <a:latin typeface="華康標楷體" panose="03000509000000000000" pitchFamily="65" charset="-120"/>
                <a:ea typeface="華康標楷體" panose="03000509000000000000" pitchFamily="65" charset="-120"/>
                <a:cs typeface="+mn-cs"/>
              </a:rPr>
              <a:t>提議</a:t>
            </a:r>
            <a:r>
              <a:rPr lang="zh-TW" altLang="en-US" sz="3600">
                <a:solidFill>
                  <a:srgbClr val="C0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  <a:cs typeface="+mn-cs"/>
              </a:rPr>
              <a:t>與</a:t>
            </a:r>
            <a:r>
              <a:rPr lang="zh-TW" altLang="en-US" sz="3600">
                <a:solidFill>
                  <a:srgbClr val="FFC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  <a:cs typeface="+mn-cs"/>
              </a:rPr>
              <a:t>接洽</a:t>
            </a:r>
            <a:endParaRPr lang="en-US" altLang="zh-TW" sz="3600">
              <a:solidFill>
                <a:srgbClr val="FFC000"/>
              </a:solidFill>
              <a:latin typeface="華康標楷體" panose="03000509000000000000" pitchFamily="65" charset="-120"/>
              <a:ea typeface="華康標楷體" panose="03000509000000000000" pitchFamily="65" charset="-120"/>
              <a:cs typeface="+mn-cs"/>
            </a:endParaRPr>
          </a:p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</a:pPr>
            <a:r>
              <a:rPr lang="zh-TW" altLang="en-US" sz="3600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  <a:cs typeface="+mn-cs"/>
              </a:rPr>
              <a:t>給予</a:t>
            </a:r>
            <a:r>
              <a:rPr lang="en-US" altLang="zh-TW" sz="3600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  <a:cs typeface="+mn-cs"/>
              </a:rPr>
              <a:t>402</a:t>
            </a:r>
            <a:r>
              <a:rPr lang="zh-TW" altLang="en-US" sz="3600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  <a:cs typeface="+mn-cs"/>
              </a:rPr>
              <a:t>班孩子更多資源與機會</a:t>
            </a:r>
            <a:endParaRPr lang="en-US" altLang="zh-TW" sz="3600">
              <a:solidFill>
                <a:srgbClr val="FF0000"/>
              </a:solidFill>
              <a:latin typeface="華康標楷體" panose="03000509000000000000" pitchFamily="65" charset="-120"/>
              <a:ea typeface="華康標楷體" panose="03000509000000000000" pitchFamily="65" charset="-120"/>
              <a:cs typeface="+mn-cs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</a:pPr>
            <a:r>
              <a:rPr lang="zh-TW" altLang="en-US" sz="3200">
                <a:latin typeface="華康標楷體" panose="03000509000000000000" pitchFamily="65" charset="-120"/>
                <a:ea typeface="華康標楷體" panose="03000509000000000000" pitchFamily="65" charset="-120"/>
                <a:cs typeface="+mn-cs"/>
              </a:rPr>
              <a:t>配合國語課本：我會自己讀</a:t>
            </a:r>
            <a:endParaRPr lang="en-US" altLang="zh-TW" sz="3200">
              <a:latin typeface="華康標楷體" panose="03000509000000000000" pitchFamily="65" charset="-120"/>
              <a:ea typeface="華康標楷體" panose="03000509000000000000" pitchFamily="65" charset="-120"/>
              <a:cs typeface="+mn-cs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</a:pPr>
            <a:r>
              <a:rPr lang="zh-TW" altLang="en-US" sz="3200">
                <a:latin typeface="華康標楷體" panose="03000509000000000000" pitchFamily="65" charset="-120"/>
                <a:ea typeface="華康標楷體" panose="03000509000000000000" pitchFamily="65" charset="-120"/>
                <a:cs typeface="+mn-cs"/>
              </a:rPr>
              <a:t>地點：視聽教室</a:t>
            </a:r>
            <a:endParaRPr lang="en-US" altLang="zh-TW" sz="3200">
              <a:latin typeface="華康標楷體" panose="03000509000000000000" pitchFamily="65" charset="-120"/>
              <a:ea typeface="華康標楷體" panose="03000509000000000000" pitchFamily="65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4CA7A67-1494-49DA-BEF1-E10C6C962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r="10625" b="10401"/>
          <a:stretch/>
        </p:blipFill>
        <p:spPr>
          <a:xfrm rot="171648">
            <a:off x="3500285" y="2981593"/>
            <a:ext cx="5239326" cy="33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5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4983690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課程篇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</a:t>
              </a:r>
              <a:r>
                <a:rPr lang="en-US" altLang="zh-TW" sz="60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THREE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1ED004F-4FD2-441A-A3CB-441FD8BE3B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1245">
            <a:off x="831049" y="1090333"/>
            <a:ext cx="748417" cy="110558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1234E5F-A4A1-44BC-A7D9-4A21C1BA9B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1245" flipH="1" flipV="1">
            <a:off x="6543753" y="4948949"/>
            <a:ext cx="748417" cy="110558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A3744A4-4722-4EAB-8CFB-9206305FD891}"/>
              </a:ext>
            </a:extLst>
          </p:cNvPr>
          <p:cNvGrpSpPr/>
          <p:nvPr/>
        </p:nvGrpSpPr>
        <p:grpSpPr>
          <a:xfrm>
            <a:off x="6588222" y="305230"/>
            <a:ext cx="2305000" cy="3699834"/>
            <a:chOff x="8391684" y="-225377"/>
            <a:chExt cx="3073332" cy="369983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FE47A47-3604-4379-886A-D43BC9716AD6}"/>
                </a:ext>
              </a:extLst>
            </p:cNvPr>
            <p:cNvSpPr txBox="1"/>
            <p:nvPr/>
          </p:nvSpPr>
          <p:spPr>
            <a:xfrm rot="2048094">
              <a:off x="8391684" y="427469"/>
              <a:ext cx="287585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目錄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06A7912-34BD-4FB9-9D9A-4B2585AED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897" y="-225377"/>
              <a:ext cx="1153119" cy="1251562"/>
            </a:xfrm>
            <a:prstGeom prst="rect">
              <a:avLst/>
            </a:prstGeom>
          </p:spPr>
        </p:pic>
      </p:grpSp>
      <p:sp>
        <p:nvSpPr>
          <p:cNvPr id="22" name="直排文字版面配置區 21"/>
          <p:cNvSpPr>
            <a:spLocks noGrp="1"/>
          </p:cNvSpPr>
          <p:nvPr>
            <p:ph type="body" orient="vert" idx="1"/>
          </p:nvPr>
        </p:nvSpPr>
        <p:spPr>
          <a:xfrm>
            <a:off x="457201" y="1600200"/>
            <a:ext cx="6779096" cy="4525963"/>
          </a:xfrm>
        </p:spPr>
        <p:txBody>
          <a:bodyPr vert="horz">
            <a:normAutofit fontScale="70000" lnSpcReduction="20000"/>
          </a:bodyPr>
          <a:lstStyle/>
          <a:p>
            <a:pPr marL="0" indent="0">
              <a:buNone/>
            </a:pPr>
            <a:endParaRPr lang="en-US" altLang="zh-TW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cs typeface="+mn-ea"/>
            </a:endParaRPr>
          </a:p>
          <a:p>
            <a:pPr marL="0" indent="0" algn="ctr">
              <a:buNone/>
            </a:pPr>
            <a:r>
              <a:rPr lang="zh-TW" altLang="en-US" sz="86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一、概要篇</a:t>
            </a:r>
            <a:endParaRPr lang="en-US" altLang="zh-TW" sz="860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0" indent="0" algn="ctr">
              <a:buNone/>
            </a:pPr>
            <a:r>
              <a:rPr lang="zh-TW" altLang="en-US" sz="86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二</a:t>
            </a:r>
            <a:r>
              <a:rPr lang="zh-TW" altLang="en-US" sz="86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、班務篇</a:t>
            </a:r>
            <a:endParaRPr lang="en-US" altLang="zh-TW" sz="8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0" indent="0" algn="ctr">
              <a:buNone/>
            </a:pPr>
            <a:r>
              <a:rPr lang="zh-TW" altLang="en-US" sz="86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三、課程篇</a:t>
            </a:r>
            <a:endParaRPr lang="en-US" altLang="zh-TW" sz="8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0" indent="0" algn="ctr">
              <a:buNone/>
            </a:pPr>
            <a:r>
              <a:rPr lang="zh-TW" altLang="en-US" sz="86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四、討論篇</a:t>
            </a:r>
            <a:endParaRPr lang="en-US" altLang="zh-TW" sz="860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0" indent="0" algn="ctr">
              <a:buNone/>
            </a:pPr>
            <a:r>
              <a:rPr lang="zh-TW" altLang="en-US" sz="86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五、感謝篇</a:t>
            </a:r>
            <a:endParaRPr lang="zh-TW" altLang="en-US" sz="8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454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5929312" cy="792163"/>
          </a:xfrm>
        </p:spPr>
        <p:txBody>
          <a:bodyPr/>
          <a:lstStyle/>
          <a:p>
            <a:pPr marL="1116013" indent="-1116013" defTabSz="912813" eaLnBrk="1" hangingPunct="1"/>
            <a:r>
              <a:rPr lang="zh-TW" altLang="en-US" sz="4000" b="1">
                <a:solidFill>
                  <a:srgbClr val="3333CC"/>
                </a:solidFill>
                <a:ea typeface="標楷體" pitchFamily="65" charset="-120"/>
                <a:cs typeface="Trebuchet MS" pitchFamily="34" charset="0"/>
              </a:rPr>
              <a:t>作業方式</a:t>
            </a:r>
            <a:r>
              <a:rPr lang="en-US" altLang="zh-TW" sz="4000" b="1">
                <a:solidFill>
                  <a:srgbClr val="3333CC"/>
                </a:solidFill>
                <a:ea typeface="標楷體" pitchFamily="65" charset="-120"/>
                <a:cs typeface="Trebuchet MS" pitchFamily="34" charset="0"/>
              </a:rPr>
              <a:t>:</a:t>
            </a:r>
            <a:endParaRPr lang="zh-TW" altLang="en-US" sz="4000" b="1" dirty="0">
              <a:solidFill>
                <a:srgbClr val="3333CC"/>
              </a:solidFill>
              <a:ea typeface="標楷體" pitchFamily="65" charset="-120"/>
              <a:cs typeface="Trebuchet MS" pitchFamily="34" charset="0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908720"/>
            <a:ext cx="8640960" cy="4968552"/>
          </a:xfrm>
        </p:spPr>
        <p:txBody>
          <a:bodyPr rtlCol="0">
            <a:noAutofit/>
          </a:bodyPr>
          <a:lstStyle/>
          <a:p>
            <a:pPr eaLnBrk="1" fontAlgn="ctr" hangingPunct="1">
              <a:lnSpc>
                <a:spcPts val="2900"/>
              </a:lnSpc>
              <a:spcBef>
                <a:spcPts val="600"/>
              </a:spcBef>
              <a:buClrTx/>
              <a:buNone/>
            </a:pPr>
            <a:r>
              <a:rPr lang="zh-TW" altLang="en-US" b="1">
                <a:solidFill>
                  <a:schemeClr val="tx1"/>
                </a:solidFill>
                <a:latin typeface="華康標楷體"/>
                <a:ea typeface="華康標楷體"/>
              </a:rPr>
              <a:t>＊</a:t>
            </a:r>
            <a:r>
              <a:rPr lang="zh-TW" altLang="en-US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國語</a:t>
            </a:r>
            <a:r>
              <a:rPr lang="zh-TW" altLang="en-US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：甲乙</a:t>
            </a:r>
            <a:r>
              <a:rPr lang="zh-TW" altLang="en-US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本、</a:t>
            </a:r>
            <a:r>
              <a:rPr lang="zh-TW" altLang="en-US">
                <a:latin typeface="華康標楷體" panose="03000509000000000000" pitchFamily="65" charset="-120"/>
                <a:ea typeface="華康標楷體" panose="03000509000000000000" pitchFamily="65" charset="-120"/>
              </a:rPr>
              <a:t>練功本</a:t>
            </a:r>
            <a:r>
              <a:rPr lang="zh-TW" altLang="en-US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、</a:t>
            </a:r>
            <a:r>
              <a:rPr lang="zh-TW" altLang="en-US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聽考</a:t>
            </a:r>
            <a:r>
              <a:rPr lang="zh-TW" altLang="en-US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本、重點複習、</a:t>
            </a:r>
            <a:r>
              <a:rPr lang="zh-TW" altLang="en-US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國</a:t>
            </a:r>
            <a:r>
              <a:rPr lang="zh-TW" altLang="en-US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習、練習</a:t>
            </a:r>
            <a:r>
              <a:rPr lang="zh-TW" altLang="en-US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卷</a:t>
            </a:r>
            <a:endParaRPr lang="en-US" altLang="zh-TW" b="1" dirty="0">
              <a:solidFill>
                <a:schemeClr val="tx1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pPr fontAlgn="ctr">
              <a:lnSpc>
                <a:spcPts val="2900"/>
              </a:lnSpc>
              <a:spcBef>
                <a:spcPts val="600"/>
              </a:spcBef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華康標楷體"/>
                <a:ea typeface="華康標楷體"/>
              </a:rPr>
              <a:t>＊</a:t>
            </a:r>
            <a:r>
              <a:rPr lang="zh-TW" altLang="en-US" b="1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數學</a:t>
            </a:r>
            <a:r>
              <a:rPr lang="zh-TW" altLang="en-US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：數</a:t>
            </a:r>
            <a:r>
              <a:rPr lang="zh-TW" altLang="en-US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習、</a:t>
            </a:r>
            <a:r>
              <a:rPr lang="zh-TW" altLang="en-US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數學</a:t>
            </a:r>
            <a:r>
              <a:rPr lang="zh-TW" altLang="en-US">
                <a:latin typeface="華康標楷體" panose="03000509000000000000" pitchFamily="65" charset="-120"/>
                <a:ea typeface="華康標楷體" panose="03000509000000000000" pitchFamily="65" charset="-120"/>
              </a:rPr>
              <a:t>重點複習、</a:t>
            </a:r>
            <a:r>
              <a:rPr lang="zh-TW" altLang="en-US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數練習卷</a:t>
            </a:r>
            <a:endParaRPr lang="en-US" altLang="zh-TW" b="1" dirty="0">
              <a:solidFill>
                <a:schemeClr val="tx1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pPr eaLnBrk="1" fontAlgn="ctr" hangingPunct="1">
              <a:lnSpc>
                <a:spcPts val="2900"/>
              </a:lnSpc>
              <a:spcBef>
                <a:spcPts val="600"/>
              </a:spcBef>
              <a:buClrTx/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華康標楷體"/>
                <a:ea typeface="華康標楷體"/>
              </a:rPr>
              <a:t>＊</a:t>
            </a:r>
            <a:r>
              <a:rPr lang="zh-TW" altLang="en-US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社會</a:t>
            </a:r>
            <a:r>
              <a:rPr lang="zh-TW" altLang="en-US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：社</a:t>
            </a:r>
            <a:r>
              <a:rPr lang="zh-TW" altLang="en-US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習、社練、口頭</a:t>
            </a:r>
            <a:r>
              <a:rPr lang="zh-TW" altLang="en-US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回答、分組討論</a:t>
            </a:r>
            <a:endParaRPr lang="en-US" altLang="zh-TW" b="1" dirty="0">
              <a:solidFill>
                <a:schemeClr val="tx1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pPr eaLnBrk="1" fontAlgn="ctr" hangingPunct="1">
              <a:lnSpc>
                <a:spcPts val="2900"/>
              </a:lnSpc>
              <a:spcBef>
                <a:spcPts val="600"/>
              </a:spcBef>
              <a:buClrTx/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華康標楷體"/>
                <a:ea typeface="華康標楷體"/>
              </a:rPr>
              <a:t>＊</a:t>
            </a:r>
            <a:r>
              <a:rPr lang="zh-TW" altLang="en-US" b="1" dirty="0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聯絡</a:t>
            </a:r>
            <a:r>
              <a:rPr lang="zh-TW" altLang="en-US" b="1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本</a:t>
            </a:r>
            <a:r>
              <a:rPr lang="zh-TW" altLang="en-US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：做家事、量體溫、學習園地，親師交流、學習園地皆可與老師溝通</a:t>
            </a:r>
            <a:endParaRPr lang="en-US" altLang="zh-TW">
              <a:solidFill>
                <a:schemeClr val="tx1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pPr eaLnBrk="1" fontAlgn="ctr" hangingPunct="1">
              <a:lnSpc>
                <a:spcPts val="2900"/>
              </a:lnSpc>
              <a:spcBef>
                <a:spcPts val="600"/>
              </a:spcBef>
              <a:buClrTx/>
              <a:buNone/>
            </a:pPr>
            <a:r>
              <a:rPr lang="zh-TW" altLang="en-US" b="1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＊直行本：</a:t>
            </a:r>
            <a:r>
              <a:rPr lang="zh-TW" altLang="en-US">
                <a:latin typeface="華康標楷體" panose="03000509000000000000" pitchFamily="65" charset="-120"/>
                <a:ea typeface="華康標楷體" panose="03000509000000000000" pitchFamily="65" charset="-120"/>
              </a:rPr>
              <a:t>唐詩、週記</a:t>
            </a:r>
            <a:endParaRPr lang="en-US" altLang="zh-TW"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pPr fontAlgn="ctr">
              <a:lnSpc>
                <a:spcPts val="2900"/>
              </a:lnSpc>
              <a:spcBef>
                <a:spcPts val="600"/>
              </a:spcBef>
              <a:buNone/>
            </a:pPr>
            <a:r>
              <a:rPr lang="zh-TW" altLang="en-US" b="1">
                <a:latin typeface="華康標楷體" panose="03000509000000000000" pitchFamily="65" charset="-120"/>
                <a:ea typeface="華康標楷體" panose="03000509000000000000" pitchFamily="65" charset="-120"/>
              </a:rPr>
              <a:t>＊</a:t>
            </a:r>
            <a:r>
              <a:rPr lang="zh-TW" altLang="en-US" b="1">
                <a:solidFill>
                  <a:schemeClr val="tx1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其他補充教材：</a:t>
            </a:r>
            <a:r>
              <a:rPr lang="zh-TW" altLang="en-US">
                <a:latin typeface="華康標楷體" panose="03000509000000000000" pitchFamily="65" charset="-120"/>
                <a:ea typeface="華康標楷體" panose="03000509000000000000" pitchFamily="65" charset="-120"/>
              </a:rPr>
              <a:t>唐詩、班書</a:t>
            </a:r>
            <a:endParaRPr lang="en-US" altLang="zh-TW"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pPr fontAlgn="ctr">
              <a:lnSpc>
                <a:spcPts val="2900"/>
              </a:lnSpc>
              <a:spcBef>
                <a:spcPts val="600"/>
              </a:spcBef>
              <a:buNone/>
            </a:pPr>
            <a:r>
              <a:rPr lang="zh-TW" altLang="en-US" b="1">
                <a:latin typeface="華康標楷體" panose="03000509000000000000" pitchFamily="65" charset="-120"/>
                <a:ea typeface="華康標楷體" panose="03000509000000000000" pitchFamily="65" charset="-120"/>
              </a:rPr>
              <a:t>＊背誦：</a:t>
            </a:r>
            <a:r>
              <a:rPr lang="zh-TW" altLang="en-US">
                <a:latin typeface="華康標楷體" panose="03000509000000000000" pitchFamily="65" charset="-120"/>
                <a:ea typeface="華康標楷體" panose="03000509000000000000" pitchFamily="65" charset="-120"/>
              </a:rPr>
              <a:t>唐詩、詞語、成語</a:t>
            </a:r>
            <a:endParaRPr lang="en-US" altLang="zh-TW"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4983690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討論篇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FOUR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TW" sz="5400" b="1">
                <a:latin typeface="標楷體" panose="03000509000000000000" pitchFamily="65" charset="-120"/>
                <a:ea typeface="標楷體" panose="03000509000000000000" pitchFamily="65" charset="-120"/>
              </a:rPr>
              <a:t>402</a:t>
            </a:r>
            <a:r>
              <a:rPr lang="zh-TW" altLang="en-US" sz="5400" b="1">
                <a:latin typeface="標楷體" panose="03000509000000000000" pitchFamily="65" charset="-120"/>
                <a:ea typeface="標楷體" panose="03000509000000000000" pitchFamily="65" charset="-120"/>
              </a:rPr>
              <a:t> 四上</a:t>
            </a:r>
            <a:r>
              <a:rPr sz="5400" b="1">
                <a:latin typeface="標楷體" panose="03000509000000000000" pitchFamily="65" charset="-120"/>
                <a:ea typeface="標楷體" panose="03000509000000000000" pitchFamily="65" charset="-120"/>
              </a:rPr>
              <a:t>代辦費一覽表</a:t>
            </a:r>
            <a:endParaRPr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E7233931-79B3-49B6-9A58-C32DD5B58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633258"/>
              </p:ext>
            </p:extLst>
          </p:nvPr>
        </p:nvGraphicFramePr>
        <p:xfrm>
          <a:off x="457200" y="1036002"/>
          <a:ext cx="8229600" cy="5547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2392">
                  <a:extLst>
                    <a:ext uri="{9D8B030D-6E8A-4147-A177-3AD203B41FA5}">
                      <a16:colId xmlns:a16="http://schemas.microsoft.com/office/drawing/2014/main" val="2445400404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1982651911"/>
                    </a:ext>
                  </a:extLst>
                </a:gridCol>
                <a:gridCol w="1450504">
                  <a:extLst>
                    <a:ext uri="{9D8B030D-6E8A-4147-A177-3AD203B41FA5}">
                      <a16:colId xmlns:a16="http://schemas.microsoft.com/office/drawing/2014/main" val="987087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zh-TW" altLang="en-US" sz="1800" b="0"/>
                    </a:p>
                  </a:txBody>
                  <a:tcP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/>
                        <a:t>品項</a:t>
                      </a:r>
                    </a:p>
                  </a:txBody>
                  <a:tcP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>
                          <a:solidFill>
                            <a:srgbClr val="FF0000"/>
                          </a:solidFill>
                        </a:rPr>
                        <a:t>每人</a:t>
                      </a:r>
                      <a:r>
                        <a:rPr lang="zh-TW" altLang="en-US" sz="2000" b="1"/>
                        <a:t>費用</a:t>
                      </a:r>
                    </a:p>
                  </a:txBody>
                  <a:tcP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90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 b="0"/>
                        <a:t>1</a:t>
                      </a:r>
                      <a:endParaRPr lang="zh-TW" altLang="en-US" sz="1800" b="0"/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國語重點複習</a:t>
                      </a:r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$55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921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2</a:t>
                      </a:r>
                      <a:endParaRPr lang="zh-TW" altLang="en-US" sz="1800"/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數學重點複習</a:t>
                      </a:r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$55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087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3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國語校內卷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$45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51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4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數學校內卷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$45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33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5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社會練習簿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$45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6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國語練功本（</a:t>
                      </a: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本）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69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7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抹布（黃色）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$15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2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8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毛邊紙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662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9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打掃教室（含後走廊）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$138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428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10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校外教學遊覽車費（</a:t>
                      </a: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$5000</a:t>
                      </a: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$179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6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/>
                        <a:t>11</a:t>
                      </a:r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校外教學一日卷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$180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33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/>
                        <a:t>12</a:t>
                      </a:r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校外教學愛心家長門票（</a:t>
                      </a: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$30</a:t>
                      </a: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，共</a:t>
                      </a: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14-4=10</a:t>
                      </a: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5871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TW" altLang="en-US" sz="2000" b="1"/>
                        <a:t>總共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/>
                        <a:t>$819</a:t>
                      </a:r>
                      <a:endParaRPr lang="zh-TW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25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2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討論本學期班費金額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600200"/>
            <a:ext cx="7993062" cy="514191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目前班級費用每人尚餘</a:t>
            </a:r>
            <a:r>
              <a:rPr lang="en-US" altLang="zh-TW" sz="4400" b="1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$419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位學生需支出費用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為</a:t>
            </a:r>
            <a:r>
              <a:rPr kumimoji="0" lang="en-US" altLang="zh-TW" sz="4400" b="1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$</a:t>
            </a:r>
            <a:r>
              <a:rPr lang="en-US" altLang="zh-TW" sz="4400" b="1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819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支出後，尚餘</a:t>
            </a:r>
            <a:r>
              <a:rPr kumimoji="0" lang="en-US" altLang="zh-TW" sz="4400" b="1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$</a:t>
            </a:r>
            <a:r>
              <a:rPr lang="en-US" altLang="zh-TW" sz="4400" b="1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-400</a:t>
            </a:r>
          </a:p>
          <a:p>
            <a:pPr>
              <a:buFont typeface="Wingdings" pitchFamily="2" charset="2"/>
              <a:buChar char="Ø"/>
              <a:defRPr/>
            </a:pPr>
            <a:endParaRPr lang="en-US" altLang="zh-TW" sz="44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4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請討論班費</a:t>
            </a:r>
            <a:r>
              <a:rPr lang="en-US" altLang="zh-TW" sz="4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$2000</a:t>
            </a:r>
            <a:endParaRPr lang="en-US" altLang="zh-TW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defRPr/>
            </a:pPr>
            <a:endParaRPr kumimoji="0" lang="zh-TW" altLang="en-US" sz="4400" b="1" dirty="0">
              <a:solidFill>
                <a:srgbClr val="D60093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defRPr/>
            </a:pPr>
            <a:endParaRPr kumimoji="0" lang="zh-TW" altLang="zh-TW" b="1" dirty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13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班級家長幹部選舉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600200"/>
            <a:ext cx="8209284" cy="514191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家長代表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(2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位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3600">
                <a:solidFill>
                  <a:srgbClr val="0070C0"/>
                </a:solidFill>
                <a:ea typeface="標楷體" panose="03000509000000000000" pitchFamily="65" charset="-120"/>
              </a:rPr>
              <a:t>皓宇</a:t>
            </a:r>
            <a:r>
              <a:rPr lang="zh-TW" altLang="en-US" sz="36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媽媽、姸安媽媽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總務：</a:t>
            </a:r>
            <a:r>
              <a:rPr lang="zh-TW" altLang="en-US" sz="3600">
                <a:solidFill>
                  <a:srgbClr val="0070C0"/>
                </a:solidFill>
                <a:ea typeface="標楷體" panose="03000509000000000000" pitchFamily="65" charset="-120"/>
              </a:rPr>
              <a:t>居睿</a:t>
            </a:r>
            <a:r>
              <a:rPr lang="zh-TW" altLang="en-US" sz="36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  <a:defRPr/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kumimoji="0" lang="zh-TW" altLang="zh-TW" b="1" dirty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25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4983690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感謝篇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</a:t>
              </a:r>
              <a:r>
                <a:rPr lang="en-US" altLang="zh-TW" sz="60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FOUR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0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C8D39D-DC29-4257-8E35-A241A220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每一位關心且用心陪伴孩子的您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7F9FD488-C79A-45D6-8ED9-C47C9D78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zh-TW" altLang="en-US" sz="32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三年級</a:t>
            </a:r>
            <a:endParaRPr lang="en-US" altLang="zh-TW" sz="320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32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家長代表：</a:t>
            </a:r>
            <a:r>
              <a:rPr lang="zh-TW" altLang="en-US" sz="3200">
                <a:solidFill>
                  <a:srgbClr val="0070C0"/>
                </a:solidFill>
                <a:ea typeface="標楷體" panose="03000509000000000000" pitchFamily="65" charset="-120"/>
              </a:rPr>
              <a:t>皓宇</a:t>
            </a:r>
            <a:r>
              <a:rPr lang="zh-TW" altLang="en-US" sz="32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媽媽、姸安媽媽</a:t>
            </a:r>
            <a:endParaRPr lang="en-US" altLang="zh-TW" sz="320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32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總務家長：珮羽媽媽</a:t>
            </a:r>
            <a:endParaRPr lang="en-US" altLang="zh-TW" sz="320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US" altLang="zh-TW" sz="320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32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感謝即將：</a:t>
            </a:r>
            <a:endParaRPr lang="en-US" altLang="zh-TW" sz="320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zh-TW" altLang="en-US" sz="32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擔任班級幹部、校外教學的愛心家長們</a:t>
            </a:r>
            <a:endParaRPr lang="en-US" altLang="zh-TW" sz="320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algn="ctr" fontAlgn="ctr">
              <a:spcBef>
                <a:spcPts val="0"/>
              </a:spcBef>
            </a:pPr>
            <a:endParaRPr lang="en-US" altLang="zh-TW" kern="100">
              <a:solidFill>
                <a:srgbClr val="555555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4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內容版面配置區 3" descr="Outsourcing_QATesting-300x3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08050"/>
            <a:ext cx="5041900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0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4" descr="4523865825694112520"/>
          <p:cNvPicPr>
            <a:picLocks noChangeAspect="1" noChangeArrowheads="1" noCrop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11" descr="GIF_拉車的女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2738"/>
            <a:ext cx="4392612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0" descr="35d6ftj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11188"/>
            <a:ext cx="5545137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1" descr="100528sbdoj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33316">
            <a:off x="7812088" y="5516563"/>
            <a:ext cx="76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8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4191602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概要篇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</a:t>
              </a:r>
              <a:r>
                <a:rPr lang="en-US" altLang="zh-TW" sz="60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ONE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8489C9-9C43-49C8-A3A9-A8F05EAD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班級概況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581B11-22C4-4EA3-BB27-9871C5407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600">
                <a:solidFill>
                  <a:schemeClr val="accent6"/>
                </a:solidFill>
              </a:rPr>
              <a:t>歡迎</a:t>
            </a:r>
            <a:r>
              <a:rPr lang="en-US" altLang="zh-TW" sz="3600">
                <a:solidFill>
                  <a:srgbClr val="0070C0"/>
                </a:solidFill>
              </a:rPr>
              <a:t>16. </a:t>
            </a:r>
            <a:r>
              <a:rPr lang="zh-TW" altLang="en-US" sz="3600">
                <a:solidFill>
                  <a:srgbClr val="0070C0"/>
                </a:solidFill>
              </a:rPr>
              <a:t>蔡曜匡 </a:t>
            </a:r>
            <a:r>
              <a:rPr lang="zh-TW" altLang="en-US" sz="3600">
                <a:solidFill>
                  <a:srgbClr val="00B050"/>
                </a:solidFill>
              </a:rPr>
              <a:t>加入</a:t>
            </a:r>
            <a:r>
              <a:rPr lang="en-US" altLang="zh-TW" sz="3600">
                <a:solidFill>
                  <a:srgbClr val="C00000"/>
                </a:solidFill>
              </a:rPr>
              <a:t>402</a:t>
            </a:r>
            <a:r>
              <a:rPr lang="zh-TW" altLang="en-US" sz="3600">
                <a:solidFill>
                  <a:srgbClr val="C00000"/>
                </a:solidFill>
              </a:rPr>
              <a:t>班</a:t>
            </a:r>
            <a:r>
              <a:rPr lang="zh-TW" altLang="en-US" sz="3600">
                <a:solidFill>
                  <a:srgbClr val="7030A0"/>
                </a:solidFill>
              </a:rPr>
              <a:t>大家庭</a:t>
            </a:r>
            <a:r>
              <a:rPr lang="zh-TW" altLang="en-US" sz="3600">
                <a:solidFill>
                  <a:srgbClr val="00B0F0"/>
                </a:solidFill>
              </a:rPr>
              <a:t>！！！</a:t>
            </a:r>
            <a:endParaRPr lang="en-US" altLang="zh-TW" sz="3600">
              <a:solidFill>
                <a:srgbClr val="00B0F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sz="3600">
                <a:solidFill>
                  <a:srgbClr val="92D050"/>
                </a:solidFill>
              </a:rPr>
              <a:t>29</a:t>
            </a:r>
            <a:r>
              <a:rPr lang="zh-TW" altLang="en-US" sz="3600">
                <a:solidFill>
                  <a:srgbClr val="92D050"/>
                </a:solidFill>
              </a:rPr>
              <a:t>人：</a:t>
            </a:r>
            <a:r>
              <a:rPr lang="en-US" altLang="zh-TW" sz="3600" b="1">
                <a:solidFill>
                  <a:srgbClr val="00B0F0"/>
                </a:solidFill>
              </a:rPr>
              <a:t>16</a:t>
            </a:r>
            <a:r>
              <a:rPr lang="zh-TW" altLang="en-US" sz="3600" b="1">
                <a:solidFill>
                  <a:srgbClr val="00B0F0"/>
                </a:solidFill>
              </a:rPr>
              <a:t>男</a:t>
            </a:r>
            <a:r>
              <a:rPr lang="zh-TW" altLang="en-US" sz="3600" b="1"/>
              <a:t>、</a:t>
            </a:r>
            <a:r>
              <a:rPr lang="en-US" altLang="zh-TW" sz="3600" b="1">
                <a:solidFill>
                  <a:schemeClr val="accent2"/>
                </a:solidFill>
              </a:rPr>
              <a:t>13</a:t>
            </a:r>
            <a:r>
              <a:rPr lang="zh-TW" altLang="en-US" sz="3600" b="1">
                <a:solidFill>
                  <a:schemeClr val="accent2"/>
                </a:solidFill>
              </a:rPr>
              <a:t>女</a:t>
            </a:r>
            <a:endParaRPr lang="en-US" altLang="zh-TW" sz="3600" b="1">
              <a:solidFill>
                <a:schemeClr val="accent2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sz="360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12FF438-AB31-487C-89A7-2EDDD616F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36">
            <a:off x="4009267" y="3128589"/>
            <a:ext cx="4718006" cy="313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1B9C46F-56DB-4B46-81CA-6AF534383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380">
            <a:off x="551471" y="3933644"/>
            <a:ext cx="3086271" cy="2314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66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4191602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班務篇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</a:t>
              </a:r>
              <a:r>
                <a:rPr lang="en-US" altLang="zh-TW" sz="60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TWO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1" descr="100528sbdoj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4675">
            <a:off x="7986713" y="5597525"/>
            <a:ext cx="76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防疫須知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060" name="內容版面配置區 9"/>
          <p:cNvSpPr>
            <a:spLocks noGrp="1"/>
          </p:cNvSpPr>
          <p:nvPr>
            <p:ph idx="1"/>
          </p:nvPr>
        </p:nvSpPr>
        <p:spPr bwMode="auto">
          <a:xfrm>
            <a:off x="232493" y="1196975"/>
            <a:ext cx="8679014" cy="547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zh-TW" b="1">
                <a:latin typeface="華康標楷體" panose="03000509000000000000" pitchFamily="65" charset="-120"/>
                <a:ea typeface="華康標楷體" panose="03000509000000000000" pitchFamily="65" charset="-120"/>
              </a:rPr>
              <a:t>請家長每日</a:t>
            </a:r>
            <a:r>
              <a:rPr lang="zh-TW" altLang="zh-TW" b="1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早</a:t>
            </a:r>
            <a:r>
              <a:rPr lang="zh-TW" altLang="en-US" b="1">
                <a:latin typeface="華康標楷體" panose="03000509000000000000" pitchFamily="65" charset="-120"/>
                <a:ea typeface="華康標楷體" panose="03000509000000000000" pitchFamily="65" charset="-120"/>
              </a:rPr>
              <a:t>、</a:t>
            </a:r>
            <a:r>
              <a:rPr lang="zh-TW" altLang="zh-TW" b="1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晚</a:t>
            </a:r>
            <a:r>
              <a:rPr lang="zh-TW" altLang="zh-TW" b="1">
                <a:latin typeface="華康標楷體" panose="03000509000000000000" pitchFamily="65" charset="-120"/>
                <a:ea typeface="華康標楷體" panose="03000509000000000000" pitchFamily="65" charset="-120"/>
              </a:rPr>
              <a:t>替孩子量體溫並記錄</a:t>
            </a:r>
            <a:r>
              <a:rPr lang="zh-TW" altLang="en-US" b="1">
                <a:latin typeface="華康標楷體" panose="03000509000000000000" pitchFamily="65" charset="-120"/>
                <a:ea typeface="華康標楷體" panose="03000509000000000000" pitchFamily="65" charset="-120"/>
              </a:rPr>
              <a:t>在</a:t>
            </a:r>
            <a:r>
              <a:rPr lang="zh-TW" altLang="en-US" b="1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聯絡簿</a:t>
            </a:r>
            <a:r>
              <a:rPr lang="zh-TW" altLang="en-US" b="1">
                <a:latin typeface="華康標楷體" panose="03000509000000000000" pitchFamily="65" charset="-120"/>
                <a:ea typeface="華康標楷體" panose="03000509000000000000" pitchFamily="65" charset="-120"/>
              </a:rPr>
              <a:t>上。</a:t>
            </a:r>
            <a:r>
              <a:rPr lang="en-US" altLang="zh-TW" b="1">
                <a:latin typeface="華康標楷體" panose="03000509000000000000" pitchFamily="65" charset="-120"/>
                <a:ea typeface="華康標楷體" panose="03000509000000000000" pitchFamily="65" charset="-120"/>
              </a:rPr>
              <a:t>   </a:t>
            </a:r>
            <a:endParaRPr lang="zh-TW" altLang="zh-TW" b="1"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r>
              <a:rPr lang="zh-TW" altLang="zh-TW" b="1">
                <a:latin typeface="華康標楷體" panose="03000509000000000000" pitchFamily="65" charset="-120"/>
                <a:ea typeface="華康標楷體" panose="03000509000000000000" pitchFamily="65" charset="-120"/>
              </a:rPr>
              <a:t>準備</a:t>
            </a:r>
            <a:r>
              <a:rPr lang="en-US" altLang="zh-TW" b="1">
                <a:latin typeface="華康標楷體" panose="03000509000000000000" pitchFamily="65" charset="-120"/>
                <a:ea typeface="華康標楷體" panose="03000509000000000000" pitchFamily="65" charset="-120"/>
              </a:rPr>
              <a:t>3-5</a:t>
            </a:r>
            <a:r>
              <a:rPr lang="zh-TW" altLang="zh-TW" b="1">
                <a:latin typeface="華康標楷體" panose="03000509000000000000" pitchFamily="65" charset="-120"/>
                <a:ea typeface="華康標楷體" panose="03000509000000000000" pitchFamily="65" charset="-120"/>
              </a:rPr>
              <a:t>個口罩放書包備用。</a:t>
            </a:r>
            <a:endParaRPr lang="en-US" altLang="zh-TW" b="1"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endParaRPr lang="zh-TW" altLang="zh-TW" b="1"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r>
              <a:rPr lang="zh-TW" altLang="en-US" b="1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開學前兩週採現行</a:t>
            </a:r>
            <a:r>
              <a:rPr lang="en-US" altLang="zh-TW" b="1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[1</a:t>
            </a:r>
            <a:r>
              <a:rPr lang="zh-TW" altLang="en-US" b="1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人確診、全班停課</a:t>
            </a:r>
            <a:r>
              <a:rPr lang="en-US" altLang="zh-TW" b="1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3</a:t>
            </a:r>
            <a:r>
              <a:rPr lang="zh-TW" altLang="en-US" b="1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天、採遠距教學</a:t>
            </a:r>
            <a:r>
              <a:rPr lang="en-US" altLang="zh-TW" b="1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]</a:t>
            </a:r>
            <a:r>
              <a:rPr lang="zh-TW" altLang="en-US" b="1">
                <a:solidFill>
                  <a:srgbClr val="FF000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防疫措施。</a:t>
            </a:r>
            <a:endParaRPr lang="en-US" altLang="zh-TW" b="1">
              <a:solidFill>
                <a:srgbClr val="FF0000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endParaRPr lang="en-US" altLang="zh-TW" b="1">
              <a:solidFill>
                <a:srgbClr val="FF0000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r>
              <a:rPr lang="en-US" altLang="zh-TW" b="1">
                <a:solidFill>
                  <a:srgbClr val="7030A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9/12</a:t>
            </a:r>
            <a:r>
              <a:rPr lang="zh-TW" altLang="en-US" b="1">
                <a:solidFill>
                  <a:srgbClr val="7030A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起校園防疫新制如下</a:t>
            </a:r>
            <a:r>
              <a:rPr lang="en-US" altLang="zh-TW" b="1">
                <a:solidFill>
                  <a:srgbClr val="7030A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:</a:t>
            </a:r>
          </a:p>
          <a:p>
            <a:r>
              <a:rPr lang="zh-TW" altLang="en-US" b="1">
                <a:solidFill>
                  <a:srgbClr val="7030A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確診或快篩陽性</a:t>
            </a:r>
            <a:r>
              <a:rPr lang="en-US" altLang="zh-TW" b="1">
                <a:solidFill>
                  <a:srgbClr val="7030A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:7</a:t>
            </a:r>
            <a:r>
              <a:rPr lang="zh-TW" altLang="en-US" b="1">
                <a:solidFill>
                  <a:srgbClr val="7030A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天居家照護，期滿無症狀可入校上課。</a:t>
            </a:r>
            <a:endParaRPr lang="en-US" altLang="zh-TW" b="1">
              <a:solidFill>
                <a:srgbClr val="7030A0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  <a:p>
            <a:r>
              <a:rPr lang="zh-TW" altLang="en-US" b="1">
                <a:solidFill>
                  <a:srgbClr val="7030A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確診者</a:t>
            </a:r>
            <a:r>
              <a:rPr lang="en-US" altLang="zh-TW" b="1">
                <a:solidFill>
                  <a:srgbClr val="7030A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(</a:t>
            </a:r>
            <a:r>
              <a:rPr lang="zh-TW" altLang="en-US" b="1">
                <a:solidFill>
                  <a:srgbClr val="7030A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及快篩陽性個案</a:t>
            </a:r>
            <a:r>
              <a:rPr lang="en-US" altLang="zh-TW" b="1">
                <a:solidFill>
                  <a:srgbClr val="7030A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)</a:t>
            </a:r>
            <a:r>
              <a:rPr lang="zh-TW" altLang="en-US" b="1">
                <a:solidFill>
                  <a:srgbClr val="7030A0"/>
                </a:solidFill>
                <a:latin typeface="華康標楷體" panose="03000509000000000000" pitchFamily="65" charset="-120"/>
                <a:ea typeface="華康標楷體" panose="03000509000000000000" pitchFamily="65" charset="-120"/>
              </a:rPr>
              <a:t>的同班同學及教師，學校提供一劑快篩試劑，快篩陰性無症狀可上課。</a:t>
            </a:r>
            <a:endParaRPr lang="en-US" altLang="zh-TW" b="1">
              <a:solidFill>
                <a:srgbClr val="7030A0"/>
              </a:solidFill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51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1" descr="100528sbdoj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4675">
            <a:off x="7986713" y="5597525"/>
            <a:ext cx="76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親師溝通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060" name="內容版面配置區 9"/>
          <p:cNvSpPr>
            <a:spLocks noGrp="1"/>
          </p:cNvSpPr>
          <p:nvPr>
            <p:ph idx="1"/>
          </p:nvPr>
        </p:nvSpPr>
        <p:spPr bwMode="auto">
          <a:xfrm>
            <a:off x="232493" y="1196975"/>
            <a:ext cx="8679014" cy="547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準時：務必於</a:t>
            </a:r>
            <a:r>
              <a:rPr lang="en-US" altLang="zh-TW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8:00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到校！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務必準備雨衣在書包，不可使用雨傘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每位學生仍需要配戴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警報器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，以保障孩童們的安全。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星期一、三、五請穿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運動服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無法到校，請記得請假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rabicParenR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傳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Line@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官方帳號、簡訊、電話告知老師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marL="914400" lvl="1" indent="-457200">
              <a:spcBef>
                <a:spcPct val="50000"/>
              </a:spcBef>
              <a:buFont typeface="+mj-lt"/>
              <a:buAutoNum type="arabicParenR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若因病請假，老師須進一步了解小朋友就醫情形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marL="914400" lvl="1" indent="-457200">
              <a:spcBef>
                <a:spcPct val="50000"/>
              </a:spcBef>
              <a:buFont typeface="+mj-lt"/>
              <a:buAutoNum type="arabicParenR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若需請假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三天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以上，請記得填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請假單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marL="0" lvl="1" indent="0">
              <a:spcBef>
                <a:spcPct val="50000"/>
              </a:spcBef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盡量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勿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送東西來學校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保暖衣物、藥品、必須用具除外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這學期有蟯蟲檢查、尿液檢查、健康檢查。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放手讓孩子承擔後果，培養責任感，不必凡事幫孩子詢問。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 marL="0" lvl="1" indent="0">
              <a:spcBef>
                <a:spcPct val="50000"/>
              </a:spcBef>
              <a:buNone/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marL="0" lvl="1" indent="0">
              <a:spcBef>
                <a:spcPct val="50000"/>
              </a:spcBef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297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60648"/>
            <a:ext cx="8136904" cy="64807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b="1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學期重要行事曆</a:t>
            </a:r>
          </a:p>
        </p:txBody>
      </p:sp>
      <p:graphicFrame>
        <p:nvGraphicFramePr>
          <p:cNvPr id="1194" name="Group 17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11682599"/>
              </p:ext>
            </p:extLst>
          </p:nvPr>
        </p:nvGraphicFramePr>
        <p:xfrm>
          <a:off x="611560" y="977850"/>
          <a:ext cx="8136904" cy="4026122"/>
        </p:xfrm>
        <a:graphic>
          <a:graphicData uri="http://schemas.openxmlformats.org/drawingml/2006/table">
            <a:tbl>
              <a:tblPr/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日期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重要活動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備註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10/31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11/7(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游泳課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自備泳具</a:t>
                      </a:r>
                      <a:r>
                        <a:rPr kumimoji="1" lang="en-US" altLang="zh-TW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泳衣、泳帽、泳鏡及浴巾等</a:t>
                      </a:r>
                      <a:r>
                        <a:rPr kumimoji="1" lang="en-US" altLang="zh-TW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kumimoji="1" lang="zh-TW" altLang="en-US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10/04(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校外教學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兒童新樂園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：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8:00~16:00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11/03(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11/04(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期中評量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第一天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國、自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第二天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數、社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33257"/>
            <a:ext cx="8534400" cy="112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04657"/>
              </p:ext>
            </p:extLst>
          </p:nvPr>
        </p:nvGraphicFramePr>
        <p:xfrm>
          <a:off x="683568" y="1301904"/>
          <a:ext cx="8136904" cy="3639264"/>
        </p:xfrm>
        <a:graphic>
          <a:graphicData uri="http://schemas.openxmlformats.org/drawingml/2006/table">
            <a:tbl>
              <a:tblPr/>
              <a:tblGrid>
                <a:gridCol w="272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日期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重要活動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備註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12/03(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運動會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12/05(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補假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12/15(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12/16(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內多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語文競賽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可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事先準備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班級</a:t>
                      </a:r>
                      <a:r>
                        <a:rPr kumimoji="1" lang="zh-TW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先初選</a:t>
                      </a:r>
                      <a:endParaRPr kumimoji="1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1/10(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1/11(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期末評量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   第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一天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國、自</a:t>
                      </a:r>
                      <a:r>
                        <a:rPr kumimoji="1" lang="zh-TW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、英</a:t>
                      </a:r>
                      <a:endParaRPr kumimoji="1" lang="en-US" altLang="zh-TW" sz="20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第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二天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: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數</a:t>
                      </a:r>
                      <a:r>
                        <a:rPr kumimoji="1" lang="zh-TW" altLang="en-US" sz="2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、社</a:t>
                      </a:r>
                      <a:endParaRPr kumimoji="1" lang="zh-TW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1/12(</a:t>
                      </a:r>
                      <a:r>
                        <a:rPr kumimoji="1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足壘球比賽</a:t>
                      </a: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6" marR="91436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591" y="548680"/>
            <a:ext cx="8136903" cy="6477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b="1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學期重要行事曆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9281"/>
            <a:ext cx="8534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276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佈景主題1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bumu43ca">
      <a:majorFont>
        <a:latin typeface="阿里巴巴普惠体 2.0 55 Regular"/>
        <a:ea typeface="站酷快乐体2016修订版"/>
        <a:cs typeface=""/>
      </a:majorFont>
      <a:minorFont>
        <a:latin typeface="阿里巴巴普惠体 2.0 55 Regular"/>
        <a:ea typeface="站酷快乐体2016修订版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mu43ca">
      <a:majorFont>
        <a:latin typeface="阿里巴巴普惠体 2.0 55 Regular"/>
        <a:ea typeface="站酷快乐体2016修订版"/>
        <a:cs typeface=""/>
      </a:majorFont>
      <a:minorFont>
        <a:latin typeface="阿里巴巴普惠体 2.0 55 Regular"/>
        <a:ea typeface="站酷快乐体2016修订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2513</TotalTime>
  <Words>1599</Words>
  <Application>Microsoft Office PowerPoint</Application>
  <PresentationFormat>如螢幕大小 (4:3)</PresentationFormat>
  <Paragraphs>349</Paragraphs>
  <Slides>28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41" baseType="lpstr">
      <vt:lpstr>宋体</vt:lpstr>
      <vt:lpstr>阿里巴巴普惠体 2.0 55 Regular</vt:lpstr>
      <vt:lpstr>站酷快乐体2016修订版</vt:lpstr>
      <vt:lpstr>華康標楷體</vt:lpstr>
      <vt:lpstr>新細明體</vt:lpstr>
      <vt:lpstr>標楷體</vt:lpstr>
      <vt:lpstr>Arial</vt:lpstr>
      <vt:lpstr>Calibri</vt:lpstr>
      <vt:lpstr>Times New Roman</vt:lpstr>
      <vt:lpstr>Trebuchet MS</vt:lpstr>
      <vt:lpstr>Wingdings</vt:lpstr>
      <vt:lpstr>佈景主題1</vt:lpstr>
      <vt:lpstr>自定义设计方案</vt:lpstr>
      <vt:lpstr>PowerPoint 簡報</vt:lpstr>
      <vt:lpstr>PowerPoint 簡報</vt:lpstr>
      <vt:lpstr>PowerPoint 簡報</vt:lpstr>
      <vt:lpstr>班級概況</vt:lpstr>
      <vt:lpstr>PowerPoint 簡報</vt:lpstr>
      <vt:lpstr>防疫須知</vt:lpstr>
      <vt:lpstr>親師溝通</vt:lpstr>
      <vt:lpstr>本學期重要行事曆</vt:lpstr>
      <vt:lpstr>本學期重要行事曆</vt:lpstr>
      <vt:lpstr>PowerPoint 簡報</vt:lpstr>
      <vt:lpstr>游泳課</vt:lpstr>
      <vt:lpstr>校外教學－10/4（二）兒童新樂園</vt:lpstr>
      <vt:lpstr>校外教學－10/4（二）兒童新樂園</vt:lpstr>
      <vt:lpstr>校外教學－10/4（二）兒童新樂園</vt:lpstr>
      <vt:lpstr>校外教學－10/4（二）兒童新樂園</vt:lpstr>
      <vt:lpstr>校內多語文競賽</vt:lpstr>
      <vt:lpstr>期中、期末評量範圍</vt:lpstr>
      <vt:lpstr>蕭青陽老師─與作家有約</vt:lpstr>
      <vt:lpstr>PowerPoint 簡報</vt:lpstr>
      <vt:lpstr>作業方式:</vt:lpstr>
      <vt:lpstr>PowerPoint 簡報</vt:lpstr>
      <vt:lpstr>402 四上代辦費一覽表</vt:lpstr>
      <vt:lpstr>討論本學期班費金額</vt:lpstr>
      <vt:lpstr>班級家長幹部選舉</vt:lpstr>
      <vt:lpstr>PowerPoint 簡報</vt:lpstr>
      <vt:lpstr>每一位關心且用心陪伴孩子的您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302 上學期 家長日</dc:title>
  <dc:creator>user</dc:creator>
  <cp:lastModifiedBy>鄧家榆</cp:lastModifiedBy>
  <cp:revision>142</cp:revision>
  <dcterms:created xsi:type="dcterms:W3CDTF">2021-07-30T02:20:37Z</dcterms:created>
  <dcterms:modified xsi:type="dcterms:W3CDTF">2022-09-06T00:43:56Z</dcterms:modified>
</cp:coreProperties>
</file>