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9" r:id="rId2"/>
    <p:sldId id="260" r:id="rId3"/>
    <p:sldId id="298" r:id="rId4"/>
    <p:sldId id="299" r:id="rId5"/>
    <p:sldId id="300" r:id="rId6"/>
    <p:sldId id="296" r:id="rId7"/>
    <p:sldId id="301" r:id="rId8"/>
    <p:sldId id="261" r:id="rId9"/>
    <p:sldId id="262" r:id="rId10"/>
    <p:sldId id="302" r:id="rId11"/>
    <p:sldId id="263" r:id="rId12"/>
    <p:sldId id="308" r:id="rId13"/>
    <p:sldId id="304" r:id="rId14"/>
    <p:sldId id="306" r:id="rId15"/>
    <p:sldId id="265" r:id="rId16"/>
    <p:sldId id="307" r:id="rId17"/>
    <p:sldId id="266" r:id="rId18"/>
    <p:sldId id="311" r:id="rId19"/>
    <p:sldId id="309" r:id="rId20"/>
    <p:sldId id="310" r:id="rId21"/>
    <p:sldId id="267" r:id="rId22"/>
    <p:sldId id="268" r:id="rId23"/>
    <p:sldId id="270" r:id="rId24"/>
    <p:sldId id="271" r:id="rId25"/>
    <p:sldId id="272" r:id="rId26"/>
    <p:sldId id="273" r:id="rId27"/>
    <p:sldId id="274" r:id="rId28"/>
    <p:sldId id="286" r:id="rId29"/>
    <p:sldId id="287" r:id="rId30"/>
    <p:sldId id="275" r:id="rId31"/>
    <p:sldId id="276" r:id="rId32"/>
    <p:sldId id="277" r:id="rId33"/>
    <p:sldId id="278" r:id="rId34"/>
    <p:sldId id="279" r:id="rId35"/>
    <p:sldId id="280" r:id="rId36"/>
    <p:sldId id="289" r:id="rId37"/>
    <p:sldId id="288" r:id="rId38"/>
    <p:sldId id="290" r:id="rId39"/>
    <p:sldId id="291" r:id="rId40"/>
    <p:sldId id="317" r:id="rId41"/>
    <p:sldId id="292" r:id="rId42"/>
    <p:sldId id="315" r:id="rId43"/>
    <p:sldId id="293" r:id="rId44"/>
    <p:sldId id="314" r:id="rId45"/>
    <p:sldId id="318" r:id="rId46"/>
    <p:sldId id="283" r:id="rId47"/>
    <p:sldId id="257" r:id="rId48"/>
    <p:sldId id="284" r:id="rId49"/>
    <p:sldId id="316" r:id="rId50"/>
    <p:sldId id="31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F66"/>
    <a:srgbClr val="FF6600"/>
    <a:srgbClr val="FF9900"/>
    <a:srgbClr val="F911FF"/>
    <a:srgbClr val="FF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54DC722-97BB-4D25-8E52-9D6079EF0D91}" type="datetimeFigureOut">
              <a:rPr lang="zh-TW" altLang="en-US"/>
              <a:pPr>
                <a:defRPr/>
              </a:pPr>
              <a:t>2016/7/12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C3365D-B7D0-4629-AA1A-0C5E7A134C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4732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6CD0-DA5F-42F2-9FF2-F254237527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791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8699-D67F-4D22-A3A8-D426941FA8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64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D324-1B75-43CC-8521-8AA36F9F3E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05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ACFC-BB16-45F0-9F6F-0E229CF98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828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F80A-FFAC-4D47-8D63-FDC212701F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18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7ADB-9011-4719-A3D7-B9B354AC35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66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6670-991A-4EEC-B55B-B63BCB073F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31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91AC-ADD4-4F72-B3A5-19D71E4847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79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F10C-88E5-41F4-89A0-C9EFC5C8B4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249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C3E0A-D292-47AD-89C0-33BDEF9511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5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0FBB-82D9-4281-AF88-0F3E999483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94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34A0C16-10DF-4E08-942D-1253F04046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ngkang.gov.tw/" TargetMode="External"/><Relationship Id="rId3" Type="http://schemas.openxmlformats.org/officeDocument/2006/relationships/hyperlink" Target="http://zh.wikipedia.org/" TargetMode="External"/><Relationship Id="rId7" Type="http://schemas.openxmlformats.org/officeDocument/2006/relationships/hyperlink" Target="http://www.prowang.idv.tw/" TargetMode="External"/><Relationship Id="rId12" Type="http://schemas.openxmlformats.org/officeDocument/2006/relationships/hyperlink" Target="http://thcts.sinica.edu.tw/themes/rb01.php" TargetMode="External"/><Relationship Id="rId2" Type="http://schemas.openxmlformats.org/officeDocument/2006/relationships/hyperlink" Target="http://travel.libertytimes.com.tw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.udn.com/tomy41/article" TargetMode="External"/><Relationship Id="rId11" Type="http://schemas.openxmlformats.org/officeDocument/2006/relationships/hyperlink" Target="http://web2.tainan.gov.tw/Jiangjyun/" TargetMode="External"/><Relationship Id="rId5" Type="http://schemas.openxmlformats.org/officeDocument/2006/relationships/hyperlink" Target="http://np.zgjrw.com/202082" TargetMode="External"/><Relationship Id="rId10" Type="http://schemas.openxmlformats.org/officeDocument/2006/relationships/hyperlink" Target="http://www.xmculture.gov.cn/" TargetMode="External"/><Relationship Id="rId4" Type="http://schemas.openxmlformats.org/officeDocument/2006/relationships/hyperlink" Target="http://www.nmth.gov.tw/" TargetMode="External"/><Relationship Id="rId9" Type="http://schemas.openxmlformats.org/officeDocument/2006/relationships/hyperlink" Target="http://www.guoshing.gov.tw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484313"/>
            <a:ext cx="7772400" cy="2332037"/>
          </a:xfrm>
        </p:spPr>
        <p:txBody>
          <a:bodyPr/>
          <a:lstStyle/>
          <a:p>
            <a:r>
              <a:rPr lang="zh-TW" altLang="en-US" sz="7200" smtClean="0">
                <a:ea typeface="華康POP1體W7" panose="040B0709000000000000" pitchFamily="81" charset="-120"/>
              </a:rPr>
              <a:t>臺灣的明鄭王朝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050" y="3789363"/>
            <a:ext cx="5903913" cy="20161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附錄～女真崛起 </a:t>
            </a:r>
            <a:r>
              <a:rPr lang="en-US" altLang="zh-TW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南明勢力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◎鄭成功生平事蹟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◎明鄭王朝經營臺灣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zh-TW" altLang="en-US" sz="28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◎明鄭滅亡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1775" y="295275"/>
            <a:ext cx="556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Arial" panose="020B0604020202020204" pitchFamily="34" charset="0"/>
                <a:ea typeface="標楷體" panose="03000509000000000000" pitchFamily="65" charset="-120"/>
              </a:rPr>
              <a:t>翰林版社會科</a:t>
            </a:r>
            <a:r>
              <a:rPr lang="en-US" altLang="zh-TW" sz="3600" b="1">
                <a:latin typeface="新細明體" panose="02020500000000000000" pitchFamily="18" charset="-120"/>
                <a:ea typeface="標楷體" panose="03000509000000000000" pitchFamily="65" charset="-120"/>
              </a:rPr>
              <a:t>•</a:t>
            </a:r>
            <a:r>
              <a:rPr lang="zh-TW" altLang="en-US" sz="3600" b="1">
                <a:latin typeface="Arial" panose="020B0604020202020204" pitchFamily="34" charset="0"/>
                <a:ea typeface="標楷體" panose="03000509000000000000" pitchFamily="65" charset="-120"/>
              </a:rPr>
              <a:t>五上</a:t>
            </a:r>
            <a:r>
              <a:rPr lang="en-US" altLang="zh-TW" sz="3600" b="1">
                <a:latin typeface="新細明體" panose="02020500000000000000" pitchFamily="18" charset="-120"/>
                <a:ea typeface="標楷體" panose="03000509000000000000" pitchFamily="65" charset="-120"/>
              </a:rPr>
              <a:t>•</a:t>
            </a:r>
            <a:r>
              <a:rPr lang="en-US" altLang="zh-TW" sz="3600" b="1">
                <a:latin typeface="Arial" panose="020B0604020202020204" pitchFamily="34" charset="0"/>
                <a:ea typeface="標楷體" panose="03000509000000000000" pitchFamily="65" charset="-120"/>
              </a:rPr>
              <a:t>4-2</a:t>
            </a:r>
            <a:endParaRPr kumimoji="1" lang="en-US" altLang="zh-TW" sz="36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鄭成功的「招討大將軍印」"/>
          <p:cNvPicPr>
            <a:picLocks noChangeAspect="1" noChangeArrowheads="1"/>
          </p:cNvPicPr>
          <p:nvPr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91" y="1052736"/>
            <a:ext cx="3852069" cy="37641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427538" y="628650"/>
            <a:ext cx="4608512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1646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年，唐王被殺。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◎鄭芝龍降清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被清朝誘捕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◎同年清軍就攻破安平，母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親田川氏因之身亡。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悲憤交集的鄭成功在安葬母親後，脫下儒服儒巾，舉起反清大旗，號召父親殘部，</a:t>
            </a:r>
            <a:r>
              <a:rPr lang="en-US" altLang="zh-TW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1646</a:t>
            </a: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年底於小金門以「忠孝伯招討大將軍罪臣國姓」之名誓師反清，開始他一生中最重要的反清大業。</a:t>
            </a:r>
            <a:endParaRPr lang="en-US" altLang="zh-TW" sz="2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95288" y="4941888"/>
            <a:ext cx="3671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ea typeface="標楷體" panose="03000509000000000000" pitchFamily="65" charset="-120"/>
              </a:rPr>
              <a:t>作者攝於臺灣歷史博物館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鄭成功勢力範圍示意圖--維基百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292725" y="4005263"/>
            <a:ext cx="3635375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全盛期的鄭家軍，擁有</a:t>
            </a:r>
            <a:r>
              <a:rPr kumimoji="1" lang="en-US" altLang="zh-TW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17</a:t>
            </a:r>
            <a:r>
              <a:rPr kumimoji="1" lang="zh-TW" altLang="en-US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萬部隊，</a:t>
            </a:r>
            <a:r>
              <a:rPr kumimoji="1" lang="en-US" altLang="zh-TW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3000</a:t>
            </a:r>
            <a:r>
              <a:rPr kumimoji="1" lang="zh-TW" altLang="en-US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艘戰船，連荷蘭人都要看其臉色。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1659</a:t>
            </a:r>
            <a:r>
              <a:rPr kumimoji="1" lang="zh-TW" altLang="en-US" sz="24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年的軍事行動失敗，促使鄭成功決定轉向臺灣發展。   圖片：維基百科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3528" y="462754"/>
            <a:ext cx="8424862" cy="59905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" rIns="1800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algn="ctr">
              <a:lnSpc>
                <a:spcPct val="110000"/>
              </a:lnSpc>
              <a:buFontTx/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～鄭成功的海上霸權～</a:t>
            </a:r>
            <a:endParaRPr lang="en-US" altLang="zh-TW" sz="2800" b="1" dirty="0" smtClean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1652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年以後，鄭成功已建立龐大的海上貿易網路！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1653.10.21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鄭成功致函臺灣長官凱撒：指責鄭家船貨物被荷人所劫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凱撒賠款</a:t>
            </a: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3.7319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萬荷盾</a:t>
            </a:r>
            <a:r>
              <a:rPr lang="en-US" altLang="zh-TW" sz="16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en-US" altLang="zh-TW" sz="1600" b="1" dirty="0" smtClean="0">
                <a:solidFill>
                  <a:srgbClr val="00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≒7400</a:t>
            </a:r>
            <a:r>
              <a:rPr lang="zh-TW" altLang="en-US" sz="1600" b="1" dirty="0" smtClean="0">
                <a:solidFill>
                  <a:srgbClr val="00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萬新臺幣</a:t>
            </a:r>
            <a:r>
              <a:rPr lang="en-US" altLang="zh-TW" sz="16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1655.6.17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巴達維亞總督發信鄭成功：禁止鄭家船隊前往附近貿易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8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月鄭成功寫給何斌：若不收回成命就禁止中國船隻前往巴達維亞及大員。</a:t>
            </a:r>
            <a:endParaRPr lang="zh-TW" altLang="en-US" sz="2800" b="1" dirty="0" smtClean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1656.6.27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鄭成功發佈海上禁令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    荷蘭買不到任何中國商品，臺灣物品也賣不出去</a:t>
            </a:r>
            <a:endParaRPr lang="en-US" altLang="zh-TW" sz="2800" b="1" dirty="0" smtClean="0">
              <a:solidFill>
                <a:srgbClr val="000000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1657.7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荷蘭人道歉。</a:t>
            </a:r>
            <a:r>
              <a:rPr lang="en-US" altLang="zh-TW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8</a:t>
            </a:r>
            <a:r>
              <a:rPr lang="zh-TW" altLang="en-US" sz="2800" b="1" dirty="0" smtClean="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月鄭成功重新開放航線。</a:t>
            </a:r>
            <a:endParaRPr lang="en-US" altLang="zh-TW" sz="2800" b="1" dirty="0" smtClean="0">
              <a:solidFill>
                <a:srgbClr val="000000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922338"/>
            <a:ext cx="5926138" cy="777875"/>
          </a:xfrm>
        </p:spPr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戰前風雲</a:t>
            </a:r>
            <a:r>
              <a:rPr lang="zh-TW" altLang="en-US" b="1" smtClean="0">
                <a:ea typeface="新細明體" panose="02020500000000000000" pitchFamily="18" charset="-120"/>
              </a:rPr>
              <a:t> </a:t>
            </a:r>
            <a:r>
              <a:rPr lang="en-US" altLang="zh-TW" b="1" smtClean="0">
                <a:ea typeface="新細明體" panose="02020500000000000000" pitchFamily="18" charset="-120"/>
              </a:rPr>
              <a:t>1650</a:t>
            </a:r>
            <a:r>
              <a:rPr lang="zh-TW" altLang="en-US" b="1" smtClean="0">
                <a:ea typeface="新細明體" panose="02020500000000000000" pitchFamily="18" charset="-120"/>
              </a:rPr>
              <a:t>～</a:t>
            </a:r>
            <a:r>
              <a:rPr lang="en-US" altLang="zh-TW" b="1" smtClean="0">
                <a:ea typeface="新細明體" panose="02020500000000000000" pitchFamily="18" charset="-120"/>
              </a:rPr>
              <a:t>1661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363" y="1701800"/>
            <a:ext cx="8642350" cy="4967288"/>
          </a:xfrm>
          <a:noFill/>
        </p:spPr>
        <p:txBody>
          <a:bodyPr lIns="54000" rIns="54000"/>
          <a:lstStyle/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</a:rPr>
              <a:t>1650</a:t>
            </a:r>
            <a:r>
              <a:rPr lang="zh-TW" altLang="en-US" sz="2400" b="1" smtClean="0">
                <a:ea typeface="標楷體" panose="03000509000000000000" pitchFamily="65" charset="-120"/>
              </a:rPr>
              <a:t>荷蘭總部決議：熱蘭遮城守軍</a:t>
            </a:r>
            <a:r>
              <a:rPr lang="en-US" altLang="zh-TW" sz="2400" b="1" smtClean="0">
                <a:ea typeface="標楷體" panose="03000509000000000000" pitchFamily="65" charset="-120"/>
              </a:rPr>
              <a:t>&gt;1200</a:t>
            </a:r>
            <a:r>
              <a:rPr lang="zh-TW" altLang="en-US" sz="2400" b="1" smtClean="0">
                <a:ea typeface="標楷體" panose="03000509000000000000" pitchFamily="65" charset="-120"/>
              </a:rPr>
              <a:t>人</a:t>
            </a:r>
          </a:p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</a:rPr>
              <a:t>1659.9</a:t>
            </a:r>
            <a:r>
              <a:rPr lang="zh-TW" altLang="en-US" sz="2400" b="1" smtClean="0">
                <a:ea typeface="標楷體" panose="03000509000000000000" pitchFamily="65" charset="-120"/>
              </a:rPr>
              <a:t>兵敗南京</a:t>
            </a:r>
            <a:r>
              <a:rPr lang="zh-TW" altLang="en-US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另覓臺灣當做基地？謠言四起</a:t>
            </a:r>
          </a:p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</a:rPr>
              <a:t>1660 </a:t>
            </a:r>
            <a:r>
              <a:rPr lang="zh-TW" altLang="en-US" sz="2400" b="1" smtClean="0">
                <a:ea typeface="標楷體" panose="03000509000000000000" pitchFamily="65" charset="-120"/>
              </a:rPr>
              <a:t>何斌得罪荷蘭，逃至廈門獻圖</a:t>
            </a:r>
          </a:p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1660.3</a:t>
            </a:r>
            <a:r>
              <a:rPr lang="zh-TW" altLang="en-US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揆一召開評議會，要求巴達維亞兵援</a:t>
            </a:r>
          </a:p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1660.9</a:t>
            </a:r>
            <a:r>
              <a:rPr lang="zh-TW" altLang="en-US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范德蘭率</a:t>
            </a:r>
            <a:r>
              <a:rPr lang="en-US" altLang="zh-TW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12</a:t>
            </a:r>
            <a:r>
              <a:rPr lang="zh-TW" altLang="en-US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艘艦隊，共</a:t>
            </a:r>
            <a:r>
              <a:rPr lang="en-US" altLang="zh-TW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1453</a:t>
            </a:r>
            <a:r>
              <a:rPr lang="zh-TW" altLang="en-US" sz="2400" b="1" smtClean="0">
                <a:ea typeface="標楷體" panose="03000509000000000000" pitchFamily="65" charset="-120"/>
                <a:sym typeface="Wingdings" panose="05000000000000000000" pitchFamily="2" charset="2"/>
              </a:rPr>
              <a:t>人抵達大員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z="2400" b="1" smtClean="0">
                <a:solidFill>
                  <a:srgbClr val="F911FF"/>
                </a:solidFill>
                <a:ea typeface="標楷體" panose="03000509000000000000" pitchFamily="65" charset="-120"/>
              </a:rPr>
              <a:t>    我多年與韃靼作戰，全心全意收復失土，又豈有餘暇敵對此一雜草叢生之小島如臺灣者。再者，每逢備戰，諸事備齊，則施聲東擊西之計，吾不語人，他人又何從揣測吾意？</a:t>
            </a:r>
          </a:p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</a:rPr>
              <a:t>1661.2</a:t>
            </a:r>
            <a:r>
              <a:rPr lang="zh-TW" altLang="en-US" sz="2400" b="1" smtClean="0">
                <a:ea typeface="標楷體" panose="03000509000000000000" pitchFamily="65" charset="-120"/>
              </a:rPr>
              <a:t>范德蘭率船離臺（意見不合</a:t>
            </a:r>
            <a:r>
              <a:rPr lang="en-US" altLang="zh-TW" sz="2400" b="1" smtClean="0">
                <a:ea typeface="標楷體" panose="03000509000000000000" pitchFamily="65" charset="-120"/>
              </a:rPr>
              <a:t>+</a:t>
            </a:r>
            <a:r>
              <a:rPr lang="zh-TW" altLang="en-US" sz="2400" b="1" smtClean="0">
                <a:ea typeface="標楷體" panose="03000509000000000000" pitchFamily="65" charset="-120"/>
              </a:rPr>
              <a:t>鄭成功的瞞天過海之計）</a:t>
            </a:r>
          </a:p>
          <a:p>
            <a:pPr>
              <a:lnSpc>
                <a:spcPct val="120000"/>
              </a:lnSpc>
            </a:pPr>
            <a:r>
              <a:rPr lang="en-US" altLang="zh-TW" sz="2400" b="1" smtClean="0">
                <a:ea typeface="標楷體" panose="03000509000000000000" pitchFamily="65" charset="-120"/>
              </a:rPr>
              <a:t>1661.3</a:t>
            </a:r>
            <a:r>
              <a:rPr lang="zh-TW" altLang="en-US" sz="2400" b="1" smtClean="0">
                <a:ea typeface="標楷體" panose="03000509000000000000" pitchFamily="65" charset="-120"/>
              </a:rPr>
              <a:t>鄭成功決定攻臺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051721" y="260648"/>
            <a:ext cx="518457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開臺聖王</a:t>
            </a:r>
            <a:r>
              <a:rPr lang="en-US" altLang="zh-TW" sz="4000" b="1" dirty="0">
                <a:ea typeface="標楷體" panose="03000509000000000000" pitchFamily="65" charset="-120"/>
              </a:rPr>
              <a:t>——</a:t>
            </a:r>
            <a:r>
              <a:rPr lang="zh-TW" altLang="en-US" sz="4000" b="1" dirty="0">
                <a:ea typeface="標楷體" panose="03000509000000000000" pitchFamily="65" charset="-120"/>
              </a:rPr>
              <a:t>鄭成功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50825" y="3200400"/>
            <a:ext cx="8569325" cy="3538538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3200" b="1" dirty="0">
                <a:solidFill>
                  <a:schemeClr val="accent6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何斌對鄭成功的建議：</a:t>
            </a:r>
            <a:endParaRPr lang="en-US" altLang="zh-TW" sz="3200" b="1" dirty="0">
              <a:solidFill>
                <a:schemeClr val="accent6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3200" b="1" dirty="0">
                <a:solidFill>
                  <a:schemeClr val="accent6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沃野數千里，實霸王之區。若得此地，可以雄其國；使人耕種，可以足其食。上至雞籠、淡水，硝磺有焉。且橫絕大海，肆通外國，置船興販，桅舵銅鐵不憂乏用。移諸鎮兵士眷口其間，十年生聚，十年教養，而國可富，兵可強，進攻退守，真足與中國抗衡也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17" y="181694"/>
            <a:ext cx="6732003" cy="64223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275208" y="116633"/>
            <a:ext cx="1661993" cy="6552455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何斌當時所獻的圖已經不知去向。已知現存唯一的明鄭時期臺灣地圖（左圖）繪於一六六四年。當年何斌畫的圖可能就是長成這樣。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圖、文：臺灣歷史文化地圖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5826125"/>
            <a:ext cx="9144000" cy="1025525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媽祖聖蹟圖～畫中描述從征官員夢見天將助陣。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世紀作品。荷蘭阿姆斯特丹國家博物館藏。轉引自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福爾摩沙 十七世紀的臺灣荷蘭與東亞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1661.4.20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鄭成功率領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艘戰艦和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萬大軍征臺。想不到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4.24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起一連數天遇上大風，又有絕糧問題。據聞鄭成功遂在此時祭拜媽祖，果然雨收雲散、潮水大漲，順利登陸。</a:t>
            </a:r>
            <a:endParaRPr kumimoji="1" lang="en-US" altLang="zh-TW" sz="1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鹿耳門天后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latin typeface="Arial" panose="020B0604020202020204" pitchFamily="34" charset="0"/>
                <a:ea typeface="標楷體" panose="03000509000000000000" pitchFamily="65" charset="-120"/>
              </a:rPr>
              <a:t>由於鄭軍得到媽祖的庇佑才能順利登陸擊敗荷軍，因此鄭成功在登陸點北汕尾嶼建廟祀奉當時船上的媽祖金身，此即鹿耳門天后宮。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37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調整大小康熙台灣輿圖-鹿耳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-53511"/>
            <a:ext cx="9144000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1" lang="zh-TW" altLang="en-US" sz="2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決戰臺江～鄭成功攻佔臺灣示意圖。底圖</a:t>
            </a:r>
            <a:r>
              <a:rPr kumimoji="1" lang="en-US" altLang="zh-TW" sz="2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-《</a:t>
            </a:r>
            <a:r>
              <a:rPr kumimoji="1" lang="zh-TW" altLang="en-US" sz="24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康熙臺灣輿圖</a:t>
            </a:r>
            <a:r>
              <a:rPr kumimoji="1" lang="en-US" altLang="zh-TW" sz="2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》</a:t>
            </a:r>
            <a:endParaRPr kumimoji="1" lang="zh-TW" altLang="en-US" sz="2400" b="1" dirty="0" smtClean="0">
              <a:latin typeface="新細明體" panose="02020500000000000000" pitchFamily="18" charset="-120"/>
              <a:ea typeface="標楷體" panose="03000509000000000000" pitchFamily="65" charset="-12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780136" y="5045096"/>
            <a:ext cx="1066800" cy="990600"/>
          </a:xfrm>
          <a:prstGeom prst="ellipse">
            <a:avLst/>
          </a:prstGeom>
          <a:noFill/>
          <a:ln w="76200">
            <a:solidFill>
              <a:srgbClr val="00B0F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1851025" y="3500438"/>
            <a:ext cx="495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    江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內      海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137480" y="5340400"/>
            <a:ext cx="1367780" cy="1288638"/>
          </a:xfrm>
          <a:prstGeom prst="ellipse">
            <a:avLst/>
          </a:prstGeom>
          <a:noFill/>
          <a:ln w="155575">
            <a:solidFill>
              <a:srgbClr val="FF99FF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835186" y="2378737"/>
            <a:ext cx="1676400" cy="1676400"/>
          </a:xfrm>
          <a:prstGeom prst="ellipse">
            <a:avLst/>
          </a:prstGeom>
          <a:noFill/>
          <a:ln w="114300">
            <a:solidFill>
              <a:srgbClr val="00B0F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13" name="Picture 11" descr="002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39471" r="10001" b="29768"/>
          <a:stretch>
            <a:fillRect/>
          </a:stretch>
        </p:blipFill>
        <p:spPr bwMode="auto">
          <a:xfrm>
            <a:off x="5457825" y="3921125"/>
            <a:ext cx="993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向右箭號 3"/>
          <p:cNvSpPr/>
          <p:nvPr/>
        </p:nvSpPr>
        <p:spPr bwMode="auto">
          <a:xfrm rot="350930">
            <a:off x="4559841" y="2669031"/>
            <a:ext cx="2117701" cy="505535"/>
          </a:xfrm>
          <a:prstGeom prst="notchedRightArrow">
            <a:avLst>
              <a:gd name="adj1" fmla="val 44802"/>
              <a:gd name="adj2" fmla="val 72364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1" name="圓角矩形圖說文字 20"/>
          <p:cNvSpPr/>
          <p:nvPr/>
        </p:nvSpPr>
        <p:spPr bwMode="auto">
          <a:xfrm>
            <a:off x="179512" y="2999661"/>
            <a:ext cx="2846545" cy="1653475"/>
          </a:xfrm>
          <a:prstGeom prst="wedgeRoundRectCallout">
            <a:avLst>
              <a:gd name="adj1" fmla="val 61741"/>
              <a:gd name="adj2" fmla="val 102480"/>
              <a:gd name="adj3" fmla="val 16667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4/30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鄭成功趁著濃霧與漲潮，通過淤積的鹿耳門水道，進入臺江內海</a:t>
            </a:r>
          </a:p>
        </p:txBody>
      </p:sp>
      <p:sp>
        <p:nvSpPr>
          <p:cNvPr id="23" name="圓角矩形圖說文字 22"/>
          <p:cNvSpPr/>
          <p:nvPr/>
        </p:nvSpPr>
        <p:spPr bwMode="auto">
          <a:xfrm>
            <a:off x="4636641" y="1002485"/>
            <a:ext cx="2456309" cy="1231897"/>
          </a:xfrm>
          <a:prstGeom prst="wedgeRoundRectCallout">
            <a:avLst>
              <a:gd name="adj1" fmla="val 46239"/>
              <a:gd name="adj2" fmla="val 99114"/>
              <a:gd name="adj3" fmla="val 16667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4/30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晚上包圍普羅民遮城並奪得半個月糧食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email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5368925"/>
            <a:ext cx="1636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002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39471" r="10001" b="29768"/>
          <a:stretch>
            <a:fillRect/>
          </a:stretch>
        </p:blipFill>
        <p:spPr bwMode="auto">
          <a:xfrm>
            <a:off x="6392863" y="3771900"/>
            <a:ext cx="993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002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39471" r="10001" b="29768"/>
          <a:stretch>
            <a:fillRect/>
          </a:stretch>
        </p:blipFill>
        <p:spPr bwMode="auto">
          <a:xfrm>
            <a:off x="6067425" y="4340225"/>
            <a:ext cx="993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 bwMode="auto">
          <a:xfrm>
            <a:off x="3395906" y="2199653"/>
            <a:ext cx="1006293" cy="939455"/>
          </a:xfrm>
          <a:prstGeom prst="ellipse">
            <a:avLst/>
          </a:prstGeom>
          <a:noFill/>
          <a:ln w="762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2" name="圓角矩形圖說文字 21"/>
          <p:cNvSpPr/>
          <p:nvPr/>
        </p:nvSpPr>
        <p:spPr bwMode="auto">
          <a:xfrm>
            <a:off x="201959" y="1334317"/>
            <a:ext cx="2734878" cy="1268232"/>
          </a:xfrm>
          <a:prstGeom prst="wedgeRoundRectCallout">
            <a:avLst>
              <a:gd name="adj1" fmla="val 77513"/>
              <a:gd name="adj2" fmla="val 43815"/>
              <a:gd name="adj3" fmla="val 16667"/>
            </a:avLst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上午～下午鄭軍在柴頭港、禾寮港等處分別登陸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93195" y="504722"/>
            <a:ext cx="2155427" cy="666868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b="1" smtClean="0">
                <a:ea typeface="新細明體" panose="02020500000000000000" pitchFamily="18" charset="-120"/>
              </a:rPr>
              <a:t>1661.4.30</a:t>
            </a:r>
            <a:endParaRPr lang="zh-TW" altLang="en-US" sz="3200" b="1" smtClean="0">
              <a:ea typeface="新細明體" panose="02020500000000000000" pitchFamily="18" charset="-120"/>
            </a:endParaRPr>
          </a:p>
        </p:txBody>
      </p:sp>
      <p:sp>
        <p:nvSpPr>
          <p:cNvPr id="36" name="圓角矩形 35"/>
          <p:cNvSpPr/>
          <p:nvPr/>
        </p:nvSpPr>
        <p:spPr bwMode="auto">
          <a:xfrm>
            <a:off x="93195" y="504722"/>
            <a:ext cx="2155427" cy="666868"/>
          </a:xfrm>
          <a:prstGeom prst="roundRect">
            <a:avLst/>
          </a:prstGeom>
          <a:solidFill>
            <a:srgbClr val="B0F54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b="1" smtClean="0">
                <a:ea typeface="新細明體" panose="02020500000000000000" pitchFamily="18" charset="-120"/>
              </a:rPr>
              <a:t>1661.5.01</a:t>
            </a:r>
            <a:endParaRPr lang="zh-TW" altLang="en-US" sz="3200" b="1" smtClean="0">
              <a:ea typeface="新細明體" panose="02020500000000000000" pitchFamily="18" charset="-120"/>
            </a:endParaRPr>
          </a:p>
        </p:txBody>
      </p:sp>
      <p:sp>
        <p:nvSpPr>
          <p:cNvPr id="37" name="圓角矩形 36"/>
          <p:cNvSpPr/>
          <p:nvPr/>
        </p:nvSpPr>
        <p:spPr bwMode="auto">
          <a:xfrm>
            <a:off x="93194" y="504722"/>
            <a:ext cx="2155427" cy="666868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b="1" smtClean="0">
                <a:ea typeface="新細明體" panose="02020500000000000000" pitchFamily="18" charset="-120"/>
              </a:rPr>
              <a:t>1661.5.02</a:t>
            </a:r>
            <a:endParaRPr lang="zh-TW" altLang="en-US" sz="3200" b="1" smtClean="0">
              <a:ea typeface="新細明體" panose="02020500000000000000" pitchFamily="18" charset="-120"/>
            </a:endParaRPr>
          </a:p>
        </p:txBody>
      </p:sp>
      <p:sp>
        <p:nvSpPr>
          <p:cNvPr id="38" name="圓角矩形圖說文字 37"/>
          <p:cNvSpPr/>
          <p:nvPr/>
        </p:nvSpPr>
        <p:spPr bwMode="auto">
          <a:xfrm>
            <a:off x="5907499" y="4009894"/>
            <a:ext cx="3157126" cy="1268232"/>
          </a:xfrm>
          <a:prstGeom prst="wedgeRoundRectCallout">
            <a:avLst>
              <a:gd name="adj1" fmla="val -63389"/>
              <a:gd name="adj2" fmla="val 89608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第二次海戰，鄭軍再炸沉荷艦，但瑪利亞號逃回巴達維亞求援</a:t>
            </a: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4" cstate="email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488" y="5678488"/>
            <a:ext cx="1636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圓角矩形 39"/>
          <p:cNvSpPr/>
          <p:nvPr/>
        </p:nvSpPr>
        <p:spPr bwMode="auto">
          <a:xfrm>
            <a:off x="93194" y="504459"/>
            <a:ext cx="2155427" cy="666868"/>
          </a:xfrm>
          <a:prstGeom prst="roundRect">
            <a:avLst/>
          </a:prstGeom>
          <a:solidFill>
            <a:srgbClr val="CC99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3200" b="1" smtClean="0">
                <a:ea typeface="新細明體" panose="02020500000000000000" pitchFamily="18" charset="-120"/>
              </a:rPr>
              <a:t>1661.5.04</a:t>
            </a:r>
            <a:endParaRPr lang="zh-TW" altLang="en-US" sz="3200" b="1" smtClean="0">
              <a:ea typeface="新細明體" panose="02020500000000000000" pitchFamily="18" charset="-120"/>
            </a:endParaRPr>
          </a:p>
        </p:txBody>
      </p:sp>
      <p:sp>
        <p:nvSpPr>
          <p:cNvPr id="41" name="圓角矩形圖說文字 40"/>
          <p:cNvSpPr/>
          <p:nvPr/>
        </p:nvSpPr>
        <p:spPr bwMode="auto">
          <a:xfrm>
            <a:off x="6425916" y="1194681"/>
            <a:ext cx="2014841" cy="844648"/>
          </a:xfrm>
          <a:prstGeom prst="wedgeRoundRectCallout">
            <a:avLst>
              <a:gd name="adj1" fmla="val 12675"/>
              <a:gd name="adj2" fmla="val 137859"/>
              <a:gd name="adj3" fmla="val 16667"/>
            </a:avLst>
          </a:prstGeom>
          <a:solidFill>
            <a:srgbClr val="CC99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5/4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普羅民遮城決定投降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180282" y="5271152"/>
            <a:ext cx="1796784" cy="995949"/>
          </a:xfrm>
          <a:prstGeom prst="ellipse">
            <a:avLst/>
          </a:prstGeom>
          <a:noFill/>
          <a:ln w="76200">
            <a:solidFill>
              <a:srgbClr val="73F83E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3" name="圓角矩形圖說文字 32"/>
          <p:cNvSpPr/>
          <p:nvPr/>
        </p:nvSpPr>
        <p:spPr bwMode="auto">
          <a:xfrm>
            <a:off x="1474333" y="4120134"/>
            <a:ext cx="2734141" cy="829152"/>
          </a:xfrm>
          <a:prstGeom prst="wedgeRoundRectCallout">
            <a:avLst>
              <a:gd name="adj1" fmla="val 61057"/>
              <a:gd name="adj2" fmla="val 136535"/>
              <a:gd name="adj3" fmla="val 16667"/>
            </a:avLst>
          </a:prstGeom>
          <a:solidFill>
            <a:srgbClr val="B0F541"/>
          </a:solidFill>
          <a:ln>
            <a:solidFill>
              <a:srgbClr val="73F83E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北線尾陸戰，鄭軍殲滅荷軍約</a:t>
            </a:r>
            <a:r>
              <a:rPr lang="en-US" altLang="zh-TW" sz="2400" b="1" dirty="0">
                <a:solidFill>
                  <a:schemeClr val="tx1"/>
                </a:solidFill>
              </a:rPr>
              <a:t>200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5274515" y="2215623"/>
            <a:ext cx="2846545" cy="1213379"/>
          </a:xfrm>
          <a:prstGeom prst="wedgeRoundRectCallout">
            <a:avLst>
              <a:gd name="adj1" fmla="val -42321"/>
              <a:gd name="adj2" fmla="val 104471"/>
              <a:gd name="adj3" fmla="val 16667"/>
            </a:avLst>
          </a:prstGeom>
          <a:solidFill>
            <a:srgbClr val="B0F541"/>
          </a:solidFill>
          <a:ln>
            <a:solidFill>
              <a:srgbClr val="73F83E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5/1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海戰。荷軍主力艦被擊沉，鄭軍取得臺江控制權</a:t>
            </a:r>
          </a:p>
        </p:txBody>
      </p:sp>
      <p:sp>
        <p:nvSpPr>
          <p:cNvPr id="42" name="圓角矩形圖說文字 41"/>
          <p:cNvSpPr/>
          <p:nvPr/>
        </p:nvSpPr>
        <p:spPr bwMode="auto">
          <a:xfrm>
            <a:off x="3386006" y="2182111"/>
            <a:ext cx="4416347" cy="1944000"/>
          </a:xfrm>
          <a:prstGeom prst="wedgeRoundRectCallout">
            <a:avLst>
              <a:gd name="adj1" fmla="val 20135"/>
              <a:gd name="adj2" fmla="val 139418"/>
              <a:gd name="adj3" fmla="val 16667"/>
            </a:avLst>
          </a:prstGeom>
          <a:solidFill>
            <a:srgbClr val="FF99FF"/>
          </a:solidFill>
          <a:ln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5/25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激烈砲戰後，荷軍據守熱蘭遮城的地利之便，讓鄭軍陣亡數百人。鄭軍改為包圍戰，同時間派大軍前往各處開墾，以解決糧食不足的問題！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8056 -0.00741 L 0.12223 -0.0537 L 0.14306 -0.08518 L 0.16251 -0.12222 L 0.20139 -0.19074 L 0.21251 -0.26481 L 0.21945 -0.35 L 0.20001 -0.43889 " pathEditMode="relative" rAng="0" ptsTypes="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2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43889 L 0.19584 -0.37593 L 0.19584 -0.32963 L 0.19861 -0.29074 L 0.20556 -0.2537 L 0.21389 -0.22222 L 0.25695 -0.1963 L 0.30695 -0.17593 L 0.37917 -0.16852 L 0.37917 -0.16852 L 0.37917 -0.16852 " pathEditMode="relative" ptsTypes="AAAAAAAAA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3611 0.04445 L -0.05138 0.07037 L -0.05277 0.12593 L -0.05416 0.17778 L -0.07916 0.22778 L -0.1375 0.23889 " pathEditMode="relative" ptsTypes="AAAAA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02639 0.03889 L -0.06111 0.06296 L -0.09167 0.10741 L -0.11667 0.19074 L -0.1125 0.25556 L -0.09444 0.32222 " pathEditMode="relative" ptsTypes="AAAAA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6337 -0.00555 L 0.13368 -0.01458 L 0.2 -0.0199 " pathEditMode="relative" ptsTypes="AA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31875 L -0.24271 0.35301 " pathEditMode="relative" ptsTypes="AA"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626年葡萄牙人所繪荷蘭人在福爾摩沙(大員-臺灣)台江內海一帶之活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619250" y="2276475"/>
            <a:ext cx="495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    江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b="1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內      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鄭荷兩軍交戰圖-台灣博物館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613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rgbClr val="99CCFF">
              <a:alpha val="7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1661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日的臺江海戰中，荷軍偵查船瑪利亞號脫困成功，逃回巴達維亞報訊。但因為西南季風逆風影響，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6/24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才到達。新任克倫克長官已於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6/21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朝臺灣出發，只能緊急再派援軍。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kumimoji="1" lang="en-US" altLang="zh-TW" sz="18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臺灣歷史博物館藏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5536" y="6359478"/>
            <a:ext cx="2016224" cy="307777"/>
          </a:xfrm>
          <a:prstGeom prst="rect">
            <a:avLst/>
          </a:prstGeom>
          <a:solidFill>
            <a:srgbClr val="FF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 anchor="ctr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課本第</a:t>
            </a:r>
            <a:r>
              <a:rPr lang="en-US" altLang="zh-TW" sz="2000" b="1" dirty="0">
                <a:solidFill>
                  <a:srgbClr val="0070C0"/>
                </a:solidFill>
              </a:rPr>
              <a:t>50</a:t>
            </a: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頁插圖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福爾摩沙大事紀要-1661年7月5日的台灣島和熱蘭遮堡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5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8143875" y="44450"/>
            <a:ext cx="923925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本圖為「福爾摩沙大事紀要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一六六一年七月五日的臺灣島和熱蘭遮堡」。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042988" y="4365625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3500" y="50800"/>
            <a:ext cx="8037513" cy="13620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0800" rIns="0" bIns="1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latin typeface="標楷體" panose="03000509000000000000" pitchFamily="65" charset="-120"/>
                <a:ea typeface="標楷體" panose="03000509000000000000" pitchFamily="65" charset="-120"/>
              </a:rPr>
              <a:t>5/24</a:t>
            </a:r>
            <a:r>
              <a:rPr lang="zh-TW" altLang="en-US" sz="2200" b="1">
                <a:latin typeface="標楷體" panose="03000509000000000000" pitchFamily="65" charset="-120"/>
                <a:ea typeface="標楷體" panose="03000509000000000000" pitchFamily="65" charset="-120"/>
              </a:rPr>
              <a:t>揆一拒絕投降，鄭成功決定在</a:t>
            </a:r>
            <a:r>
              <a:rPr lang="en-US" altLang="zh-TW" sz="2200" b="1">
                <a:latin typeface="標楷體" panose="03000509000000000000" pitchFamily="65" charset="-120"/>
                <a:ea typeface="標楷體" panose="03000509000000000000" pitchFamily="65" charset="-120"/>
              </a:rPr>
              <a:t>5/25</a:t>
            </a:r>
            <a:r>
              <a:rPr lang="zh-TW" altLang="en-US" sz="2200" b="1">
                <a:latin typeface="標楷體" panose="03000509000000000000" pitchFamily="65" charset="-120"/>
                <a:ea typeface="標楷體" panose="03000509000000000000" pitchFamily="65" charset="-120"/>
              </a:rPr>
              <a:t>攻城，但荷軍佔著居高臨下的優勢，讓鄭軍死傷</a:t>
            </a:r>
            <a:r>
              <a:rPr lang="en-US" altLang="zh-TW" sz="2200" b="1">
                <a:latin typeface="標楷體" panose="03000509000000000000" pitchFamily="65" charset="-120"/>
                <a:ea typeface="標楷體" panose="03000509000000000000" pitchFamily="65" charset="-120"/>
              </a:rPr>
              <a:t>5-6</a:t>
            </a:r>
            <a:r>
              <a:rPr lang="zh-TW" altLang="en-US" sz="2200" b="1">
                <a:latin typeface="標楷體" panose="03000509000000000000" pitchFamily="65" charset="-120"/>
                <a:ea typeface="標楷體" panose="03000509000000000000" pitchFamily="65" charset="-120"/>
              </a:rPr>
              <a:t>百人。為免過多的傷亡；復以軍中有缺糧隱憂；加上當時西南季風盛行，至少半年時間荷軍無法求援（其實瑪利亞號已逃出）。於是決定改以圍城，減少損失。</a:t>
            </a:r>
            <a:endParaRPr lang="en-US" altLang="zh-TW" sz="22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被遺誤的福爾摩沙-海戰圖-維基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364163" y="0"/>
            <a:ext cx="3779837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latin typeface="+mj-lt"/>
                <a:ea typeface="標楷體" panose="03000509000000000000" pitchFamily="65" charset="-120"/>
              </a:rPr>
              <a:t>1661.9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月，遠從巴達維亞馳援的救援部隊與鄭軍發生激烈海戰，但仍是擋不住鄭軍的攻勢，任務失敗，損失慘重。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本圖來自揆一，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被遺誤的臺灣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一書，圖為原書附圖。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下圖為</a:t>
            </a:r>
            <a:r>
              <a:rPr lang="en-US" altLang="zh-TW" sz="2800" b="1" dirty="0" smtClean="0">
                <a:latin typeface="+mj-lt"/>
                <a:ea typeface="標楷體" panose="03000509000000000000" pitchFamily="65" charset="-120"/>
              </a:rPr>
              <a:t>17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世紀荷蘭轉輪手槍（長</a:t>
            </a:r>
            <a:r>
              <a:rPr lang="en-US" altLang="zh-TW" sz="2800" b="1" dirty="0" smtClean="0">
                <a:latin typeface="+mj-lt"/>
                <a:ea typeface="標楷體" panose="03000509000000000000" pitchFamily="65" charset="-120"/>
              </a:rPr>
              <a:t>58cm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 奇美博物館藏</a:t>
            </a:r>
          </a:p>
        </p:txBody>
      </p:sp>
      <p:pic>
        <p:nvPicPr>
          <p:cNvPr id="22532" name="Picture 6" descr="荷蘭轉輪手槍》17世紀長58 cm奇美博物館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5213350"/>
            <a:ext cx="3779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1600" y="1125538"/>
            <a:ext cx="8991600" cy="5327650"/>
          </a:xfrm>
        </p:spPr>
        <p:txBody>
          <a:bodyPr/>
          <a:lstStyle/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1</a:t>
            </a:r>
            <a:r>
              <a:rPr lang="zh-TW" altLang="en-US" sz="2800" b="1" smtClean="0">
                <a:ea typeface="標楷體" panose="03000509000000000000" pitchFamily="65" charset="-120"/>
              </a:rPr>
              <a:t>、努爾哈赤</a:t>
            </a:r>
            <a:r>
              <a:rPr lang="en-US" altLang="zh-TW" sz="2400" b="1" smtClean="0">
                <a:ea typeface="標楷體" panose="03000509000000000000" pitchFamily="65" charset="-120"/>
              </a:rPr>
              <a:t>(1616)</a:t>
            </a:r>
            <a:r>
              <a:rPr lang="en-US" altLang="zh-TW" sz="2800" b="1" smtClean="0">
                <a:ea typeface="標楷體" panose="03000509000000000000" pitchFamily="65" charset="-120"/>
              </a:rPr>
              <a:t>—</a:t>
            </a:r>
            <a:r>
              <a:rPr lang="zh-TW" altLang="en-US" sz="2800" b="1" smtClean="0">
                <a:ea typeface="標楷體" panose="03000509000000000000" pitchFamily="65" charset="-120"/>
              </a:rPr>
              <a:t>皇太極</a:t>
            </a:r>
            <a:r>
              <a:rPr lang="en-US" altLang="zh-TW" sz="2800" b="1" smtClean="0">
                <a:ea typeface="標楷體" panose="03000509000000000000" pitchFamily="65" charset="-120"/>
              </a:rPr>
              <a:t>—</a:t>
            </a:r>
            <a:r>
              <a:rPr lang="zh-TW" altLang="en-US" sz="2800" b="1" smtClean="0">
                <a:ea typeface="標楷體" panose="03000509000000000000" pitchFamily="65" charset="-120"/>
              </a:rPr>
              <a:t>順治</a:t>
            </a:r>
            <a:r>
              <a:rPr lang="en-US" altLang="zh-TW" sz="2800" b="1" smtClean="0">
                <a:ea typeface="標楷體" panose="03000509000000000000" pitchFamily="65" charset="-120"/>
              </a:rPr>
              <a:t>(6</a:t>
            </a:r>
            <a:r>
              <a:rPr lang="zh-TW" altLang="en-US" sz="2800" b="1" smtClean="0">
                <a:ea typeface="標楷體" panose="03000509000000000000" pitchFamily="65" charset="-120"/>
              </a:rPr>
              <a:t>歲</a:t>
            </a:r>
            <a:r>
              <a:rPr lang="en-US" altLang="zh-TW" sz="2800" b="1" smtClean="0">
                <a:ea typeface="標楷體" panose="03000509000000000000" pitchFamily="65" charset="-120"/>
              </a:rPr>
              <a:t>)—</a:t>
            </a:r>
            <a:r>
              <a:rPr lang="zh-TW" altLang="en-US" sz="2800" b="1" smtClean="0">
                <a:ea typeface="標楷體" panose="03000509000000000000" pitchFamily="65" charset="-120"/>
              </a:rPr>
              <a:t>康熙</a:t>
            </a:r>
            <a:r>
              <a:rPr lang="en-US" altLang="zh-TW" sz="2800" b="1" smtClean="0">
                <a:ea typeface="標楷體" panose="03000509000000000000" pitchFamily="65" charset="-120"/>
              </a:rPr>
              <a:t>(8</a:t>
            </a:r>
            <a:r>
              <a:rPr lang="zh-TW" altLang="en-US" sz="2800" b="1" smtClean="0">
                <a:ea typeface="標楷體" panose="03000509000000000000" pitchFamily="65" charset="-120"/>
              </a:rPr>
              <a:t>歲</a:t>
            </a:r>
            <a:r>
              <a:rPr lang="en-US" altLang="zh-TW" sz="2800" b="1" smtClean="0">
                <a:ea typeface="標楷體" panose="03000509000000000000" pitchFamily="65" charset="-120"/>
              </a:rPr>
              <a:t>)</a:t>
            </a:r>
          </a:p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2</a:t>
            </a:r>
            <a:r>
              <a:rPr lang="zh-TW" altLang="en-US" sz="2800" b="1" smtClean="0">
                <a:ea typeface="標楷體" panose="03000509000000000000" pitchFamily="65" charset="-120"/>
              </a:rPr>
              <a:t>、崇禎皇帝自毀長城</a:t>
            </a:r>
            <a:r>
              <a:rPr lang="en-US" altLang="zh-TW" sz="2800" b="1" smtClean="0">
                <a:ea typeface="標楷體" panose="03000509000000000000" pitchFamily="65" charset="-120"/>
              </a:rPr>
              <a:t>—</a:t>
            </a:r>
            <a:r>
              <a:rPr lang="zh-TW" altLang="en-US" sz="2800" b="1" smtClean="0">
                <a:ea typeface="標楷體" panose="03000509000000000000" pitchFamily="65" charset="-120"/>
              </a:rPr>
              <a:t>袁崇煥</a:t>
            </a:r>
            <a:r>
              <a:rPr lang="en-US" altLang="zh-TW" sz="2800" b="1" baseline="30000" smtClean="0">
                <a:ea typeface="標楷體" panose="03000509000000000000" pitchFamily="65" charset="-120"/>
              </a:rPr>
              <a:t>x</a:t>
            </a:r>
          </a:p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3</a:t>
            </a:r>
            <a:r>
              <a:rPr lang="zh-TW" altLang="en-US" sz="2800" b="1" smtClean="0">
                <a:ea typeface="標楷體" panose="03000509000000000000" pitchFamily="65" charset="-120"/>
              </a:rPr>
              <a:t>、</a:t>
            </a:r>
            <a:r>
              <a:rPr lang="en-US" altLang="zh-TW" sz="2800" b="1" smtClean="0">
                <a:ea typeface="標楷體" panose="03000509000000000000" pitchFamily="65" charset="-120"/>
              </a:rPr>
              <a:t>1625</a:t>
            </a:r>
            <a:r>
              <a:rPr lang="zh-TW" altLang="en-US" sz="2800" b="1" smtClean="0">
                <a:ea typeface="標楷體" panose="03000509000000000000" pitchFamily="65" charset="-120"/>
              </a:rPr>
              <a:t>鄭芝龍海上勢力崛起 </a:t>
            </a:r>
            <a:r>
              <a:rPr lang="en-US" altLang="zh-TW" sz="2800" b="1" smtClean="0">
                <a:ea typeface="標楷體" panose="03000509000000000000" pitchFamily="65" charset="-120"/>
              </a:rPr>
              <a:t>1628</a:t>
            </a:r>
            <a:r>
              <a:rPr lang="zh-TW" altLang="en-US" sz="2800" b="1" smtClean="0">
                <a:ea typeface="標楷體" panose="03000509000000000000" pitchFamily="65" charset="-120"/>
              </a:rPr>
              <a:t>降明 </a:t>
            </a:r>
            <a:r>
              <a:rPr lang="en-US" altLang="zh-TW" sz="2400" b="1" smtClean="0">
                <a:ea typeface="標楷體" panose="03000509000000000000" pitchFamily="65" charset="-120"/>
              </a:rPr>
              <a:t>(</a:t>
            </a:r>
            <a:r>
              <a:rPr lang="zh-TW" altLang="en-US" sz="2400" b="1" smtClean="0">
                <a:ea typeface="標楷體" panose="03000509000000000000" pitchFamily="65" charset="-120"/>
              </a:rPr>
              <a:t>黑白兩  道通吃</a:t>
            </a:r>
            <a:r>
              <a:rPr lang="en-US" altLang="zh-TW" sz="2400" b="1" smtClean="0">
                <a:ea typeface="標楷體" panose="03000509000000000000" pitchFamily="65" charset="-120"/>
              </a:rPr>
              <a:t>)</a:t>
            </a:r>
          </a:p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4</a:t>
            </a:r>
            <a:r>
              <a:rPr lang="zh-TW" altLang="en-US" sz="2800" b="1" smtClean="0">
                <a:ea typeface="標楷體" panose="03000509000000000000" pitchFamily="65" charset="-120"/>
              </a:rPr>
              <a:t>、流寇：</a:t>
            </a:r>
          </a:p>
          <a:p>
            <a:pPr marL="542925" indent="-542925">
              <a:buFontTx/>
              <a:buNone/>
            </a:pPr>
            <a:r>
              <a:rPr lang="zh-TW" altLang="en-US" sz="2800" b="1" smtClean="0">
                <a:ea typeface="標楷體" panose="03000509000000000000" pitchFamily="65" charset="-120"/>
              </a:rPr>
              <a:t>      高迎祥</a:t>
            </a:r>
            <a:r>
              <a:rPr lang="en-US" altLang="zh-TW" sz="2800" b="1" smtClean="0">
                <a:ea typeface="標楷體" panose="03000509000000000000" pitchFamily="65" charset="-120"/>
              </a:rPr>
              <a:t>(1628</a:t>
            </a:r>
            <a:r>
              <a:rPr lang="zh-TW" altLang="en-US" sz="2800" b="1" smtClean="0">
                <a:ea typeface="標楷體" panose="03000509000000000000" pitchFamily="65" charset="-120"/>
              </a:rPr>
              <a:t>年起兵</a:t>
            </a:r>
            <a:r>
              <a:rPr lang="en-US" altLang="zh-TW" sz="2800" b="1" smtClean="0">
                <a:ea typeface="標楷體" panose="03000509000000000000" pitchFamily="65" charset="-120"/>
              </a:rPr>
              <a:t>)</a:t>
            </a:r>
            <a:endParaRPr lang="zh-TW" altLang="en-US" sz="2800" b="1" smtClean="0">
              <a:ea typeface="標楷體" panose="03000509000000000000" pitchFamily="65" charset="-120"/>
            </a:endParaRPr>
          </a:p>
          <a:p>
            <a:pPr marL="542925" indent="-542925">
              <a:buFontTx/>
              <a:buNone/>
            </a:pPr>
            <a:r>
              <a:rPr lang="zh-TW" altLang="en-US" sz="2800" b="1" smtClean="0">
                <a:ea typeface="標楷體" panose="03000509000000000000" pitchFamily="65" charset="-120"/>
              </a:rPr>
              <a:t>      李自成</a:t>
            </a:r>
            <a:r>
              <a:rPr lang="en-US" altLang="zh-TW" sz="2800" b="1" smtClean="0">
                <a:ea typeface="標楷體" panose="03000509000000000000" pitchFamily="65" charset="-120"/>
              </a:rPr>
              <a:t>(1629</a:t>
            </a:r>
            <a:r>
              <a:rPr lang="zh-TW" altLang="en-US" sz="2800" b="1" smtClean="0">
                <a:ea typeface="標楷體" panose="03000509000000000000" pitchFamily="65" charset="-120"/>
              </a:rPr>
              <a:t>起兵</a:t>
            </a:r>
            <a:r>
              <a:rPr lang="en-US" altLang="zh-TW" sz="2800" b="1" smtClean="0">
                <a:ea typeface="標楷體" panose="03000509000000000000" pitchFamily="65" charset="-120"/>
              </a:rPr>
              <a:t>)</a:t>
            </a:r>
          </a:p>
          <a:p>
            <a:pPr marL="542925" indent="-542925">
              <a:buFontTx/>
              <a:buNone/>
            </a:pPr>
            <a:r>
              <a:rPr lang="zh-TW" altLang="en-US" sz="2800" b="1" smtClean="0">
                <a:ea typeface="標楷體" panose="03000509000000000000" pitchFamily="65" charset="-120"/>
              </a:rPr>
              <a:t>      張獻忠</a:t>
            </a:r>
            <a:r>
              <a:rPr lang="en-US" altLang="zh-TW" sz="2800" b="1" smtClean="0">
                <a:ea typeface="標楷體" panose="03000509000000000000" pitchFamily="65" charset="-120"/>
              </a:rPr>
              <a:t>(1630</a:t>
            </a:r>
            <a:r>
              <a:rPr lang="zh-TW" altLang="en-US" sz="2800" b="1" smtClean="0">
                <a:ea typeface="標楷體" panose="03000509000000000000" pitchFamily="65" charset="-120"/>
              </a:rPr>
              <a:t>起兵屠殺，四川人</a:t>
            </a:r>
            <a:r>
              <a:rPr lang="en-US" altLang="zh-TW" sz="2800" b="1" smtClean="0">
                <a:ea typeface="標楷體" panose="03000509000000000000" pitchFamily="65" charset="-120"/>
              </a:rPr>
              <a:t>300</a:t>
            </a:r>
            <a:r>
              <a:rPr lang="zh-TW" altLang="en-US" sz="2800" b="1" smtClean="0">
                <a:ea typeface="標楷體" panose="03000509000000000000" pitchFamily="65" charset="-120"/>
              </a:rPr>
              <a:t>萬</a:t>
            </a:r>
            <a:r>
              <a:rPr lang="zh-TW" altLang="en-US" sz="2800" b="1" smtClean="0">
                <a:ea typeface="標楷體" panose="03000509000000000000" pitchFamily="65" charset="-120"/>
                <a:sym typeface="Wingdings 3" panose="05040102010807070707" pitchFamily="18" charset="2"/>
              </a:rPr>
              <a:t></a:t>
            </a:r>
            <a:r>
              <a:rPr lang="en-US" altLang="zh-TW" sz="2800" b="1" smtClean="0">
                <a:ea typeface="標楷體" panose="03000509000000000000" pitchFamily="65" charset="-120"/>
                <a:sym typeface="Wingdings 3" panose="05040102010807070707" pitchFamily="18" charset="2"/>
              </a:rPr>
              <a:t>8</a:t>
            </a:r>
            <a:r>
              <a:rPr lang="zh-TW" altLang="en-US" sz="2800" b="1" smtClean="0">
                <a:ea typeface="標楷體" panose="03000509000000000000" pitchFamily="65" charset="-120"/>
                <a:sym typeface="Wingdings 3" panose="05040102010807070707" pitchFamily="18" charset="2"/>
              </a:rPr>
              <a:t>萬</a:t>
            </a:r>
            <a:r>
              <a:rPr lang="en-US" altLang="zh-TW" sz="2800" b="1" smtClean="0">
                <a:ea typeface="標楷體" panose="03000509000000000000" pitchFamily="65" charset="-120"/>
              </a:rPr>
              <a:t>)</a:t>
            </a:r>
            <a:endParaRPr lang="zh-TW" altLang="en-US" sz="2800" b="1" smtClean="0">
              <a:ea typeface="標楷體" panose="03000509000000000000" pitchFamily="65" charset="-120"/>
            </a:endParaRPr>
          </a:p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5</a:t>
            </a:r>
            <a:r>
              <a:rPr lang="zh-TW" altLang="en-US" sz="2800" b="1" smtClean="0">
                <a:ea typeface="標楷體" panose="03000509000000000000" pitchFamily="65" charset="-120"/>
              </a:rPr>
              <a:t>、吳三桂引清兵入關滅寇</a:t>
            </a:r>
            <a:r>
              <a:rPr lang="en-US" altLang="zh-TW" sz="2800" b="1" smtClean="0">
                <a:ea typeface="標楷體" panose="03000509000000000000" pitchFamily="65" charset="-120"/>
              </a:rPr>
              <a:t>(1644</a:t>
            </a:r>
            <a:r>
              <a:rPr lang="zh-TW" altLang="en-US" sz="2800" b="1" smtClean="0">
                <a:ea typeface="標楷體" panose="03000509000000000000" pitchFamily="65" charset="-120"/>
              </a:rPr>
              <a:t>年</a:t>
            </a:r>
            <a:r>
              <a:rPr lang="en-US" altLang="zh-TW" sz="2800" b="1" smtClean="0">
                <a:ea typeface="標楷體" panose="03000509000000000000" pitchFamily="65" charset="-120"/>
              </a:rPr>
              <a:t>)</a:t>
            </a:r>
          </a:p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     </a:t>
            </a:r>
            <a:r>
              <a:rPr lang="zh-TW" altLang="en-US" sz="2800" b="1" smtClean="0">
                <a:ea typeface="標楷體" panose="03000509000000000000" pitchFamily="65" charset="-120"/>
              </a:rPr>
              <a:t>傳說：吳三桂「衝冠一怒為紅顏</a:t>
            </a:r>
            <a:r>
              <a:rPr lang="en-US" altLang="zh-TW" sz="2800" b="1" smtClean="0">
                <a:ea typeface="標楷體" panose="03000509000000000000" pitchFamily="65" charset="-120"/>
              </a:rPr>
              <a:t>(</a:t>
            </a:r>
            <a:r>
              <a:rPr lang="zh-TW" altLang="en-US" sz="2800" b="1" smtClean="0">
                <a:ea typeface="標楷體" panose="03000509000000000000" pitchFamily="65" charset="-120"/>
              </a:rPr>
              <a:t>陳圓圓</a:t>
            </a:r>
            <a:r>
              <a:rPr lang="en-US" altLang="zh-TW" sz="2800" b="1" smtClean="0">
                <a:ea typeface="標楷體" panose="03000509000000000000" pitchFamily="65" charset="-120"/>
              </a:rPr>
              <a:t>)</a:t>
            </a:r>
            <a:r>
              <a:rPr lang="zh-TW" altLang="en-US" sz="2800" b="1" smtClean="0">
                <a:ea typeface="標楷體" panose="03000509000000000000" pitchFamily="65" charset="-120"/>
              </a:rPr>
              <a:t>」 </a:t>
            </a:r>
          </a:p>
          <a:p>
            <a:pPr marL="542925" indent="-542925">
              <a:buFontTx/>
              <a:buNone/>
            </a:pPr>
            <a:r>
              <a:rPr lang="en-US" altLang="zh-TW" sz="2800" b="1" smtClean="0">
                <a:ea typeface="標楷體" panose="03000509000000000000" pitchFamily="65" charset="-120"/>
              </a:rPr>
              <a:t>6</a:t>
            </a:r>
            <a:r>
              <a:rPr lang="zh-TW" altLang="en-US" sz="2800" b="1" smtClean="0">
                <a:ea typeface="標楷體" panose="03000509000000000000" pitchFamily="65" charset="-120"/>
              </a:rPr>
              <a:t>、南明四王：福王、唐王</a:t>
            </a:r>
            <a:r>
              <a:rPr lang="en-US" altLang="zh-TW" sz="2400" b="1" smtClean="0">
                <a:ea typeface="標楷體" panose="03000509000000000000" pitchFamily="65" charset="-120"/>
              </a:rPr>
              <a:t>(1645</a:t>
            </a:r>
            <a:r>
              <a:rPr lang="zh-TW" altLang="en-US" sz="2400" b="1" smtClean="0">
                <a:ea typeface="標楷體" panose="03000509000000000000" pitchFamily="65" charset="-120"/>
              </a:rPr>
              <a:t>得芝龍支持</a:t>
            </a:r>
            <a:r>
              <a:rPr lang="en-US" altLang="zh-TW" sz="2400" b="1" smtClean="0">
                <a:ea typeface="標楷體" panose="03000509000000000000" pitchFamily="65" charset="-120"/>
              </a:rPr>
              <a:t>)</a:t>
            </a:r>
            <a:r>
              <a:rPr lang="zh-TW" altLang="en-US" sz="2800" b="1" smtClean="0">
                <a:ea typeface="標楷體" panose="03000509000000000000" pitchFamily="65" charset="-120"/>
              </a:rPr>
              <a:t>、魯王、桂王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60419" y="3284984"/>
            <a:ext cx="6781800" cy="2906713"/>
          </a:xfrm>
          <a:prstGeom prst="rect">
            <a:avLst/>
          </a:prstGeom>
          <a:solidFill>
            <a:srgbClr val="B0F541"/>
          </a:solidFill>
          <a:ln w="76200">
            <a:solidFill>
              <a:srgbClr val="0070C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【</a:t>
            </a:r>
            <a:r>
              <a:rPr kumimoji="1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歷史觀察</a:t>
            </a: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】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明末對遼東的兵餉前後花了共</a:t>
            </a: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1695</a:t>
            </a:r>
            <a:r>
              <a:rPr kumimoji="1"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萬兩，當時一年中央政府的歲收約</a:t>
            </a: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243</a:t>
            </a:r>
            <a:r>
              <a:rPr kumimoji="1"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萬兩。為此屢加的賦稅，人民豈能承受？正巧又遇上旱災荒年，終於爆發流寇問題。</a:t>
            </a:r>
          </a:p>
          <a:p>
            <a:pPr algn="r" eaLnBrk="1" hangingPunct="1">
              <a:defRPr/>
            </a:pP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----</a:t>
            </a:r>
            <a:r>
              <a:rPr kumimoji="1"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引自錢穆</a:t>
            </a: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《</a:t>
            </a:r>
            <a:r>
              <a:rPr kumimoji="1"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國史大綱</a:t>
            </a:r>
            <a:r>
              <a:rPr kumimoji="1" lang="en-US" altLang="zh-TW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》822</a:t>
            </a:r>
            <a:r>
              <a:rPr kumimoji="1" lang="zh-TW" altLang="en-US" sz="2800" b="1" dirty="0">
                <a:latin typeface="Arial" panose="020B0604020202020204" pitchFamily="34" charset="0"/>
                <a:ea typeface="標楷體" panose="03000509000000000000" pitchFamily="65" charset="-120"/>
              </a:rPr>
              <a:t>頁。</a:t>
            </a:r>
          </a:p>
        </p:txBody>
      </p:sp>
      <p:sp>
        <p:nvSpPr>
          <p:cNvPr id="2048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14779" y="1268760"/>
            <a:ext cx="431800" cy="287338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F3F1E4"/>
              </a:solidFill>
              <a:ea typeface="新細明體" panose="02020500000000000000" pitchFamily="18" charset="-120"/>
            </a:endParaRPr>
          </a:p>
        </p:txBody>
      </p:sp>
      <p:sp>
        <p:nvSpPr>
          <p:cNvPr id="6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6834" y="6440265"/>
            <a:ext cx="431800" cy="287338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F3F1E4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457801" y="260648"/>
            <a:ext cx="627919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女真崛起 </a:t>
            </a:r>
            <a:r>
              <a:rPr lang="en-US" altLang="zh-TW" sz="4000" b="1" dirty="0">
                <a:ea typeface="標楷體" panose="03000509000000000000" pitchFamily="65" charset="-120"/>
              </a:rPr>
              <a:t>VS. </a:t>
            </a:r>
            <a:r>
              <a:rPr lang="zh-TW" altLang="en-US" sz="4000" b="1" dirty="0">
                <a:ea typeface="標楷體" panose="03000509000000000000" pitchFamily="65" charset="-120"/>
              </a:rPr>
              <a:t>明末局勢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東印度群島航遊簡記-1669年2"/>
          <p:cNvPicPr>
            <a:picLocks noChangeAspect="1" noChangeArrowheads="1"/>
          </p:cNvPicPr>
          <p:nvPr/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5400"/>
            <a:ext cx="860425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8900" y="5427663"/>
            <a:ext cx="8964613" cy="13731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德國士兵艾布雷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赫頗 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Albrecht Herport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親眼目睹整個戰事，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1669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出版的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爪哇、福爾摩沙、印度和錫蘭旅行記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一書的插圖描述當時的戰況。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1661/12/16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荷軍士官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Han Juriaen Radij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投降，指出荷軍防禦工事中的阿基里斯鍵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烏特列支堡。戰局為之扭轉。鄭成功開始整備攻擊，興築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處炮火工事，加上北線尾，準備兵分三路砲轟該堡。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1662/1/25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開始總攻擊，連轟</a:t>
            </a:r>
            <a:r>
              <a:rPr lang="en-US" altLang="zh-TW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小時，終於逼荷蘭人棄守此堡（荷軍埋下定時炸彈，差點炸死鄭成功）。</a:t>
            </a:r>
            <a:endParaRPr lang="en-US" altLang="zh-TW" sz="18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456238" y="239713"/>
            <a:ext cx="2305050" cy="647700"/>
          </a:xfrm>
          <a:prstGeom prst="leftArrow">
            <a:avLst>
              <a:gd name="adj1" fmla="val 50000"/>
              <a:gd name="adj2" fmla="val 88971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bIns="1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新細明體" panose="02020500000000000000" pitchFamily="18" charset="-120"/>
              </a:rPr>
              <a:t>鄭成功指揮處</a:t>
            </a:r>
            <a:r>
              <a:rPr lang="en-US" altLang="zh-TW" sz="1800" b="1">
                <a:ea typeface="新細明體" panose="02020500000000000000" pitchFamily="18" charset="-120"/>
              </a:rPr>
              <a:t>-</a:t>
            </a:r>
            <a:r>
              <a:rPr lang="zh-TW" altLang="en-US" sz="1800" b="1">
                <a:ea typeface="新細明體" panose="02020500000000000000" pitchFamily="18" charset="-120"/>
              </a:rPr>
              <a:t>羊廄</a:t>
            </a: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5699125" y="968375"/>
            <a:ext cx="2305050" cy="647700"/>
          </a:xfrm>
          <a:prstGeom prst="leftArrow">
            <a:avLst>
              <a:gd name="adj1" fmla="val 50000"/>
              <a:gd name="adj2" fmla="val 88971"/>
            </a:avLst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800" rIns="0" bIns="1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ea typeface="新細明體" panose="02020500000000000000" pitchFamily="18" charset="-120"/>
              </a:rPr>
              <a:t>鳳梨園</a:t>
            </a:r>
            <a:r>
              <a:rPr lang="en-US" altLang="zh-TW" sz="1800" b="1">
                <a:ea typeface="新細明體" panose="02020500000000000000" pitchFamily="18" charset="-120"/>
              </a:rPr>
              <a:t>-</a:t>
            </a:r>
            <a:r>
              <a:rPr lang="zh-TW" altLang="en-US" sz="1800" b="1">
                <a:ea typeface="新細明體" panose="02020500000000000000" pitchFamily="18" charset="-120"/>
              </a:rPr>
              <a:t>鄭軍紮營處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 rot="837603">
            <a:off x="3970863" y="2264684"/>
            <a:ext cx="1466181" cy="576263"/>
          </a:xfrm>
          <a:prstGeom prst="rightArrow">
            <a:avLst>
              <a:gd name="adj1" fmla="val 50000"/>
              <a:gd name="adj2" fmla="val 59366"/>
            </a:avLst>
          </a:prstGeom>
          <a:solidFill>
            <a:srgbClr val="FF99CC">
              <a:alpha val="65097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烏特勒支堡</a:t>
            </a: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4932363" y="2217738"/>
            <a:ext cx="1439862" cy="144462"/>
          </a:xfrm>
          <a:prstGeom prst="flowChartTerminator">
            <a:avLst/>
          </a:prstGeom>
          <a:solidFill>
            <a:srgbClr val="FF66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 rot="5400000">
            <a:off x="3877469" y="3232944"/>
            <a:ext cx="1009650" cy="144462"/>
          </a:xfrm>
          <a:prstGeom prst="flowChartTerminator">
            <a:avLst/>
          </a:prstGeom>
          <a:solidFill>
            <a:srgbClr val="FF66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6300788" y="1557338"/>
            <a:ext cx="1727200" cy="288925"/>
          </a:xfrm>
          <a:prstGeom prst="wedgeRoundRectCallout">
            <a:avLst>
              <a:gd name="adj1" fmla="val -55699"/>
              <a:gd name="adj2" fmla="val 204394"/>
              <a:gd name="adj3" fmla="val 16667"/>
            </a:avLst>
          </a:prstGeom>
          <a:solidFill>
            <a:srgbClr val="FF6600">
              <a:alpha val="67058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TW" altLang="en-US" b="1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鄭軍炮火工事</a:t>
            </a:r>
          </a:p>
        </p:txBody>
      </p:sp>
      <p:sp>
        <p:nvSpPr>
          <p:cNvPr id="72717" name="AutoShape 13"/>
          <p:cNvSpPr>
            <a:spLocks noChangeArrowheads="1"/>
          </p:cNvSpPr>
          <p:nvPr/>
        </p:nvSpPr>
        <p:spPr bwMode="auto">
          <a:xfrm>
            <a:off x="5795963" y="4916488"/>
            <a:ext cx="1296987" cy="215900"/>
          </a:xfrm>
          <a:prstGeom prst="flowChartTerminator">
            <a:avLst/>
          </a:prstGeom>
          <a:solidFill>
            <a:srgbClr val="FF66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00"/>
                </a:solidFill>
                <a:ea typeface="新細明體" panose="02020500000000000000" pitchFamily="18" charset="-120"/>
              </a:rPr>
              <a:t>北線尾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09" grpId="1" animBg="1"/>
      <p:bldP spid="72711" grpId="0" animBg="1"/>
      <p:bldP spid="72712" grpId="0" animBg="1"/>
      <p:bldP spid="72714" grpId="0" animBg="1"/>
      <p:bldP spid="72715" grpId="0" animBg="1"/>
      <p:bldP spid="727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《1662年，鄭成功與荷蘭人的締和條約》荷人十八條：四／荷蘭 海牙國家檔案館藏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63" y="260350"/>
            <a:ext cx="3997325" cy="6324600"/>
          </a:xfrm>
          <a:prstGeom prst="rect">
            <a:avLst/>
          </a:prstGeom>
          <a:noFill/>
          <a:ln w="476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2413" y="311150"/>
            <a:ext cx="4248150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取得烏特勒支堡後，荷軍知道大勢已去，</a:t>
            </a: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1662/1/27</a:t>
            </a: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臺灣議會決定和談。</a:t>
            </a:r>
            <a:endParaRPr kumimoji="1" lang="en-US" altLang="zh-TW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2/1</a:t>
            </a: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雙方正式簽訂條約（荷方擬了</a:t>
            </a: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條，鄭成功擬</a:t>
            </a: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條，但其實內容相近）。</a:t>
            </a: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2/9</a:t>
            </a: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荷軍撤出熱蘭遮城，戰爭終於結束。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當時合約的第一條就是：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kumimoji="1" lang="zh-TW" altLang="en-US" sz="2800" b="1">
                <a:solidFill>
                  <a:srgbClr val="F911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雙方都要把所造成的一切仇恨遺忘。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荷蘭海牙國家檔案館藏</a:t>
            </a: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引自維基百科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000" b="1">
                <a:latin typeface="Arial" panose="020B0604020202020204" pitchFamily="34" charset="0"/>
                <a:ea typeface="標楷體" panose="03000509000000000000" pitchFamily="65" charset="-120"/>
              </a:rPr>
              <a:t>2006.6.14</a:t>
            </a:r>
            <a:r>
              <a:rPr kumimoji="1"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中華日報新聞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 b="1">
                <a:solidFill>
                  <a:srgbClr val="0066FF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菲特列˙揆一</a:t>
            </a:r>
            <a:r>
              <a:rPr kumimoji="1"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第十四代子孫</a:t>
            </a:r>
            <a:r>
              <a:rPr kumimoji="1" lang="zh-TW" altLang="en-US" sz="2000" b="1">
                <a:solidFill>
                  <a:srgbClr val="0066FF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麥可˙揆一</a:t>
            </a:r>
            <a:r>
              <a:rPr kumimoji="1"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偕同妻女來臺尋根。三百多年來菲特列一直抱感恩的心，感激臺灣當局並未對他及家人趕盡殺絕才有現今的揆一家族，因此一直要求後代子孫一定要到臺灣，探索過去老祖先所留下的遺跡，截至第十四代子孫麥可˙揆一終於成行，前天由瑞典貿易委員會臺北辦事處代表陪同下拜會臺南縣政府。</a:t>
            </a:r>
            <a:r>
              <a:rPr kumimoji="1" lang="zh-TW" altLang="en-US" sz="200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25603" name="Picture 3" descr="20060614 中華日報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1" y="2204864"/>
            <a:ext cx="5151363" cy="4498975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揆一--維基百科（翁佳音認為非本人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2204864"/>
            <a:ext cx="3373438" cy="4495800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5800" y="6400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1800" b="1">
                <a:solidFill>
                  <a:srgbClr val="FFFF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圖：維基百科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260648"/>
            <a:ext cx="6984776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從歷史到傳說～國姓爺的形像</a:t>
            </a:r>
          </a:p>
        </p:txBody>
      </p:sp>
      <p:pic>
        <p:nvPicPr>
          <p:cNvPr id="26627" name="Picture 3" descr="鄭成功墓-南安縣覆船山--魚夫攝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86" y="1295400"/>
            <a:ext cx="7924800" cy="5286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6057900"/>
            <a:ext cx="5264150" cy="488950"/>
          </a:xfrm>
        </p:spPr>
        <p:txBody>
          <a:bodyPr/>
          <a:lstStyle/>
          <a:p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鄭成功墓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南安縣覆船山</a:t>
            </a:r>
            <a:r>
              <a:rPr lang="en-US" altLang="zh-TW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魚夫攝影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15439" y="1321721"/>
            <a:ext cx="7861300" cy="5256000"/>
          </a:xfrm>
          <a:prstGeom prst="rect">
            <a:avLst/>
          </a:prstGeom>
          <a:solidFill>
            <a:srgbClr val="FFCC00"/>
          </a:solidFill>
          <a:ln w="317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內憂外患～鄭成功死因</a:t>
            </a:r>
            <a:r>
              <a:rPr kumimoji="1"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1.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缺糧、與原住民的關係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2.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清軍壓力</a:t>
            </a: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—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遷界令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   1661.7-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沿海五省內徙</a:t>
            </a: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30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里，焚房毀田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3.1661.10-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鄭家祖墳被挖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4.1661.11-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清朝斬殺鄭芝龍及家屬等</a:t>
            </a: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11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人</a:t>
            </a:r>
            <a:endParaRPr kumimoji="1" lang="en-US" altLang="zh-TW" sz="3000" b="1" dirty="0" smtClean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5.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隱憂</a:t>
            </a: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-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水土不服染病、逃兵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6.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桂王被吳三桂所擒殺</a:t>
            </a: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(1662.4)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7.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鄭經的不倫戀情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kumimoji="1" lang="en-US" altLang="zh-TW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8.</a:t>
            </a:r>
            <a:r>
              <a:rPr kumimoji="1" lang="zh-TW" altLang="en-US" sz="3000" b="1" dirty="0" smtClean="0">
                <a:latin typeface="Arial" panose="020B0604020202020204" pitchFamily="34" charset="0"/>
                <a:ea typeface="標楷體" panose="03000509000000000000" pitchFamily="65" charset="-120"/>
              </a:rPr>
              <a:t>疾病（風寒、瘧疾？）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44500"/>
          </a:xfrm>
        </p:spPr>
        <p:txBody>
          <a:bodyPr/>
          <a:lstStyle/>
          <a:p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廈門鼓浪嶼鄭成功石像</a:t>
            </a:r>
            <a:r>
              <a:rPr lang="en-US" altLang="zh-TW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  <p:pic>
        <p:nvPicPr>
          <p:cNvPr id="27651" name="Picture 3" descr="廈門鼓浪嶼鄭成功石像-維基百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67600" cy="560070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743200" y="6248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圖片：延平郡王祠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作者自攝</a:t>
            </a:r>
          </a:p>
        </p:txBody>
      </p:sp>
      <p:pic>
        <p:nvPicPr>
          <p:cNvPr id="28675" name="Picture 4" descr="DSC064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3" y="358775"/>
            <a:ext cx="760095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DSC064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777163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SC064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777716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DSC0643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41300"/>
            <a:ext cx="799306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調整大小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4800600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33528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清水的成功宮。鄭成功在中部以水神姿態被祀。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1" lang="zh-TW" altLang="en-US" sz="2800" b="1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圖片：自攝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劍井-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179388" y="5919788"/>
            <a:ext cx="8839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大甲鐵砧山</a:t>
            </a:r>
            <a:r>
              <a:rPr lang="en-US" altLang="zh-TW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劍井，其實鄭成功並未到過此地。</a:t>
            </a:r>
            <a:br>
              <a:rPr lang="zh-TW" altLang="en-US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劍井二字為民國</a:t>
            </a:r>
            <a:r>
              <a:rPr lang="en-US" altLang="zh-TW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42</a:t>
            </a:r>
            <a:r>
              <a:rPr lang="zh-TW" altLang="en-US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年，于右任親題。圖</a:t>
            </a:r>
            <a:r>
              <a:rPr lang="en-US" altLang="zh-TW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1125"/>
            <a:ext cx="8229600" cy="658813"/>
          </a:xfrm>
        </p:spPr>
        <p:txBody>
          <a:bodyPr/>
          <a:lstStyle/>
          <a:p>
            <a:r>
              <a:rPr lang="zh-TW" altLang="en-US" sz="4000" b="1" smtClean="0">
                <a:ea typeface="標楷體" panose="03000509000000000000" pitchFamily="65" charset="-120"/>
              </a:rPr>
              <a:t>國姓鳥</a:t>
            </a:r>
            <a:r>
              <a:rPr lang="en-US" altLang="zh-TW" sz="40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b="1" smtClean="0">
                <a:ea typeface="標楷體" panose="03000509000000000000" pitchFamily="65" charset="-120"/>
              </a:rPr>
              <a:t>灰面鵟鷹  </a:t>
            </a:r>
            <a:r>
              <a:rPr lang="zh-TW" altLang="en-US" sz="2000" b="1" smtClean="0">
                <a:ea typeface="標楷體" panose="03000509000000000000" pitchFamily="65" charset="-120"/>
              </a:rPr>
              <a:t>下圖</a:t>
            </a:r>
            <a:r>
              <a:rPr lang="en-US" altLang="zh-TW" sz="2000" b="1" smtClean="0">
                <a:ea typeface="標楷體" panose="03000509000000000000" pitchFamily="65" charset="-120"/>
              </a:rPr>
              <a:t>-</a:t>
            </a:r>
            <a:r>
              <a:rPr lang="zh-TW" altLang="en-US" sz="2000" b="1" smtClean="0">
                <a:ea typeface="標楷體" panose="03000509000000000000" pitchFamily="65" charset="-120"/>
              </a:rPr>
              <a:t>吳志典攝  上圖廖本興攝</a:t>
            </a:r>
          </a:p>
        </p:txBody>
      </p:sp>
      <p:pic>
        <p:nvPicPr>
          <p:cNvPr id="31747" name="Picture 3" descr="灰面鵟鷹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灰面鵟鷹-廖本興 (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848600" cy="5214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15888"/>
            <a:ext cx="8507413" cy="1027112"/>
          </a:xfrm>
        </p:spPr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小紫斑蝶 </a:t>
            </a:r>
            <a:r>
              <a:rPr lang="en-US" altLang="zh-TW" b="1" smtClean="0">
                <a:latin typeface="Cataneo BT" panose="03020802040502060804" pitchFamily="66" charset="0"/>
                <a:ea typeface="標楷體" panose="03000509000000000000" pitchFamily="65" charset="-120"/>
              </a:rPr>
              <a:t>Euploea tulliolus koxinga</a:t>
            </a:r>
            <a:r>
              <a:rPr lang="en-US" altLang="zh-TW" smtClean="0">
                <a:ea typeface="新細明體" panose="02020500000000000000" pitchFamily="18" charset="-120"/>
              </a:rPr>
              <a:t> </a:t>
            </a:r>
          </a:p>
        </p:txBody>
      </p:sp>
      <p:pic>
        <p:nvPicPr>
          <p:cNvPr id="32771" name="Picture 4" descr="小紫斑蝶 (9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106488"/>
            <a:ext cx="7416800" cy="556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chemeClr val="bg1"/>
                </a:solidFill>
                <a:ea typeface="標楷體" panose="03000509000000000000" pitchFamily="65" charset="-120"/>
              </a:rPr>
              <a:t>作者自攝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清_佚名_《清太祖天命皇帝朝服像》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343400" y="-25400"/>
            <a:ext cx="4787900" cy="69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努爾哈赤年輕時以採人蔘維生。當時女真部落四分五裂，也有反叛者，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1583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年，明軍平亂中誤殺其父祖，努爾哈赤就以其父所遺留的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副盔甲與部眾數十人起兵。他一方面宣稱「忠於大明，心若金石」，另一頭卻逐一兼併其他部落，擴大實力。明朝完全被蒙在鼓裡，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1616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年，統一女真各部後終於建國稱帝，創立後金汗國。之後又養精蓄銳兩年，才在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1618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年以「七大恨」為由，興兵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萬人，正式與明朝決裂並狠狠殲滅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萬明軍後，明朝才搞清楚狀況！ 圖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  <a:endParaRPr lang="en-US" altLang="zh-TW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9398" name="Picture 6" descr="永乐年间的明朝（繁）-維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-25400"/>
            <a:ext cx="91249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成功嶺-帥帥老頑童的天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38200" y="55626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圖：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帥帥老頑童的天空網站</a:t>
            </a:r>
          </a:p>
        </p:txBody>
      </p:sp>
      <p:pic>
        <p:nvPicPr>
          <p:cNvPr id="33796" name="Picture 4" descr="劍潭-立碑處為劍潭舊址，現今已截彎取直-維基百科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900" y="739775"/>
            <a:ext cx="5092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572000" y="5578475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劍潭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立碑處為劍潭舊址，現今已截彎取直</a:t>
            </a:r>
            <a:r>
              <a:rPr kumimoji="1"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400" b="1"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虱目魚-維基百科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351" y="3429000"/>
            <a:ext cx="4654674" cy="332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5067300" y="3835400"/>
            <a:ext cx="38592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圖片說明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與鄭成功有關的傳說主角。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左上：龜山島</a:t>
            </a:r>
            <a:r>
              <a:rPr kumimoji="1" lang="en-US" altLang="zh-TW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翰林出版社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左下：虱目魚～因鄭成功問：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什麼魚？</a:t>
            </a:r>
            <a:r>
              <a:rPr kumimoji="1" lang="en-US" altLang="zh-TW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右上：南部會叫的蝎虎</a:t>
            </a:r>
            <a:r>
              <a:rPr kumimoji="1" lang="en-US" altLang="zh-TW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鐵甲將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軍（北部為無疣蝎虎）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kumimoji="1" lang="en-US" altLang="zh-TW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1" lang="zh-TW" altLang="en-US" sz="21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阿欽仔的旅遊日記</a:t>
            </a:r>
          </a:p>
        </p:txBody>
      </p:sp>
      <p:pic>
        <p:nvPicPr>
          <p:cNvPr id="34820" name="圖片 8" descr="p18-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951" y="260350"/>
            <a:ext cx="4680074" cy="306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蝎虎-阿欽仔的旅遊日記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140200" cy="313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台東縣成功鎮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40960" cy="5404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83768" y="523999"/>
            <a:ext cx="4248472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臺東縣成功鎮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523999"/>
            <a:ext cx="5194920" cy="769441"/>
          </a:xfr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>
              <a:defRPr/>
            </a:pPr>
            <a:r>
              <a:rPr lang="zh-TW" altLang="en-US" b="1" kern="1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南投縣國姓鄉</a:t>
            </a:r>
          </a:p>
        </p:txBody>
      </p:sp>
      <p:pic>
        <p:nvPicPr>
          <p:cNvPr id="36867" name="Picture 3" descr="國姓鄉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305800" cy="5589587"/>
          </a:xfrm>
          <a:prstGeom prst="roundRect">
            <a:avLst>
              <a:gd name="adj" fmla="val 3386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35600" y="836613"/>
            <a:ext cx="2879725" cy="936625"/>
          </a:xfrm>
        </p:spPr>
        <p:txBody>
          <a:bodyPr/>
          <a:lstStyle/>
          <a:p>
            <a:pPr algn="r"/>
            <a:r>
              <a:rPr lang="zh-TW" altLang="en-US" sz="4800" b="1" smtClean="0">
                <a:ea typeface="標楷體" panose="03000509000000000000" pitchFamily="65" charset="-120"/>
              </a:rPr>
              <a:t>成功大學</a:t>
            </a:r>
          </a:p>
        </p:txBody>
      </p:sp>
      <p:pic>
        <p:nvPicPr>
          <p:cNvPr id="37891" name="Picture 3" descr="調整大小成大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9575"/>
            <a:ext cx="45720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成大校徽-維基百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2743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791200" y="5348288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圖片：維基百科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成功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49388"/>
            <a:ext cx="8096250" cy="4572000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4013"/>
            <a:ext cx="8229600" cy="698500"/>
          </a:xfrm>
        </p:spPr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成功級軍艦</a:t>
            </a:r>
            <a:r>
              <a:rPr lang="en-US" altLang="zh-TW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b="1" smtClean="0">
                <a:ea typeface="標楷體" panose="03000509000000000000" pitchFamily="65" charset="-120"/>
              </a:rPr>
              <a:t>成功艦、繼光艦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82625" y="6237288"/>
            <a:ext cx="777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圖片中編號</a:t>
            </a:r>
            <a:r>
              <a:rPr lang="en-US" altLang="zh-TW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1101</a:t>
            </a: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者即為成功艦。圖</a:t>
            </a:r>
            <a:r>
              <a:rPr lang="en-US" altLang="zh-TW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  <a:endParaRPr lang="en-US" altLang="zh-TW" sz="2400" b="1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437188" y="1295400"/>
            <a:ext cx="3455987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為了解決糧食不足的問題，鄭成功父子實施「屯墾制」，士兵平時也要耕種。</a:t>
            </a:r>
            <a:endParaRPr kumimoji="1" lang="en-US" altLang="zh-TW" sz="2800" b="1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圖為明鄭時期的營盤田，可發現多在臺灣南部一帶。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圖</a:t>
            </a:r>
            <a:r>
              <a:rPr kumimoji="1"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翰林出版社</a:t>
            </a:r>
          </a:p>
        </p:txBody>
      </p:sp>
      <p:pic>
        <p:nvPicPr>
          <p:cNvPr id="39939" name="圖片 7" descr="p12-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471" y="1412776"/>
            <a:ext cx="4954609" cy="4714870"/>
          </a:xfrm>
          <a:prstGeom prst="rect">
            <a:avLst/>
          </a:prstGeom>
          <a:ln w="73025" cmpd="thickThin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1" y="260648"/>
            <a:ext cx="518457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明鄭時期的經營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陳永華塑像-原神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5888"/>
            <a:ext cx="4267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DSC064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115888"/>
            <a:ext cx="4303713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79388" y="5846763"/>
            <a:ext cx="87137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在陳永華的輔佐下，鄭經才能穩住臺灣，也是他的倡議，才興建臺南孔廟。圖為紀念他的永華宮與其神像。作者自攝。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SC050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763" y="84138"/>
            <a:ext cx="50228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DSC0508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425" y="128588"/>
            <a:ext cx="2217738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74613" y="188913"/>
            <a:ext cx="1384300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600" b="1">
                <a:ea typeface="標楷體" panose="03000509000000000000" pitchFamily="65" charset="-120"/>
              </a:rPr>
              <a:t>臺南孔廟現為一級古蹟。因為其所崇祀的孔子有崇高地位，所有文武官員一律不得騎馬入內，故立有此碑。圖：作者。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509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858" y="227013"/>
            <a:ext cx="4087118" cy="6026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DSC0509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44024"/>
            <a:ext cx="4320158" cy="602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573088" y="6308725"/>
            <a:ext cx="824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solidFill>
                  <a:srgbClr val="000000"/>
                </a:solidFill>
                <a:ea typeface="標楷體" panose="03000509000000000000" pitchFamily="65" charset="-120"/>
              </a:rPr>
              <a:t>欣賞孔廟的建築之美。石獅與散水螭首。圖：作者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袁崇煥(Yuanchonghuan)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99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787900" y="0"/>
            <a:ext cx="4356100" cy="66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明朝在四年間連失東北等重鎮，遼東二十位總兵，陣亡十五人的情況下。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1625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年袁重煥奉命至此。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1626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年努爾哈赤領兵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萬與寧遠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萬明軍作戰，袁重煥憑藉火炮之利硬是守住，成為努爾哈赤一生唯一攻不下的城！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1627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再敗皇太極。卻在此時被太監魏忠賢彈劾。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之後袁重煥再度領軍，然而崇禎二年（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1629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）的軍事誤判，加上皇太極的反間計，入獄後被殺。</a:t>
            </a:r>
          </a:p>
        </p:txBody>
      </p:sp>
      <p:sp>
        <p:nvSpPr>
          <p:cNvPr id="717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08725"/>
            <a:ext cx="719137" cy="360363"/>
          </a:xfrm>
          <a:prstGeom prst="actionButtonReturn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3798" y="188640"/>
            <a:ext cx="3636404" cy="142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圓角矩形 8"/>
          <p:cNvSpPr/>
          <p:nvPr/>
        </p:nvSpPr>
        <p:spPr bwMode="auto">
          <a:xfrm>
            <a:off x="107504" y="5877272"/>
            <a:ext cx="3960440" cy="864096"/>
          </a:xfrm>
          <a:prstGeom prst="round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0" bIns="0"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臺南孔子廟明倫堂，為臺灣明鄭時期時代的最高學府。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DSC051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617" y="176899"/>
            <a:ext cx="4892675" cy="6524625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1613" y="476250"/>
            <a:ext cx="3649662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孔子的超然地位與其神聖性，在中華文化中具有神聖的地位。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此外，注意到了嗎？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孔子是沒有塑像的唷！僅有書寫名號的神位。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圖：作者。</a:t>
            </a:r>
            <a:endParaRPr lang="en-US" altLang="zh-TW" sz="2800" b="1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051721" y="260648"/>
            <a:ext cx="5184575" cy="707886"/>
          </a:xfrm>
          <a:prstGeom prst="rect">
            <a:avLst/>
          </a:prstGeom>
          <a:ln w="57150">
            <a:solidFill>
              <a:srgbClr val="FFFFFF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明鄭覆亡～鄭施恩仇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5629600"/>
            <a:ext cx="9144000" cy="12208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ts val="2200"/>
              </a:lnSpc>
              <a:defRPr/>
            </a:pP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鄭經曾經出兵大陸，原本聲勢頗盛，</a:t>
            </a:r>
            <a:r>
              <a:rPr lang="en-US" altLang="zh-TW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1680</a:t>
            </a: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年海戰失利之後，黯然回臺的他彷彿失去了人生目標。不久，陳永華病故，鄭經就躲在北園別館借酒澆愁，自我麻痺，國事交給鄭克臧。沒有多久，鄭經在此薨逝。想不到大兒子也在此處死於政變。埋下明鄭滅亡的種子。</a:t>
            </a:r>
            <a:r>
              <a:rPr lang="en-US" altLang="zh-TW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1690</a:t>
            </a: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年改建為海會寺，之後更名為開元寺。        圖</a:t>
            </a:r>
            <a:r>
              <a:rPr lang="en-US" altLang="zh-TW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000" b="1" dirty="0">
                <a:solidFill>
                  <a:srgbClr val="000000"/>
                </a:solidFill>
                <a:ea typeface="標楷體" panose="03000509000000000000" pitchFamily="65" charset="-120"/>
              </a:rPr>
              <a:t>維基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Young_Kang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052" y="187626"/>
            <a:ext cx="3608388" cy="453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364px-清_佚名_《清圣祖康熙皇帝朝服像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40699"/>
            <a:ext cx="3888432" cy="6408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837113" y="4832350"/>
            <a:ext cx="40322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ea typeface="標楷體" panose="03000509000000000000" pitchFamily="65" charset="-120"/>
              </a:rPr>
              <a:t>清聖祖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b="1">
                <a:ea typeface="標楷體" panose="03000509000000000000" pitchFamily="65" charset="-120"/>
              </a:rPr>
              <a:t>康熙皇帝。維基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>
                <a:ea typeface="標楷體" panose="03000509000000000000" pitchFamily="65" charset="-120"/>
              </a:rPr>
              <a:t>面對年輕、充滿朝氣活力的清朝領導人，年僅</a:t>
            </a:r>
            <a:r>
              <a:rPr lang="en-US" altLang="zh-TW" sz="2400" b="1">
                <a:ea typeface="標楷體" panose="03000509000000000000" pitchFamily="65" charset="-120"/>
              </a:rPr>
              <a:t>12</a:t>
            </a:r>
            <a:r>
              <a:rPr lang="zh-TW" altLang="en-US" sz="2400" b="1">
                <a:ea typeface="標楷體" panose="03000509000000000000" pitchFamily="65" charset="-120"/>
              </a:rPr>
              <a:t>歲的鄭克塽完全不是對手。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356100" y="1438275"/>
            <a:ext cx="4248150" cy="271145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1683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年施琅攻臺，雙方戰於澎湖。鄭克塽投降。</a:t>
            </a:r>
            <a:r>
              <a:rPr lang="en-US" altLang="zh-TW" sz="2800" b="1">
                <a:latin typeface="標楷體" panose="03000509000000000000" pitchFamily="65" charset="-120"/>
                <a:ea typeface="標楷體" panose="03000509000000000000" pitchFamily="65" charset="-120"/>
              </a:rPr>
              <a:t>1684</a:t>
            </a:r>
            <a:r>
              <a:rPr lang="zh-TW" altLang="en-US" sz="2800" b="1">
                <a:latin typeface="標楷體" panose="03000509000000000000" pitchFamily="65" charset="-120"/>
                <a:ea typeface="標楷體" panose="03000509000000000000" pitchFamily="65" charset="-120"/>
              </a:rPr>
              <a:t>年臺灣入清朝版圖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施琅對臺最大的貢獻：說服康熙將臺灣收入版圖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            施琅畫像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 b="1">
                <a:latin typeface="Arial" panose="020B0604020202020204" pitchFamily="34" charset="0"/>
                <a:ea typeface="標楷體" panose="03000509000000000000" pitchFamily="65" charset="-120"/>
              </a:rPr>
              <a:t>圖片：廈門市文化局網站</a:t>
            </a:r>
          </a:p>
        </p:txBody>
      </p:sp>
      <p:pic>
        <p:nvPicPr>
          <p:cNvPr id="46085" name="Picture 6" descr="施琅-廈門市文化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90650"/>
            <a:ext cx="3457575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Zheng_Chenggo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400518"/>
            <a:ext cx="3990975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356100" y="594995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鄭成功塑像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3059113" y="2708275"/>
            <a:ext cx="2667000" cy="2590800"/>
          </a:xfrm>
          <a:prstGeom prst="irregularSeal2">
            <a:avLst/>
          </a:prstGeom>
          <a:solidFill>
            <a:srgbClr val="FFFF66"/>
          </a:solidFill>
          <a:ln w="76200">
            <a:solidFill>
              <a:srgbClr val="FF660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TW" altLang="en-US" sz="1800" smtClean="0">
              <a:ea typeface="新細明體" panose="02020500000000000000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51721" y="260648"/>
            <a:ext cx="518457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明鄭覆亡～鄭施恩仇</a:t>
            </a:r>
          </a:p>
        </p:txBody>
      </p:sp>
      <p:pic>
        <p:nvPicPr>
          <p:cNvPr id="10" name="Picture 4" descr="馬公風櫃尾荷蘭城堡-吳沛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70954"/>
            <a:ext cx="8136706" cy="541781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574675" y="1244600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FFFFFF"/>
                </a:solidFill>
                <a:ea typeface="新細明體" panose="02020500000000000000" pitchFamily="18" charset="-120"/>
              </a:rPr>
              <a:t>在</a:t>
            </a:r>
            <a:r>
              <a:rPr lang="en-US" altLang="zh-TW" sz="2400" b="1">
                <a:solidFill>
                  <a:srgbClr val="FFFFFF"/>
                </a:solidFill>
                <a:ea typeface="新細明體" panose="02020500000000000000" pitchFamily="18" charset="-120"/>
              </a:rPr>
              <a:t>1683</a:t>
            </a:r>
            <a:r>
              <a:rPr lang="zh-TW" altLang="en-US" sz="2400" b="1">
                <a:solidFill>
                  <a:srgbClr val="FFFFFF"/>
                </a:solidFill>
                <a:ea typeface="新細明體" panose="02020500000000000000" pitchFamily="18" charset="-120"/>
              </a:rPr>
              <a:t>年施琅攻臺之戰，鄭克塽的部將劉國軒率領</a:t>
            </a:r>
            <a:r>
              <a:rPr lang="en-US" altLang="zh-TW" sz="2400" b="1">
                <a:solidFill>
                  <a:srgbClr val="FFFFFF"/>
                </a:solidFill>
                <a:ea typeface="新細明體" panose="02020500000000000000" pitchFamily="18" charset="-120"/>
              </a:rPr>
              <a:t>2</a:t>
            </a:r>
            <a:r>
              <a:rPr lang="zh-TW" altLang="en-US" sz="2400" b="1">
                <a:solidFill>
                  <a:srgbClr val="FFFFFF"/>
                </a:solidFill>
                <a:ea typeface="新細明體" panose="02020500000000000000" pitchFamily="18" charset="-120"/>
              </a:rPr>
              <a:t>萬餘人、二百多艘戰船在這裡備戰。這裡也是</a:t>
            </a:r>
            <a:r>
              <a:rPr lang="en-US" altLang="zh-TW" sz="2400" b="1">
                <a:solidFill>
                  <a:srgbClr val="FFFFFF"/>
                </a:solidFill>
                <a:ea typeface="新細明體" panose="02020500000000000000" pitchFamily="18" charset="-120"/>
              </a:rPr>
              <a:t>1622</a:t>
            </a:r>
            <a:r>
              <a:rPr lang="zh-TW" altLang="en-US" sz="2400" b="1">
                <a:solidFill>
                  <a:srgbClr val="FFFFFF"/>
                </a:solidFill>
                <a:ea typeface="新細明體" panose="02020500000000000000" pitchFamily="18" charset="-120"/>
              </a:rPr>
              <a:t>年荷蘭人在此築城堡的舊址。                                           吳沛芸攝影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" decel="100000"/>
                                        <p:tgtEl>
                                          <p:spTgt spid="7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  <p:bldP spid="76808" grpId="0"/>
      <p:bldP spid="2" grpId="0"/>
      <p:bldP spid="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圓角矩形 7"/>
          <p:cNvSpPr/>
          <p:nvPr/>
        </p:nvSpPr>
        <p:spPr bwMode="auto">
          <a:xfrm>
            <a:off x="0" y="5157192"/>
            <a:ext cx="9144000" cy="170080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明鄭時期臺灣住著一位明朝宗裔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寧靖王。鄭經為他建造了寧靖王府。明鄭滅亡後，朱術桂在此處殉國。施琅到臺後，因此地的政治意義，選擇此處接受鄭克塽投降，並在此立「平臺紀略碑」，這裡就是一級古蹟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大天后宮。  左圖：維基百科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2592288" cy="6359016"/>
          </a:xfrm>
          <a:prstGeom prst="roundRect">
            <a:avLst>
              <a:gd name="adj" fmla="val 16667"/>
            </a:avLst>
          </a:prstGeom>
          <a:ln w="76200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44500"/>
          </a:xfrm>
        </p:spPr>
        <p:txBody>
          <a:bodyPr/>
          <a:lstStyle/>
          <a:p>
            <a:r>
              <a:rPr lang="zh-TW" altLang="en-US" sz="4000" b="1" smtClean="0">
                <a:ea typeface="標楷體" panose="03000509000000000000" pitchFamily="65" charset="-120"/>
              </a:rPr>
              <a:t>臺南市將軍區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06" t="10092" r="20847" b="10092"/>
          <a:stretch>
            <a:fillRect/>
          </a:stretch>
        </p:blipFill>
        <p:spPr bwMode="auto">
          <a:xfrm>
            <a:off x="754856" y="908720"/>
            <a:ext cx="7634287" cy="568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zh-TW" altLang="en-US" b="1" smtClean="0">
                <a:ea typeface="標楷體" panose="03000509000000000000" pitchFamily="65" charset="-120"/>
              </a:rPr>
              <a:t>引用資料來源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01.</a:t>
            </a:r>
            <a:r>
              <a:rPr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自由旅遊網，網址：</a:t>
            </a: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2"/>
              </a:rPr>
              <a:t>http://travel.libertytimes.com.tw/</a:t>
            </a: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02.</a:t>
            </a:r>
            <a:r>
              <a:rPr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維基百科，網址：</a:t>
            </a: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3"/>
              </a:rPr>
              <a:t>http://zh.wikipedia.org/</a:t>
            </a:r>
            <a:endParaRPr lang="en-US" altLang="zh-TW" sz="2000" b="1" smtClean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03.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康熙臺灣輿圖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04.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臺灣歷史博物館，網址：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4"/>
              </a:rPr>
              <a:t>http://www.nmth.gov.tw/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05. 2006.6.14</a:t>
            </a:r>
            <a:r>
              <a:rPr kumimoji="1" lang="en-US" altLang="zh-TW" sz="2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中華日報</a:t>
            </a:r>
            <a:r>
              <a:rPr kumimoji="1" lang="en-US" altLang="zh-TW" sz="2000" b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kumimoji="1" lang="zh-TW" altLang="en-US" sz="2000" b="1" smtClean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06.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翰林出版社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07.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漁夫攝影，網址：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5"/>
              </a:rPr>
              <a:t>http://np.zgjrw.com/202082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08.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感謝吳志典、廖本興先生提供鳥類圖片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09.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帥帥老頑童的天空網站，網址： 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6"/>
              </a:rPr>
              <a:t>http://blog.udn.com/tomy41/article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10.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阿欽仔的旅遊日記，網址：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7"/>
              </a:rPr>
              <a:t>http://www.prowang.idv.tw/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11.</a:t>
            </a:r>
            <a:r>
              <a:rPr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臺東縣成功鎮公所，網址：</a:t>
            </a: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8"/>
              </a:rPr>
              <a:t>http://www.changkang.gov.tw/</a:t>
            </a: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12.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南投縣國姓鄉公所，網址：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9"/>
              </a:rPr>
              <a:t>http://www.guoshing.gov.tw/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13.</a:t>
            </a:r>
            <a:r>
              <a:rPr kumimoji="1"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廈門市文化局網站，網址：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10"/>
              </a:rPr>
              <a:t>http://www.xmculture.gov.cn/</a:t>
            </a: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kumimoji="1"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14.</a:t>
            </a:r>
            <a:r>
              <a:rPr lang="zh-TW" altLang="en-US" sz="2000" b="1" smtClean="0">
                <a:solidFill>
                  <a:srgbClr val="000000"/>
                </a:solidFill>
                <a:ea typeface="標楷體" panose="03000509000000000000" pitchFamily="65" charset="-120"/>
              </a:rPr>
              <a:t>臺南市將軍區公所，網址：</a:t>
            </a:r>
            <a:r>
              <a:rPr lang="en-US" altLang="zh-TW" sz="2000" b="1" smtClean="0">
                <a:solidFill>
                  <a:srgbClr val="000000"/>
                </a:solidFill>
                <a:ea typeface="標楷體" panose="03000509000000000000" pitchFamily="65" charset="-120"/>
                <a:hlinkClick r:id="rId11"/>
              </a:rPr>
              <a:t>http://web2.tainan.gov.tw/Jiangjyun/</a:t>
            </a:r>
            <a:endParaRPr lang="en-US" altLang="zh-TW" sz="2000" b="1" smtClean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15.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江樹生譯，</a:t>
            </a: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梅氏日記</a:t>
            </a: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》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（漢聲雜誌</a:t>
            </a: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132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期）</a:t>
            </a:r>
            <a:endParaRPr lang="en-US" altLang="zh-TW" sz="2000" b="1" smtClean="0">
              <a:solidFill>
                <a:srgbClr val="000000"/>
              </a:solidFill>
              <a:latin typeface="Arial Unicode MS" panose="020B0604020202020204" pitchFamily="34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16.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湯錦台，</a:t>
            </a: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《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大航海時代的台灣</a:t>
            </a: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》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（臺北市：貓頭鷹，</a:t>
            </a: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2001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）。</a:t>
            </a:r>
            <a:endParaRPr lang="en-US" altLang="zh-TW" sz="2000" b="1" smtClean="0">
              <a:solidFill>
                <a:srgbClr val="000000"/>
              </a:solidFill>
              <a:latin typeface="Arial Unicode MS" panose="020B0604020202020204" pitchFamily="34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zh-TW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17.</a:t>
            </a:r>
            <a:r>
              <a:rPr lang="zh-TW" altLang="en-US" sz="2000" b="1" smtClean="0">
                <a:solidFill>
                  <a:srgbClr val="000000"/>
                </a:solidFill>
                <a:latin typeface="Arial Unicode MS" panose="020B0604020202020204" pitchFamily="34" charset="-120"/>
                <a:ea typeface="標楷體" panose="03000509000000000000" pitchFamily="65" charset="-120"/>
              </a:rPr>
              <a:t>中研院，臺灣歷史文化地圖，</a:t>
            </a:r>
            <a:r>
              <a:rPr lang="en-US" altLang="zh-TW" sz="1600" b="1" smtClean="0">
                <a:solidFill>
                  <a:srgbClr val="000000"/>
                </a:solidFill>
                <a:ea typeface="標楷體" panose="03000509000000000000" pitchFamily="65" charset="-120"/>
                <a:hlinkClick r:id="rId12"/>
              </a:rPr>
              <a:t>http://thcts.sinica.edu.tw/themes/rb01.php</a:t>
            </a:r>
            <a:endParaRPr lang="en-US" altLang="zh-TW" sz="1600" b="1" smtClean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DSC0509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115888"/>
            <a:ext cx="3960813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</a:extLst>
        </p:spPr>
        <p:txBody>
          <a:bodyPr/>
          <a:lstStyle/>
          <a:p>
            <a:r>
              <a:rPr lang="en-US" altLang="zh-TW" sz="7200" b="1" smtClean="0">
                <a:solidFill>
                  <a:srgbClr val="33CC33"/>
                </a:solidFill>
                <a:ea typeface="華康POP1體W7" panose="040B0709000000000000" pitchFamily="81" charset="-120"/>
              </a:rPr>
              <a:t>THE END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947961"/>
            <a:ext cx="9133532" cy="892552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4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zh-TW" altLang="en-US" sz="2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：本</a:t>
            </a:r>
            <a:r>
              <a:rPr lang="zh-TW" altLang="en-US" sz="2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單元要抄寫的</a:t>
            </a:r>
            <a:r>
              <a:rPr lang="zh-TW" altLang="en-US" sz="26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筆記在下一頁，只有兩頁唷！請注意筆記的顏色。寫的時候要依照主題分支用不同顏色表示！</a:t>
            </a:r>
            <a:endParaRPr lang="zh-TW" altLang="en-US" sz="26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484313"/>
            <a:ext cx="7772400" cy="2332037"/>
          </a:xfrm>
        </p:spPr>
        <p:txBody>
          <a:bodyPr/>
          <a:lstStyle/>
          <a:p>
            <a:r>
              <a:rPr lang="en-US" altLang="zh-TW" sz="8800" b="1" smtClean="0">
                <a:ea typeface="華康POP1體W7" panose="040B0709000000000000" pitchFamily="81" charset="-120"/>
              </a:rPr>
              <a:t>4-2</a:t>
            </a:r>
            <a:r>
              <a:rPr lang="en-US" altLang="zh-TW" sz="7200" smtClean="0">
                <a:ea typeface="華康POP1體W7" panose="040B0709000000000000" pitchFamily="81" charset="-120"/>
              </a:rPr>
              <a:t/>
            </a:r>
            <a:br>
              <a:rPr lang="en-US" altLang="zh-TW" sz="7200" smtClean="0">
                <a:ea typeface="華康POP1體W7" panose="040B0709000000000000" pitchFamily="81" charset="-120"/>
              </a:rPr>
            </a:br>
            <a:r>
              <a:rPr lang="zh-TW" altLang="en-US" sz="7200" smtClean="0">
                <a:ea typeface="華康POP1體W7" panose="040B0709000000000000" pitchFamily="81" charset="-120"/>
              </a:rPr>
              <a:t>臺灣的明鄭王朝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明鄭王朝"/>
          <p:cNvPicPr>
            <a:picLocks noChangeAspect="1" noChangeArrowheads="1"/>
          </p:cNvPicPr>
          <p:nvPr/>
        </p:nvPicPr>
        <p:blipFill>
          <a:blip r:embed="rId2" cstate="email">
            <a:lum bright="-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明鄭王朝"/>
          <p:cNvPicPr>
            <a:picLocks noChangeAspect="1" noChangeArrowheads="1"/>
          </p:cNvPicPr>
          <p:nvPr/>
        </p:nvPicPr>
        <p:blipFill>
          <a:blip r:embed="rId2" cstate="email">
            <a:lum bright="-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明鄭王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明鄭王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鄭成功兒誕石--自由旅遊網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2" b="3114"/>
          <a:stretch/>
        </p:blipFill>
        <p:spPr bwMode="auto">
          <a:xfrm>
            <a:off x="539750" y="1268759"/>
            <a:ext cx="4362450" cy="5400601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7088" y="6200775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400">
                <a:latin typeface="Arial" panose="020B0604020202020204" pitchFamily="34" charset="0"/>
                <a:ea typeface="標楷體" panose="03000509000000000000" pitchFamily="65" charset="-120"/>
              </a:rPr>
              <a:t>圖片：自由旅遊網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292725" y="1322388"/>
            <a:ext cx="35814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鄭成功，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1624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年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8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月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27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日生於日本平戶千里濱。母親是日本人田川氏。母親當時躲在石後分娩，故有此名。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1630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年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(7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歲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)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才由父親鄭芝龍接回福建晉江安平鎮居住</a:t>
            </a:r>
          </a:p>
        </p:txBody>
      </p:sp>
      <p:pic>
        <p:nvPicPr>
          <p:cNvPr id="21509" name="Picture 5" descr="鄭成功祖廟0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0034" y="1268759"/>
            <a:ext cx="3433763" cy="4967833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292725" y="6323013"/>
            <a:ext cx="3455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000000"/>
                </a:solidFill>
                <a:ea typeface="標楷體" panose="03000509000000000000" pitchFamily="65" charset="-120"/>
              </a:rPr>
              <a:t>此石位在臺南市鄭氏家廟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55577" y="260648"/>
            <a:ext cx="7704855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dirty="0">
                <a:ea typeface="標楷體" panose="03000509000000000000" pitchFamily="65" charset="-120"/>
              </a:rPr>
              <a:t>招討大將軍罪臣國姓～抗清之路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鄭成功畫像。17世紀捲軸。據傳是鄭成功到台灣之後所繪，國立臺灣博物館藏。-維基百科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736975" cy="631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356100" y="400050"/>
            <a:ext cx="4608513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鄭成功畫像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17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世紀卷軸。據傳是鄭成功到臺灣之後所繪。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1645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年，鄭芝龍帶兒子（</a:t>
            </a: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21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歲）拜見唐王，唐王非常賞識鄭森，賜姓「朱」，改名成功。因此，民間多稱呼其為國姓爺。</a:t>
            </a:r>
            <a:endParaRPr kumimoji="1" lang="en-US" altLang="zh-TW" sz="2800" b="1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TW" sz="2800" b="1">
                <a:latin typeface="Arial" panose="020B0604020202020204" pitchFamily="34" charset="0"/>
                <a:ea typeface="標楷體" panose="03000509000000000000" pitchFamily="65" charset="-120"/>
              </a:rPr>
              <a:t>1646</a:t>
            </a: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年再加封鄭成功為「忠孝伯」，掛招討大將軍印。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TW" altLang="en-US" sz="2800" b="1">
                <a:latin typeface="Arial" panose="020B0604020202020204" pitchFamily="34" charset="0"/>
                <a:ea typeface="標楷體" panose="03000509000000000000" pitchFamily="65" charset="-120"/>
              </a:rPr>
              <a:t>圖片：國立臺灣博物館藏。引自維基百科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錦鯉">
  <a:themeElements>
    <a:clrScheme name="Office 佈景主題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佈景主題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佈景主題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錦鯉</Template>
  <TotalTime>1985</TotalTime>
  <Words>3198</Words>
  <Application>Microsoft Office PowerPoint</Application>
  <PresentationFormat>如螢幕大小 (4:3)</PresentationFormat>
  <Paragraphs>189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1" baseType="lpstr">
      <vt:lpstr>Century Gothic</vt:lpstr>
      <vt:lpstr>Arial</vt:lpstr>
      <vt:lpstr>Calibri</vt:lpstr>
      <vt:lpstr>新細明體</vt:lpstr>
      <vt:lpstr>華康POP1體W7</vt:lpstr>
      <vt:lpstr>標楷體</vt:lpstr>
      <vt:lpstr>Wingdings 3</vt:lpstr>
      <vt:lpstr>Wingdings</vt:lpstr>
      <vt:lpstr>Arial Unicode MS</vt:lpstr>
      <vt:lpstr>Cataneo BT</vt:lpstr>
      <vt:lpstr>錦鯉</vt:lpstr>
      <vt:lpstr>臺灣的明鄭王朝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戰前風雲 1650～1661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鄭成功墓-南安縣覆船山--魚夫攝影</vt:lpstr>
      <vt:lpstr>廈門鼓浪嶼鄭成功石像-維基百科</vt:lpstr>
      <vt:lpstr>PowerPoint 簡報</vt:lpstr>
      <vt:lpstr>PowerPoint 簡報</vt:lpstr>
      <vt:lpstr>PowerPoint 簡報</vt:lpstr>
      <vt:lpstr>國姓鳥—灰面鵟鷹  下圖-吳志典攝  上圖廖本興攝</vt:lpstr>
      <vt:lpstr>小紫斑蝶 Euploea tulliolus koxinga </vt:lpstr>
      <vt:lpstr>PowerPoint 簡報</vt:lpstr>
      <vt:lpstr>PowerPoint 簡報</vt:lpstr>
      <vt:lpstr>PowerPoint 簡報</vt:lpstr>
      <vt:lpstr>南投縣國姓鄉</vt:lpstr>
      <vt:lpstr>成功大學</vt:lpstr>
      <vt:lpstr>成功級軍艦—成功艦、繼光艦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臺南市將軍區</vt:lpstr>
      <vt:lpstr>引用資料來源</vt:lpstr>
      <vt:lpstr>THE END</vt:lpstr>
      <vt:lpstr>4-2 臺灣的明鄭王朝</vt:lpstr>
      <vt:lpstr>PowerPoint 簡報</vt:lpstr>
    </vt:vector>
  </TitlesOfParts>
  <Manager/>
  <Company>HOMGER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subject/>
  <dc:creator>panda</dc:creator>
  <cp:keywords/>
  <dc:description/>
  <cp:lastModifiedBy>panda</cp:lastModifiedBy>
  <cp:revision>78</cp:revision>
  <dcterms:created xsi:type="dcterms:W3CDTF">2013-09-28T15:12:22Z</dcterms:created>
  <dcterms:modified xsi:type="dcterms:W3CDTF">2016-07-12T06:38:51Z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TC100690421028</vt:lpwstr>
  </property>
</Properties>
</file>