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56" r:id="rId2"/>
    <p:sldId id="281" r:id="rId3"/>
    <p:sldId id="295" r:id="rId4"/>
    <p:sldId id="286" r:id="rId5"/>
    <p:sldId id="294" r:id="rId6"/>
    <p:sldId id="287" r:id="rId7"/>
    <p:sldId id="282" r:id="rId8"/>
    <p:sldId id="293" r:id="rId9"/>
    <p:sldId id="301" r:id="rId10"/>
    <p:sldId id="302" r:id="rId11"/>
    <p:sldId id="303" r:id="rId12"/>
    <p:sldId id="304" r:id="rId13"/>
    <p:sldId id="305" r:id="rId14"/>
    <p:sldId id="306" r:id="rId15"/>
    <p:sldId id="307" r:id="rId16"/>
    <p:sldId id="308" r:id="rId17"/>
    <p:sldId id="309" r:id="rId18"/>
    <p:sldId id="311" r:id="rId19"/>
    <p:sldId id="310" r:id="rId20"/>
    <p:sldId id="312" r:id="rId21"/>
    <p:sldId id="358" r:id="rId22"/>
    <p:sldId id="300" r:id="rId23"/>
    <p:sldId id="297" r:id="rId24"/>
    <p:sldId id="296" r:id="rId25"/>
    <p:sldId id="313" r:id="rId26"/>
    <p:sldId id="299" r:id="rId27"/>
    <p:sldId id="284" r:id="rId28"/>
    <p:sldId id="314" r:id="rId29"/>
    <p:sldId id="315" r:id="rId30"/>
    <p:sldId id="316" r:id="rId31"/>
    <p:sldId id="317" r:id="rId32"/>
    <p:sldId id="285" r:id="rId33"/>
    <p:sldId id="336" r:id="rId34"/>
    <p:sldId id="318" r:id="rId35"/>
    <p:sldId id="321" r:id="rId36"/>
    <p:sldId id="319" r:id="rId37"/>
    <p:sldId id="320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1" r:id="rId47"/>
    <p:sldId id="337" r:id="rId48"/>
    <p:sldId id="338" r:id="rId49"/>
    <p:sldId id="339" r:id="rId50"/>
    <p:sldId id="340" r:id="rId51"/>
    <p:sldId id="289" r:id="rId52"/>
    <p:sldId id="335" r:id="rId53"/>
    <p:sldId id="290" r:id="rId54"/>
    <p:sldId id="291" r:id="rId55"/>
    <p:sldId id="341" r:id="rId56"/>
    <p:sldId id="342" r:id="rId57"/>
    <p:sldId id="343" r:id="rId58"/>
    <p:sldId id="344" r:id="rId59"/>
    <p:sldId id="332" r:id="rId60"/>
    <p:sldId id="333" r:id="rId61"/>
    <p:sldId id="345" r:id="rId62"/>
    <p:sldId id="334" r:id="rId63"/>
    <p:sldId id="346" r:id="rId64"/>
    <p:sldId id="347" r:id="rId65"/>
    <p:sldId id="351" r:id="rId66"/>
    <p:sldId id="352" r:id="rId67"/>
    <p:sldId id="350" r:id="rId68"/>
    <p:sldId id="348" r:id="rId69"/>
    <p:sldId id="349" r:id="rId70"/>
    <p:sldId id="283" r:id="rId71"/>
    <p:sldId id="279" r:id="rId72"/>
    <p:sldId id="353" r:id="rId73"/>
    <p:sldId id="354" r:id="rId74"/>
    <p:sldId id="355" r:id="rId75"/>
    <p:sldId id="357" r:id="rId76"/>
  </p:sldIdLst>
  <p:sldSz cx="9144000" cy="6858000" type="screen4x3"/>
  <p:notesSz cx="6858000" cy="9144000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000000"/>
    <a:srgbClr val="99CCFF"/>
    <a:srgbClr val="008000"/>
    <a:srgbClr val="FF99CC"/>
    <a:srgbClr val="99FF99"/>
    <a:srgbClr val="FFCC66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0" autoAdjust="0"/>
    <p:restoredTop sz="94683" autoAdjust="0"/>
  </p:normalViewPr>
  <p:slideViewPr>
    <p:cSldViewPr>
      <p:cViewPr varScale="1">
        <p:scale>
          <a:sx n="62" d="100"/>
          <a:sy n="62" d="100"/>
        </p:scale>
        <p:origin x="131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20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C162AE6-A1DE-4D58-A927-7BE1C0F63F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45067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6AE29B6-8102-4EEB-A46D-35A6FDA9ECA9}" type="datetimeFigureOut">
              <a:rPr lang="zh-TW" altLang="en-US"/>
              <a:pPr>
                <a:defRPr/>
              </a:pPr>
              <a:t>2016/7/12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940B3D2E-713B-4D37-A210-04F1FF5878A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88643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44BDF66-7E18-458E-BA19-90FF53D914BF}" type="slidenum">
              <a:rPr lang="en-US" altLang="zh-TW" smtClean="0"/>
              <a:pPr/>
              <a:t>26</a:t>
            </a:fld>
            <a:endParaRPr lang="en-US" altLang="zh-TW" smtClean="0"/>
          </a:p>
        </p:txBody>
      </p:sp>
      <p:sp>
        <p:nvSpPr>
          <p:cNvPr id="31747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927100" y="744538"/>
            <a:ext cx="4960938" cy="37211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06463" y="4714875"/>
            <a:ext cx="4984750" cy="446881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lIns="92077" tIns="46039" rIns="92077" bIns="46039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85209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3"/>
          <p:cNvGrpSpPr>
            <a:grpSpLocks/>
          </p:cNvGrpSpPr>
          <p:nvPr/>
        </p:nvGrpSpPr>
        <p:grpSpPr bwMode="auto">
          <a:xfrm rot="-545160">
            <a:off x="539750" y="4149725"/>
            <a:ext cx="649288" cy="719138"/>
            <a:chOff x="158" y="3158"/>
            <a:chExt cx="409" cy="454"/>
          </a:xfrm>
        </p:grpSpPr>
        <p:sp>
          <p:nvSpPr>
            <p:cNvPr id="5" name="AutoShape 20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" name="Oval 14"/>
            <p:cNvSpPr>
              <a:spLocks noChangeArrowheads="1"/>
            </p:cNvSpPr>
            <p:nvPr userDrawn="1"/>
          </p:nvSpPr>
          <p:spPr bwMode="auto">
            <a:xfrm>
              <a:off x="220" y="3155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7" name="Group 15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2" name="AutoShape 7"/>
              <p:cNvSpPr>
                <a:spLocks noChangeArrowheads="1"/>
              </p:cNvSpPr>
              <p:nvPr userDrawn="1"/>
            </p:nvSpPr>
            <p:spPr bwMode="auto">
              <a:xfrm>
                <a:off x="1144" y="427"/>
                <a:ext cx="273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3" name="AutoShape 8"/>
              <p:cNvSpPr>
                <a:spLocks noChangeArrowheads="1"/>
              </p:cNvSpPr>
              <p:nvPr userDrawn="1"/>
            </p:nvSpPr>
            <p:spPr bwMode="auto">
              <a:xfrm flipH="1">
                <a:off x="1418" y="42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8" name="Group 16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" name="AutoShape 17"/>
              <p:cNvSpPr>
                <a:spLocks noChangeArrowheads="1"/>
              </p:cNvSpPr>
              <p:nvPr userDrawn="1"/>
            </p:nvSpPr>
            <p:spPr bwMode="auto">
              <a:xfrm>
                <a:off x="1127" y="426"/>
                <a:ext cx="26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1" name="AutoShape 18"/>
              <p:cNvSpPr>
                <a:spLocks noChangeArrowheads="1"/>
              </p:cNvSpPr>
              <p:nvPr userDrawn="1"/>
            </p:nvSpPr>
            <p:spPr bwMode="auto">
              <a:xfrm flipH="1">
                <a:off x="1397" y="425"/>
                <a:ext cx="270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9" name="AutoShape 19"/>
            <p:cNvSpPr>
              <a:spLocks noChangeArrowheads="1"/>
            </p:cNvSpPr>
            <p:nvPr userDrawn="1"/>
          </p:nvSpPr>
          <p:spPr bwMode="auto">
            <a:xfrm rot="5400000">
              <a:off x="319" y="3505"/>
              <a:ext cx="7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4" name="Group 2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15" name="AutoShape 2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" name="Oval 29"/>
            <p:cNvSpPr>
              <a:spLocks noChangeArrowheads="1"/>
            </p:cNvSpPr>
            <p:nvPr userDrawn="1"/>
          </p:nvSpPr>
          <p:spPr bwMode="auto">
            <a:xfrm>
              <a:off x="225" y="3151"/>
              <a:ext cx="26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7" name="Group 3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22" name="AutoShape 31"/>
              <p:cNvSpPr>
                <a:spLocks noChangeArrowheads="1"/>
              </p:cNvSpPr>
              <p:nvPr userDrawn="1"/>
            </p:nvSpPr>
            <p:spPr bwMode="auto">
              <a:xfrm>
                <a:off x="1139" y="418"/>
                <a:ext cx="271" cy="406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23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14" y="417"/>
                <a:ext cx="269" cy="404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8" name="Group 3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20" name="AutoShape 34"/>
              <p:cNvSpPr>
                <a:spLocks noChangeArrowheads="1"/>
              </p:cNvSpPr>
              <p:nvPr userDrawn="1"/>
            </p:nvSpPr>
            <p:spPr bwMode="auto">
              <a:xfrm>
                <a:off x="1117" y="410"/>
                <a:ext cx="250" cy="414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21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377" y="415"/>
                <a:ext cx="258" cy="414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9" name="AutoShape 36"/>
            <p:cNvSpPr>
              <a:spLocks noChangeArrowheads="1"/>
            </p:cNvSpPr>
            <p:nvPr userDrawn="1"/>
          </p:nvSpPr>
          <p:spPr bwMode="auto">
            <a:xfrm rot="5400000">
              <a:off x="319" y="3499"/>
              <a:ext cx="76" cy="134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24" name="Group 37"/>
          <p:cNvGrpSpPr>
            <a:grpSpLocks/>
          </p:cNvGrpSpPr>
          <p:nvPr/>
        </p:nvGrpSpPr>
        <p:grpSpPr bwMode="auto">
          <a:xfrm rot="-240497">
            <a:off x="8243888" y="4868863"/>
            <a:ext cx="454025" cy="503237"/>
            <a:chOff x="158" y="3158"/>
            <a:chExt cx="409" cy="454"/>
          </a:xfrm>
        </p:grpSpPr>
        <p:sp>
          <p:nvSpPr>
            <p:cNvPr id="25" name="AutoShape 3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26" name="Oval 3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2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27" name="Group 4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32" name="AutoShape 41"/>
              <p:cNvSpPr>
                <a:spLocks noChangeArrowheads="1"/>
              </p:cNvSpPr>
              <p:nvPr userDrawn="1"/>
            </p:nvSpPr>
            <p:spPr bwMode="auto">
              <a:xfrm>
                <a:off x="1152" y="434"/>
                <a:ext cx="274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33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17" y="433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28" name="Group 4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30" name="AutoShape 44"/>
              <p:cNvSpPr>
                <a:spLocks noChangeArrowheads="1"/>
              </p:cNvSpPr>
              <p:nvPr userDrawn="1"/>
            </p:nvSpPr>
            <p:spPr bwMode="auto">
              <a:xfrm>
                <a:off x="1129" y="426"/>
                <a:ext cx="271" cy="407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31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395" y="428"/>
                <a:ext cx="271" cy="407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29" name="AutoShape 46"/>
            <p:cNvSpPr>
              <a:spLocks noChangeArrowheads="1"/>
            </p:cNvSpPr>
            <p:nvPr userDrawn="1"/>
          </p:nvSpPr>
          <p:spPr bwMode="auto">
            <a:xfrm rot="5400000">
              <a:off x="321" y="3499"/>
              <a:ext cx="77" cy="134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34" name="Group 77"/>
          <p:cNvGrpSpPr>
            <a:grpSpLocks/>
          </p:cNvGrpSpPr>
          <p:nvPr/>
        </p:nvGrpSpPr>
        <p:grpSpPr bwMode="auto">
          <a:xfrm>
            <a:off x="2627313" y="5805488"/>
            <a:ext cx="519112" cy="576262"/>
            <a:chOff x="1655" y="3657"/>
            <a:chExt cx="327" cy="363"/>
          </a:xfrm>
        </p:grpSpPr>
        <p:sp>
          <p:nvSpPr>
            <p:cNvPr id="35" name="AutoShape 4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61 h 21600"/>
                <a:gd name="T14" fmla="*/ 17094 w 21600"/>
                <a:gd name="T15" fmla="*/ 171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36" name="Oval 4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37" name="Group 5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42" name="AutoShape 5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43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38" name="Group 5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40" name="AutoShape 5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0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41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31" y="436"/>
                <a:ext cx="270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39" name="AutoShape 5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44" name="Group 67"/>
          <p:cNvGrpSpPr>
            <a:grpSpLocks/>
          </p:cNvGrpSpPr>
          <p:nvPr/>
        </p:nvGrpSpPr>
        <p:grpSpPr bwMode="auto">
          <a:xfrm rot="846238">
            <a:off x="1692275" y="765175"/>
            <a:ext cx="908050" cy="1009650"/>
            <a:chOff x="158" y="3158"/>
            <a:chExt cx="409" cy="454"/>
          </a:xfrm>
        </p:grpSpPr>
        <p:sp>
          <p:nvSpPr>
            <p:cNvPr id="45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46" name="Oval 6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47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52" name="AutoShape 71"/>
              <p:cNvSpPr>
                <a:spLocks noChangeArrowheads="1"/>
              </p:cNvSpPr>
              <p:nvPr userDrawn="1"/>
            </p:nvSpPr>
            <p:spPr bwMode="auto">
              <a:xfrm>
                <a:off x="1150" y="434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53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48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50" name="AutoShape 74"/>
              <p:cNvSpPr>
                <a:spLocks noChangeArrowheads="1"/>
              </p:cNvSpPr>
              <p:nvPr userDrawn="1"/>
            </p:nvSpPr>
            <p:spPr bwMode="auto">
              <a:xfrm>
                <a:off x="1144" y="434"/>
                <a:ext cx="266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51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409" y="434"/>
                <a:ext cx="263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49" name="AutoShape 76"/>
            <p:cNvSpPr>
              <a:spLocks noChangeArrowheads="1"/>
            </p:cNvSpPr>
            <p:nvPr userDrawn="1"/>
          </p:nvSpPr>
          <p:spPr bwMode="auto">
            <a:xfrm rot="5400000">
              <a:off x="324" y="3507"/>
              <a:ext cx="76" cy="134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54" name="Group 78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55" name="AutoShape 79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61 h 21600"/>
                <a:gd name="T14" fmla="*/ 17094 w 21600"/>
                <a:gd name="T15" fmla="*/ 171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56" name="Oval 80"/>
            <p:cNvSpPr>
              <a:spLocks noChangeArrowheads="1"/>
            </p:cNvSpPr>
            <p:nvPr userDrawn="1"/>
          </p:nvSpPr>
          <p:spPr bwMode="auto">
            <a:xfrm>
              <a:off x="1706" y="3655"/>
              <a:ext cx="218" cy="272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57" name="Group 81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62" name="AutoShape 82"/>
              <p:cNvSpPr>
                <a:spLocks noChangeArrowheads="1"/>
              </p:cNvSpPr>
              <p:nvPr userDrawn="1"/>
            </p:nvSpPr>
            <p:spPr bwMode="auto">
              <a:xfrm>
                <a:off x="1134" y="421"/>
                <a:ext cx="273" cy="414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63" name="AutoShape 83"/>
              <p:cNvSpPr>
                <a:spLocks noChangeArrowheads="1"/>
              </p:cNvSpPr>
              <p:nvPr userDrawn="1"/>
            </p:nvSpPr>
            <p:spPr bwMode="auto">
              <a:xfrm flipH="1">
                <a:off x="1405" y="422"/>
                <a:ext cx="275" cy="417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58" name="Group 84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60" name="AutoShape 85"/>
              <p:cNvSpPr>
                <a:spLocks noChangeArrowheads="1"/>
              </p:cNvSpPr>
              <p:nvPr userDrawn="1"/>
            </p:nvSpPr>
            <p:spPr bwMode="auto">
              <a:xfrm>
                <a:off x="1146" y="422"/>
                <a:ext cx="253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61" name="AutoShape 86"/>
              <p:cNvSpPr>
                <a:spLocks noChangeArrowheads="1"/>
              </p:cNvSpPr>
              <p:nvPr userDrawn="1"/>
            </p:nvSpPr>
            <p:spPr bwMode="auto">
              <a:xfrm flipH="1">
                <a:off x="1396" y="421"/>
                <a:ext cx="253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59" name="AutoShape 87"/>
            <p:cNvSpPr>
              <a:spLocks noChangeArrowheads="1"/>
            </p:cNvSpPr>
            <p:nvPr userDrawn="1"/>
          </p:nvSpPr>
          <p:spPr bwMode="auto">
            <a:xfrm rot="5400000">
              <a:off x="1786" y="3928"/>
              <a:ext cx="61" cy="106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64" name="Group 98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65" name="AutoShape 89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04 h 21600"/>
                <a:gd name="T14" fmla="*/ 17139 w 21600"/>
                <a:gd name="T15" fmla="*/ 171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66" name="Oval 90"/>
            <p:cNvSpPr>
              <a:spLocks noChangeArrowheads="1"/>
            </p:cNvSpPr>
            <p:nvPr userDrawn="1"/>
          </p:nvSpPr>
          <p:spPr bwMode="auto">
            <a:xfrm rot="846238">
              <a:off x="2498" y="705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67" name="Group 91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72" name="AutoShape 92"/>
              <p:cNvSpPr>
                <a:spLocks noChangeArrowheads="1"/>
              </p:cNvSpPr>
              <p:nvPr userDrawn="1"/>
            </p:nvSpPr>
            <p:spPr bwMode="auto">
              <a:xfrm>
                <a:off x="1147" y="423"/>
                <a:ext cx="274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73" name="AutoShape 93"/>
              <p:cNvSpPr>
                <a:spLocks noChangeArrowheads="1"/>
              </p:cNvSpPr>
              <p:nvPr userDrawn="1"/>
            </p:nvSpPr>
            <p:spPr bwMode="auto">
              <a:xfrm flipH="1">
                <a:off x="1418" y="424"/>
                <a:ext cx="274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68" name="Group 94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70" name="AutoShape 95"/>
              <p:cNvSpPr>
                <a:spLocks noChangeArrowheads="1"/>
              </p:cNvSpPr>
              <p:nvPr userDrawn="1"/>
            </p:nvSpPr>
            <p:spPr bwMode="auto">
              <a:xfrm>
                <a:off x="1140" y="425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71" name="AutoShape 96"/>
              <p:cNvSpPr>
                <a:spLocks noChangeArrowheads="1"/>
              </p:cNvSpPr>
              <p:nvPr userDrawn="1"/>
            </p:nvSpPr>
            <p:spPr bwMode="auto">
              <a:xfrm flipH="1">
                <a:off x="1406" y="425"/>
                <a:ext cx="273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69" name="AutoShape 97"/>
            <p:cNvSpPr>
              <a:spLocks noChangeArrowheads="1"/>
            </p:cNvSpPr>
            <p:nvPr userDrawn="1"/>
          </p:nvSpPr>
          <p:spPr bwMode="auto">
            <a:xfrm rot="6246238">
              <a:off x="2534" y="1015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74" name="Group 99"/>
          <p:cNvGrpSpPr>
            <a:grpSpLocks/>
          </p:cNvGrpSpPr>
          <p:nvPr/>
        </p:nvGrpSpPr>
        <p:grpSpPr bwMode="auto">
          <a:xfrm rot="-617477">
            <a:off x="6011863" y="5734050"/>
            <a:ext cx="395287" cy="431800"/>
            <a:chOff x="2438" y="710"/>
            <a:chExt cx="368" cy="402"/>
          </a:xfrm>
        </p:grpSpPr>
        <p:sp>
          <p:nvSpPr>
            <p:cNvPr id="75" name="AutoShape 100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04 h 21600"/>
                <a:gd name="T14" fmla="*/ 17139 w 21600"/>
                <a:gd name="T15" fmla="*/ 171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76" name="Oval 101"/>
            <p:cNvSpPr>
              <a:spLocks noChangeArrowheads="1"/>
            </p:cNvSpPr>
            <p:nvPr userDrawn="1"/>
          </p:nvSpPr>
          <p:spPr bwMode="auto">
            <a:xfrm rot="846238">
              <a:off x="2499" y="708"/>
              <a:ext cx="247" cy="306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77" name="Group 102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82" name="AutoShape 103"/>
              <p:cNvSpPr>
                <a:spLocks noChangeArrowheads="1"/>
              </p:cNvSpPr>
              <p:nvPr userDrawn="1"/>
            </p:nvSpPr>
            <p:spPr bwMode="auto">
              <a:xfrm>
                <a:off x="1150" y="422"/>
                <a:ext cx="267" cy="412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83" name="AutoShape 104"/>
              <p:cNvSpPr>
                <a:spLocks noChangeArrowheads="1"/>
              </p:cNvSpPr>
              <p:nvPr userDrawn="1"/>
            </p:nvSpPr>
            <p:spPr bwMode="auto">
              <a:xfrm flipH="1">
                <a:off x="1422" y="418"/>
                <a:ext cx="267" cy="413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78" name="Group 105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80" name="AutoShape 106"/>
              <p:cNvSpPr>
                <a:spLocks noChangeArrowheads="1"/>
              </p:cNvSpPr>
              <p:nvPr userDrawn="1"/>
            </p:nvSpPr>
            <p:spPr bwMode="auto">
              <a:xfrm>
                <a:off x="1117" y="424"/>
                <a:ext cx="290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81" name="AutoShape 107"/>
              <p:cNvSpPr>
                <a:spLocks noChangeArrowheads="1"/>
              </p:cNvSpPr>
              <p:nvPr userDrawn="1"/>
            </p:nvSpPr>
            <p:spPr bwMode="auto">
              <a:xfrm flipH="1">
                <a:off x="1422" y="424"/>
                <a:ext cx="271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79" name="AutoShape 108"/>
            <p:cNvSpPr>
              <a:spLocks noChangeArrowheads="1"/>
            </p:cNvSpPr>
            <p:nvPr userDrawn="1"/>
          </p:nvSpPr>
          <p:spPr bwMode="auto">
            <a:xfrm rot="6246238">
              <a:off x="2528" y="1014"/>
              <a:ext cx="68" cy="121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84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5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6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7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88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89" name="Group 114"/>
          <p:cNvGrpSpPr>
            <a:grpSpLocks/>
          </p:cNvGrpSpPr>
          <p:nvPr/>
        </p:nvGrpSpPr>
        <p:grpSpPr bwMode="auto">
          <a:xfrm>
            <a:off x="9144000" y="0"/>
            <a:ext cx="863600" cy="863600"/>
            <a:chOff x="1655" y="3657"/>
            <a:chExt cx="327" cy="363"/>
          </a:xfrm>
        </p:grpSpPr>
        <p:sp>
          <p:nvSpPr>
            <p:cNvPr id="90" name="AutoShape 115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61 h 21600"/>
                <a:gd name="T14" fmla="*/ 17094 w 21600"/>
                <a:gd name="T15" fmla="*/ 171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91" name="Oval 116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92" name="Group 117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97" name="AutoShape 118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3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98" name="AutoShape 119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8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93" name="Group 120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95" name="AutoShape 12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96" name="AutoShape 122"/>
              <p:cNvSpPr>
                <a:spLocks noChangeArrowheads="1"/>
              </p:cNvSpPr>
              <p:nvPr userDrawn="1"/>
            </p:nvSpPr>
            <p:spPr bwMode="auto">
              <a:xfrm flipH="1">
                <a:off x="1428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94" name="AutoShape 123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99" name="Group 124"/>
          <p:cNvGrpSpPr>
            <a:grpSpLocks/>
          </p:cNvGrpSpPr>
          <p:nvPr/>
        </p:nvGrpSpPr>
        <p:grpSpPr bwMode="auto">
          <a:xfrm rot="226018">
            <a:off x="7740650" y="1628775"/>
            <a:ext cx="288925" cy="352425"/>
            <a:chOff x="158" y="3158"/>
            <a:chExt cx="409" cy="454"/>
          </a:xfrm>
        </p:grpSpPr>
        <p:sp>
          <p:nvSpPr>
            <p:cNvPr id="100" name="AutoShape 125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1" name="Oval 126"/>
            <p:cNvSpPr>
              <a:spLocks noChangeArrowheads="1"/>
            </p:cNvSpPr>
            <p:nvPr userDrawn="1"/>
          </p:nvSpPr>
          <p:spPr bwMode="auto">
            <a:xfrm>
              <a:off x="214" y="3148"/>
              <a:ext cx="274" cy="342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2" name="Group 127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7" name="AutoShape 128"/>
              <p:cNvSpPr>
                <a:spLocks noChangeArrowheads="1"/>
              </p:cNvSpPr>
              <p:nvPr userDrawn="1"/>
            </p:nvSpPr>
            <p:spPr bwMode="auto">
              <a:xfrm>
                <a:off x="1138" y="425"/>
                <a:ext cx="273" cy="415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8" name="AutoShape 129"/>
              <p:cNvSpPr>
                <a:spLocks noChangeArrowheads="1"/>
              </p:cNvSpPr>
              <p:nvPr userDrawn="1"/>
            </p:nvSpPr>
            <p:spPr bwMode="auto">
              <a:xfrm flipH="1">
                <a:off x="1393" y="430"/>
                <a:ext cx="272" cy="415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3" name="Group 130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5" name="AutoShape 131"/>
              <p:cNvSpPr>
                <a:spLocks noChangeArrowheads="1"/>
              </p:cNvSpPr>
              <p:nvPr userDrawn="1"/>
            </p:nvSpPr>
            <p:spPr bwMode="auto">
              <a:xfrm>
                <a:off x="1100" y="424"/>
                <a:ext cx="272" cy="408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6" name="AutoShape 132"/>
              <p:cNvSpPr>
                <a:spLocks noChangeArrowheads="1"/>
              </p:cNvSpPr>
              <p:nvPr userDrawn="1"/>
            </p:nvSpPr>
            <p:spPr bwMode="auto">
              <a:xfrm flipH="1">
                <a:off x="1364" y="425"/>
                <a:ext cx="272" cy="406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4" name="AutoShape 133"/>
            <p:cNvSpPr>
              <a:spLocks noChangeArrowheads="1"/>
            </p:cNvSpPr>
            <p:nvPr userDrawn="1"/>
          </p:nvSpPr>
          <p:spPr bwMode="auto">
            <a:xfrm rot="5400000">
              <a:off x="313" y="3500"/>
              <a:ext cx="8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TW" altLang="en-US" noProof="0" smtClean="0"/>
              <a:t>按一下以編輯母片標題樣式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zh-TW" altLang="en-US" noProof="0" smtClean="0"/>
              <a:t>按一下以編輯母片副標題樣式</a:t>
            </a:r>
          </a:p>
        </p:txBody>
      </p:sp>
      <p:sp>
        <p:nvSpPr>
          <p:cNvPr id="10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A00CFC-F8E2-4F88-82B4-6B06E460359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282683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2948E-6 C -0.00538 -0.00485 -0.01128 -0.01202 -0.01736 -0.01479 C -0.0191 -0.02219 -0.02257 -0.02867 -0.01892 -0.03606 C -0.01684 -0.04046 -0.00642 -0.0437 -0.00469 -0.04439 C 0.00174 -0.04716 0.00799 -0.05017 0.01441 -0.05294 C 0.01997 -0.06404 0.02257 -0.08185 0.01111 -0.0867 C 0.00365 -0.09341 0.00816 -0.09017 -0.00312 -0.09526 C -0.00746 -0.09734 -0.01198 -0.10427 -0.0158 -0.10774 C -0.01632 -0.10982 -0.01805 -0.11213 -0.01736 -0.11422 C -0.01614 -0.11815 -0.00312 -0.12254 -0.00312 -0.12254 C 0.0059 -0.12647 0.01493 -0.12924 0.02396 -0.13317 C 0.02708 -0.13456 0.03021 -0.13595 0.03333 -0.13734 C 0.0349 -0.13803 0.0382 -0.13965 0.0382 -0.13965 C 0.04063 -0.14959 0.04149 -0.15306 0.03333 -0.15653 C 0.02326 -0.16554 0.01528 -0.16531 0.0033 -0.16693 C -0.00382 -0.16948 -0.00694 -0.17017 -0.00937 -0.17965 C -0.00903 -0.18659 -0.00903 -0.20901 -0.00469 -0.2178 C -0.00156 -0.22404 0.00799 -0.2326 0.00799 -0.2326 C 0.01615 -0.24878 0.00556 -0.23075 0.01597 -0.24092 C 0.02031 -0.24508 0.0342 -0.26196 0.03663 -0.26843 " pathEditMode="relative" ptsTypes="fffffffffffffffffff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19653E-6 C -0.04219 0.00162 -0.04635 -0.00879 -0.07153 0.0148 C -0.07726 0.02011 -0.08715 0.02104 -0.09375 0.02335 C -0.09479 0.02381 -0.10504 0.02821 -0.10799 0.02959 C -0.10955 0.03029 -0.11267 0.03167 -0.11267 0.03167 C -0.16806 0.03006 -0.20677 0.02797 -0.26198 0.02959 C -0.27083 0.03792 -0.27813 0.04925 -0.28576 0.05919 C -0.2934 0.06913 -0.28385 0.06358 -0.29375 0.06774 C -0.29844 0.07722 -0.30295 0.083 -0.31111 0.0867 C -0.32795 0.08532 -0.33767 0.08485 -0.35243 0.07838 C -0.36024 0.06728 -0.36719 0.06451 -0.37778 0.06127 C -0.38629 0.06196 -0.39479 0.06243 -0.4033 0.06358 C -0.41024 0.06451 -0.41198 0.0726 -0.41597 0.07838 C -0.42344 0.08948 -0.42326 0.08878 -0.43021 0.09526 C -0.43611 0.09456 -0.44201 0.09433 -0.44774 0.09318 C -0.4559 0.09156 -0.45208 0.0911 -0.45885 0.0867 C -0.46563 0.08231 -0.48108 0.07884 -0.48108 0.06566 " pathEditMode="relative" ptsTypes="ffffffffffffffffA">
                                      <p:cBhvr>
                                        <p:cTn id="8" dur="3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688 0.14104 C -0.03733 0.13295 -0.0257 0.1348 -0.01511 0.13041 C -0.01198 0.12902 -0.00868 0.12763 -0.00556 0.12624 C -0.004 0.12555 -0.00087 0.12416 -0.00087 0.12416 C 0.00642 0.11491 0.00937 0.10752 0.0118 0.09457 C 0.01128 0.08763 0.01111 0.08046 0.01024 0.07353 C 0.00885 0.06197 0.00052 0.05503 -0.004 0.04601 C -0.00747 0.03145 -0.00955 0.03121 0.00069 0.02058 C 0.00364 0.01734 0.01024 0.01202 0.01024 0.01202 C 0.01753 -0.00208 0.01406 0.00324 0.01979 -0.00485 C 0.02326 -0.01919 0.02586 -0.03445 0.01979 -0.04925 C 0.01649 -0.05734 0.0118 -0.06405 0.00868 -0.07237 " pathEditMode="relative" ptsTypes="fffffffffffA">
                                      <p:cBhvr>
                                        <p:cTn id="10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9.42197E-6 C 0.00052 -0.00208 0.00052 -0.00462 0.00157 -0.00624 C 0.00278 -0.00832 0.00504 -0.00878 0.00643 -0.01063 C 0.01563 -0.02288 0.00261 -0.01109 0.01424 -0.02312 C 0.01719 -0.02635 0.02379 -0.03167 0.02379 -0.03167 C 0.02796 -0.04809 0.02622 -0.06612 0.0191 -0.08023 C 0.01459 -0.09895 0.01893 -0.11236 0.02865 -0.12462 C 0.03299 -0.14196 0.03177 -0.13294 0.03177 -0.15213 " pathEditMode="relative" ptsTypes="fffffffA"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0DFC4-0141-4951-89BE-2C87DE1AA4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27213414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E9810-400D-44C4-8811-08A9BA6980E6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15737537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8436D-4EA2-47B3-8A3E-BD03318299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764516578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D4CDA-72EE-41F3-A344-638B305B93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59954181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3A33D-315F-4F5B-9E3F-EE35024005A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83246427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FC001-4B02-47B2-8107-7CA5717E081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66179864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F6B7C-15DF-4750-8CA0-A66EF0FE39C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769882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2C2F46-0834-45E4-AD92-EC48807D9A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79682978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223E6-16A6-475E-B6BE-0EC33CFF4B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288626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0099B-951F-47B0-8A6D-1AD86A37A405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511139092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45105-A082-40C4-A508-E4B0483F2C2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21024418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EBFA"/>
            </a:gs>
            <a:gs pos="30000">
              <a:srgbClr val="C4D6EB"/>
            </a:gs>
            <a:gs pos="60001">
              <a:srgbClr val="85C2FF"/>
            </a:gs>
            <a:gs pos="100000">
              <a:srgbClr val="5E9E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C84D35DE-1514-47B9-9BF8-8E21BDB1BC8A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  <p:grpSp>
        <p:nvGrpSpPr>
          <p:cNvPr id="1031" name="Group 7"/>
          <p:cNvGrpSpPr>
            <a:grpSpLocks/>
          </p:cNvGrpSpPr>
          <p:nvPr/>
        </p:nvGrpSpPr>
        <p:grpSpPr bwMode="auto">
          <a:xfrm rot="-750104">
            <a:off x="8388350" y="1196975"/>
            <a:ext cx="325438" cy="361950"/>
            <a:chOff x="158" y="3158"/>
            <a:chExt cx="409" cy="454"/>
          </a:xfrm>
        </p:grpSpPr>
        <p:sp>
          <p:nvSpPr>
            <p:cNvPr id="1097" name="AutoShape 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98" name="Oval 9"/>
            <p:cNvSpPr>
              <a:spLocks noChangeArrowheads="1"/>
            </p:cNvSpPr>
            <p:nvPr userDrawn="1"/>
          </p:nvSpPr>
          <p:spPr bwMode="auto">
            <a:xfrm>
              <a:off x="225" y="3151"/>
              <a:ext cx="263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99" name="Group 1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104" name="AutoShape 11"/>
              <p:cNvSpPr>
                <a:spLocks noChangeArrowheads="1"/>
              </p:cNvSpPr>
              <p:nvPr userDrawn="1"/>
            </p:nvSpPr>
            <p:spPr bwMode="auto">
              <a:xfrm>
                <a:off x="1139" y="418"/>
                <a:ext cx="271" cy="406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105" name="AutoShape 12"/>
              <p:cNvSpPr>
                <a:spLocks noChangeArrowheads="1"/>
              </p:cNvSpPr>
              <p:nvPr userDrawn="1"/>
            </p:nvSpPr>
            <p:spPr bwMode="auto">
              <a:xfrm flipH="1">
                <a:off x="1414" y="417"/>
                <a:ext cx="269" cy="404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100" name="Group 1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102" name="AutoShape 14"/>
              <p:cNvSpPr>
                <a:spLocks noChangeArrowheads="1"/>
              </p:cNvSpPr>
              <p:nvPr userDrawn="1"/>
            </p:nvSpPr>
            <p:spPr bwMode="auto">
              <a:xfrm>
                <a:off x="1117" y="410"/>
                <a:ext cx="250" cy="414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103" name="AutoShape 15"/>
              <p:cNvSpPr>
                <a:spLocks noChangeArrowheads="1"/>
              </p:cNvSpPr>
              <p:nvPr userDrawn="1"/>
            </p:nvSpPr>
            <p:spPr bwMode="auto">
              <a:xfrm flipH="1">
                <a:off x="1377" y="415"/>
                <a:ext cx="258" cy="414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101" name="AutoShape 16"/>
            <p:cNvSpPr>
              <a:spLocks noChangeArrowheads="1"/>
            </p:cNvSpPr>
            <p:nvPr userDrawn="1"/>
          </p:nvSpPr>
          <p:spPr bwMode="auto">
            <a:xfrm rot="5400000">
              <a:off x="319" y="3499"/>
              <a:ext cx="76" cy="134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2" name="Group 17"/>
          <p:cNvGrpSpPr>
            <a:grpSpLocks/>
          </p:cNvGrpSpPr>
          <p:nvPr/>
        </p:nvGrpSpPr>
        <p:grpSpPr bwMode="auto">
          <a:xfrm rot="-240497">
            <a:off x="5508625" y="6021388"/>
            <a:ext cx="454025" cy="503237"/>
            <a:chOff x="158" y="3158"/>
            <a:chExt cx="409" cy="454"/>
          </a:xfrm>
        </p:grpSpPr>
        <p:sp>
          <p:nvSpPr>
            <p:cNvPr id="1088" name="AutoShape 1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9" name="Oval 19"/>
            <p:cNvSpPr>
              <a:spLocks noChangeArrowheads="1"/>
            </p:cNvSpPr>
            <p:nvPr userDrawn="1"/>
          </p:nvSpPr>
          <p:spPr bwMode="auto">
            <a:xfrm>
              <a:off x="226" y="3158"/>
              <a:ext cx="272" cy="341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90" name="Group 2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95" name="AutoShape 21"/>
              <p:cNvSpPr>
                <a:spLocks noChangeArrowheads="1"/>
              </p:cNvSpPr>
              <p:nvPr userDrawn="1"/>
            </p:nvSpPr>
            <p:spPr bwMode="auto">
              <a:xfrm>
                <a:off x="1152" y="434"/>
                <a:ext cx="274" cy="409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96" name="AutoShape 22"/>
              <p:cNvSpPr>
                <a:spLocks noChangeArrowheads="1"/>
              </p:cNvSpPr>
              <p:nvPr userDrawn="1"/>
            </p:nvSpPr>
            <p:spPr bwMode="auto">
              <a:xfrm flipH="1">
                <a:off x="1417" y="433"/>
                <a:ext cx="273" cy="409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91" name="Group 2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93" name="AutoShape 24"/>
              <p:cNvSpPr>
                <a:spLocks noChangeArrowheads="1"/>
              </p:cNvSpPr>
              <p:nvPr userDrawn="1"/>
            </p:nvSpPr>
            <p:spPr bwMode="auto">
              <a:xfrm>
                <a:off x="1129" y="426"/>
                <a:ext cx="271" cy="407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94" name="AutoShape 25"/>
              <p:cNvSpPr>
                <a:spLocks noChangeArrowheads="1"/>
              </p:cNvSpPr>
              <p:nvPr userDrawn="1"/>
            </p:nvSpPr>
            <p:spPr bwMode="auto">
              <a:xfrm flipH="1">
                <a:off x="1395" y="428"/>
                <a:ext cx="271" cy="407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92" name="AutoShape 26"/>
            <p:cNvSpPr>
              <a:spLocks noChangeArrowheads="1"/>
            </p:cNvSpPr>
            <p:nvPr userDrawn="1"/>
          </p:nvSpPr>
          <p:spPr bwMode="auto">
            <a:xfrm rot="5400000">
              <a:off x="321" y="3499"/>
              <a:ext cx="77" cy="134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3" name="Group 27"/>
          <p:cNvGrpSpPr>
            <a:grpSpLocks/>
          </p:cNvGrpSpPr>
          <p:nvPr/>
        </p:nvGrpSpPr>
        <p:grpSpPr bwMode="auto">
          <a:xfrm>
            <a:off x="539750" y="5949950"/>
            <a:ext cx="519113" cy="576263"/>
            <a:chOff x="1655" y="3657"/>
            <a:chExt cx="327" cy="363"/>
          </a:xfrm>
        </p:grpSpPr>
        <p:sp>
          <p:nvSpPr>
            <p:cNvPr id="1079" name="AutoShape 2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61 h 21600"/>
                <a:gd name="T14" fmla="*/ 17094 w 21600"/>
                <a:gd name="T15" fmla="*/ 171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80" name="Oval 29"/>
            <p:cNvSpPr>
              <a:spLocks noChangeArrowheads="1"/>
            </p:cNvSpPr>
            <p:nvPr userDrawn="1"/>
          </p:nvSpPr>
          <p:spPr bwMode="auto">
            <a:xfrm>
              <a:off x="1709" y="3657"/>
              <a:ext cx="219" cy="273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81" name="Group 3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86" name="AutoShape 31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87" name="AutoShape 32"/>
              <p:cNvSpPr>
                <a:spLocks noChangeArrowheads="1"/>
              </p:cNvSpPr>
              <p:nvPr userDrawn="1"/>
            </p:nvSpPr>
            <p:spPr bwMode="auto">
              <a:xfrm flipH="1">
                <a:off x="1429" y="436"/>
                <a:ext cx="272" cy="409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82" name="Group 3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84" name="AutoShape 34"/>
              <p:cNvSpPr>
                <a:spLocks noChangeArrowheads="1"/>
              </p:cNvSpPr>
              <p:nvPr userDrawn="1"/>
            </p:nvSpPr>
            <p:spPr bwMode="auto">
              <a:xfrm>
                <a:off x="1156" y="436"/>
                <a:ext cx="270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85" name="AutoShape 35"/>
              <p:cNvSpPr>
                <a:spLocks noChangeArrowheads="1"/>
              </p:cNvSpPr>
              <p:nvPr userDrawn="1"/>
            </p:nvSpPr>
            <p:spPr bwMode="auto">
              <a:xfrm flipH="1">
                <a:off x="1431" y="436"/>
                <a:ext cx="270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83" name="AutoShape 36"/>
            <p:cNvSpPr>
              <a:spLocks noChangeArrowheads="1"/>
            </p:cNvSpPr>
            <p:nvPr userDrawn="1"/>
          </p:nvSpPr>
          <p:spPr bwMode="auto">
            <a:xfrm rot="5400000">
              <a:off x="1788" y="3936"/>
              <a:ext cx="61" cy="107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4" name="Group 37"/>
          <p:cNvGrpSpPr>
            <a:grpSpLocks/>
          </p:cNvGrpSpPr>
          <p:nvPr/>
        </p:nvGrpSpPr>
        <p:grpSpPr bwMode="auto">
          <a:xfrm rot="725685">
            <a:off x="179388" y="5876925"/>
            <a:ext cx="323850" cy="360363"/>
            <a:chOff x="1655" y="3657"/>
            <a:chExt cx="327" cy="363"/>
          </a:xfrm>
        </p:grpSpPr>
        <p:sp>
          <p:nvSpPr>
            <p:cNvPr id="1070" name="AutoShape 38"/>
            <p:cNvSpPr>
              <a:spLocks noChangeArrowheads="1"/>
            </p:cNvSpPr>
            <p:nvPr userDrawn="1"/>
          </p:nvSpPr>
          <p:spPr bwMode="auto">
            <a:xfrm>
              <a:off x="1737" y="3898"/>
              <a:ext cx="163" cy="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6 w 21600"/>
                <a:gd name="T13" fmla="*/ 4461 h 21600"/>
                <a:gd name="T14" fmla="*/ 17094 w 21600"/>
                <a:gd name="T15" fmla="*/ 1713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71" name="Oval 39"/>
            <p:cNvSpPr>
              <a:spLocks noChangeArrowheads="1"/>
            </p:cNvSpPr>
            <p:nvPr userDrawn="1"/>
          </p:nvSpPr>
          <p:spPr bwMode="auto">
            <a:xfrm>
              <a:off x="1706" y="3655"/>
              <a:ext cx="218" cy="272"/>
            </a:xfrm>
            <a:prstGeom prst="ellipse">
              <a:avLst/>
            </a:prstGeom>
            <a:solidFill>
              <a:srgbClr val="0000FF">
                <a:alpha val="5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72" name="Group 40"/>
            <p:cNvGrpSpPr>
              <a:grpSpLocks/>
            </p:cNvGrpSpPr>
            <p:nvPr userDrawn="1"/>
          </p:nvGrpSpPr>
          <p:grpSpPr bwMode="auto">
            <a:xfrm>
              <a:off x="1655" y="3657"/>
              <a:ext cx="327" cy="273"/>
              <a:chOff x="1156" y="436"/>
              <a:chExt cx="545" cy="409"/>
            </a:xfrm>
          </p:grpSpPr>
          <p:sp>
            <p:nvSpPr>
              <p:cNvPr id="1077" name="AutoShape 41"/>
              <p:cNvSpPr>
                <a:spLocks noChangeArrowheads="1"/>
              </p:cNvSpPr>
              <p:nvPr userDrawn="1"/>
            </p:nvSpPr>
            <p:spPr bwMode="auto">
              <a:xfrm>
                <a:off x="1134" y="421"/>
                <a:ext cx="273" cy="414"/>
              </a:xfrm>
              <a:prstGeom prst="moon">
                <a:avLst>
                  <a:gd name="adj" fmla="val 41194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78" name="AutoShape 42"/>
              <p:cNvSpPr>
                <a:spLocks noChangeArrowheads="1"/>
              </p:cNvSpPr>
              <p:nvPr userDrawn="1"/>
            </p:nvSpPr>
            <p:spPr bwMode="auto">
              <a:xfrm flipH="1">
                <a:off x="1405" y="422"/>
                <a:ext cx="275" cy="417"/>
              </a:xfrm>
              <a:prstGeom prst="moon">
                <a:avLst>
                  <a:gd name="adj" fmla="val 38676"/>
                </a:avLst>
              </a:prstGeom>
              <a:solidFill>
                <a:srgbClr val="99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73" name="Group 43"/>
            <p:cNvGrpSpPr>
              <a:grpSpLocks/>
            </p:cNvGrpSpPr>
            <p:nvPr userDrawn="1"/>
          </p:nvGrpSpPr>
          <p:grpSpPr bwMode="auto">
            <a:xfrm>
              <a:off x="1765" y="3657"/>
              <a:ext cx="107" cy="272"/>
              <a:chOff x="1156" y="436"/>
              <a:chExt cx="545" cy="409"/>
            </a:xfrm>
          </p:grpSpPr>
          <p:sp>
            <p:nvSpPr>
              <p:cNvPr id="1075" name="AutoShape 44"/>
              <p:cNvSpPr>
                <a:spLocks noChangeArrowheads="1"/>
              </p:cNvSpPr>
              <p:nvPr userDrawn="1"/>
            </p:nvSpPr>
            <p:spPr bwMode="auto">
              <a:xfrm>
                <a:off x="1146" y="422"/>
                <a:ext cx="253" cy="409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76" name="AutoShape 45"/>
              <p:cNvSpPr>
                <a:spLocks noChangeArrowheads="1"/>
              </p:cNvSpPr>
              <p:nvPr userDrawn="1"/>
            </p:nvSpPr>
            <p:spPr bwMode="auto">
              <a:xfrm flipH="1">
                <a:off x="1396" y="421"/>
                <a:ext cx="253" cy="409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74" name="AutoShape 46"/>
            <p:cNvSpPr>
              <a:spLocks noChangeArrowheads="1"/>
            </p:cNvSpPr>
            <p:nvPr userDrawn="1"/>
          </p:nvSpPr>
          <p:spPr bwMode="auto">
            <a:xfrm rot="5400000">
              <a:off x="1786" y="3928"/>
              <a:ext cx="61" cy="106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5" name="Group 47"/>
          <p:cNvGrpSpPr>
            <a:grpSpLocks/>
          </p:cNvGrpSpPr>
          <p:nvPr/>
        </p:nvGrpSpPr>
        <p:grpSpPr bwMode="auto">
          <a:xfrm rot="-1365059">
            <a:off x="395288" y="1196975"/>
            <a:ext cx="584200" cy="638175"/>
            <a:chOff x="2438" y="710"/>
            <a:chExt cx="368" cy="402"/>
          </a:xfrm>
        </p:grpSpPr>
        <p:sp>
          <p:nvSpPr>
            <p:cNvPr id="1061" name="AutoShape 4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04 h 21600"/>
                <a:gd name="T14" fmla="*/ 17139 w 21600"/>
                <a:gd name="T15" fmla="*/ 171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62" name="Oval 49"/>
            <p:cNvSpPr>
              <a:spLocks noChangeArrowheads="1"/>
            </p:cNvSpPr>
            <p:nvPr userDrawn="1"/>
          </p:nvSpPr>
          <p:spPr bwMode="auto">
            <a:xfrm rot="846238">
              <a:off x="2498" y="705"/>
              <a:ext cx="246" cy="307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63" name="Group 5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68" name="AutoShape 51"/>
              <p:cNvSpPr>
                <a:spLocks noChangeArrowheads="1"/>
              </p:cNvSpPr>
              <p:nvPr userDrawn="1"/>
            </p:nvSpPr>
            <p:spPr bwMode="auto">
              <a:xfrm>
                <a:off x="1147" y="423"/>
                <a:ext cx="274" cy="409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69" name="AutoShape 52"/>
              <p:cNvSpPr>
                <a:spLocks noChangeArrowheads="1"/>
              </p:cNvSpPr>
              <p:nvPr userDrawn="1"/>
            </p:nvSpPr>
            <p:spPr bwMode="auto">
              <a:xfrm flipH="1">
                <a:off x="1418" y="424"/>
                <a:ext cx="274" cy="409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64" name="Group 5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66" name="AutoShape 54"/>
              <p:cNvSpPr>
                <a:spLocks noChangeArrowheads="1"/>
              </p:cNvSpPr>
              <p:nvPr userDrawn="1"/>
            </p:nvSpPr>
            <p:spPr bwMode="auto">
              <a:xfrm>
                <a:off x="1140" y="425"/>
                <a:ext cx="272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67" name="AutoShape 55"/>
              <p:cNvSpPr>
                <a:spLocks noChangeArrowheads="1"/>
              </p:cNvSpPr>
              <p:nvPr userDrawn="1"/>
            </p:nvSpPr>
            <p:spPr bwMode="auto">
              <a:xfrm flipH="1">
                <a:off x="1406" y="425"/>
                <a:ext cx="273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65" name="AutoShape 56"/>
            <p:cNvSpPr>
              <a:spLocks noChangeArrowheads="1"/>
            </p:cNvSpPr>
            <p:nvPr userDrawn="1"/>
          </p:nvSpPr>
          <p:spPr bwMode="auto">
            <a:xfrm rot="6246238">
              <a:off x="2534" y="1015"/>
              <a:ext cx="68" cy="122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6" name="Group 57"/>
          <p:cNvGrpSpPr>
            <a:grpSpLocks/>
          </p:cNvGrpSpPr>
          <p:nvPr/>
        </p:nvGrpSpPr>
        <p:grpSpPr bwMode="auto">
          <a:xfrm rot="-617477">
            <a:off x="6011863" y="6237288"/>
            <a:ext cx="395287" cy="431800"/>
            <a:chOff x="2438" y="710"/>
            <a:chExt cx="368" cy="402"/>
          </a:xfrm>
        </p:grpSpPr>
        <p:sp>
          <p:nvSpPr>
            <p:cNvPr id="1052" name="AutoShape 58"/>
            <p:cNvSpPr>
              <a:spLocks noChangeArrowheads="1"/>
            </p:cNvSpPr>
            <p:nvPr userDrawn="1"/>
          </p:nvSpPr>
          <p:spPr bwMode="auto">
            <a:xfrm rot="846238">
              <a:off x="2489" y="977"/>
              <a:ext cx="184" cy="103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61 w 21600"/>
                <a:gd name="T13" fmla="*/ 4404 h 21600"/>
                <a:gd name="T14" fmla="*/ 17139 w 21600"/>
                <a:gd name="T15" fmla="*/ 1719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53" name="Oval 59"/>
            <p:cNvSpPr>
              <a:spLocks noChangeArrowheads="1"/>
            </p:cNvSpPr>
            <p:nvPr userDrawn="1"/>
          </p:nvSpPr>
          <p:spPr bwMode="auto">
            <a:xfrm rot="846238">
              <a:off x="2499" y="708"/>
              <a:ext cx="247" cy="306"/>
            </a:xfrm>
            <a:prstGeom prst="ellipse">
              <a:avLst/>
            </a:prstGeom>
            <a:solidFill>
              <a:srgbClr val="CCFF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54" name="Group 60"/>
            <p:cNvGrpSpPr>
              <a:grpSpLocks/>
            </p:cNvGrpSpPr>
            <p:nvPr userDrawn="1"/>
          </p:nvGrpSpPr>
          <p:grpSpPr bwMode="auto">
            <a:xfrm rot="846238">
              <a:off x="2438" y="710"/>
              <a:ext cx="368" cy="307"/>
              <a:chOff x="1156" y="436"/>
              <a:chExt cx="545" cy="409"/>
            </a:xfrm>
          </p:grpSpPr>
          <p:sp>
            <p:nvSpPr>
              <p:cNvPr id="1059" name="AutoShape 61"/>
              <p:cNvSpPr>
                <a:spLocks noChangeArrowheads="1"/>
              </p:cNvSpPr>
              <p:nvPr userDrawn="1"/>
            </p:nvSpPr>
            <p:spPr bwMode="auto">
              <a:xfrm>
                <a:off x="1150" y="422"/>
                <a:ext cx="267" cy="412"/>
              </a:xfrm>
              <a:prstGeom prst="moon">
                <a:avLst>
                  <a:gd name="adj" fmla="val 41194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60" name="AutoShape 62"/>
              <p:cNvSpPr>
                <a:spLocks noChangeArrowheads="1"/>
              </p:cNvSpPr>
              <p:nvPr userDrawn="1"/>
            </p:nvSpPr>
            <p:spPr bwMode="auto">
              <a:xfrm flipH="1">
                <a:off x="1422" y="418"/>
                <a:ext cx="267" cy="413"/>
              </a:xfrm>
              <a:prstGeom prst="moon">
                <a:avLst>
                  <a:gd name="adj" fmla="val 38676"/>
                </a:avLst>
              </a:prstGeom>
              <a:solidFill>
                <a:srgbClr val="CC99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55" name="Group 63"/>
            <p:cNvGrpSpPr>
              <a:grpSpLocks/>
            </p:cNvGrpSpPr>
            <p:nvPr userDrawn="1"/>
          </p:nvGrpSpPr>
          <p:grpSpPr bwMode="auto">
            <a:xfrm rot="846238">
              <a:off x="2561" y="710"/>
              <a:ext cx="122" cy="306"/>
              <a:chOff x="1156" y="436"/>
              <a:chExt cx="545" cy="409"/>
            </a:xfrm>
          </p:grpSpPr>
          <p:sp>
            <p:nvSpPr>
              <p:cNvPr id="1057" name="AutoShape 64"/>
              <p:cNvSpPr>
                <a:spLocks noChangeArrowheads="1"/>
              </p:cNvSpPr>
              <p:nvPr userDrawn="1"/>
            </p:nvSpPr>
            <p:spPr bwMode="auto">
              <a:xfrm>
                <a:off x="1117" y="424"/>
                <a:ext cx="290" cy="409"/>
              </a:xfrm>
              <a:prstGeom prst="moon">
                <a:avLst>
                  <a:gd name="adj" fmla="val 41194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58" name="AutoShape 65"/>
              <p:cNvSpPr>
                <a:spLocks noChangeArrowheads="1"/>
              </p:cNvSpPr>
              <p:nvPr userDrawn="1"/>
            </p:nvSpPr>
            <p:spPr bwMode="auto">
              <a:xfrm flipH="1">
                <a:off x="1422" y="424"/>
                <a:ext cx="271" cy="409"/>
              </a:xfrm>
              <a:prstGeom prst="moon">
                <a:avLst>
                  <a:gd name="adj" fmla="val 38676"/>
                </a:avLst>
              </a:prstGeom>
              <a:solidFill>
                <a:srgbClr val="96969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56" name="AutoShape 66"/>
            <p:cNvSpPr>
              <a:spLocks noChangeArrowheads="1"/>
            </p:cNvSpPr>
            <p:nvPr userDrawn="1"/>
          </p:nvSpPr>
          <p:spPr bwMode="auto">
            <a:xfrm rot="6246238">
              <a:off x="2528" y="1014"/>
              <a:ext cx="68" cy="121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grpSp>
        <p:nvGrpSpPr>
          <p:cNvPr id="1037" name="Group 67"/>
          <p:cNvGrpSpPr>
            <a:grpSpLocks/>
          </p:cNvGrpSpPr>
          <p:nvPr/>
        </p:nvGrpSpPr>
        <p:grpSpPr bwMode="auto">
          <a:xfrm rot="226018">
            <a:off x="8243888" y="1557338"/>
            <a:ext cx="288925" cy="352425"/>
            <a:chOff x="158" y="3158"/>
            <a:chExt cx="409" cy="454"/>
          </a:xfrm>
        </p:grpSpPr>
        <p:sp>
          <p:nvSpPr>
            <p:cNvPr id="1043" name="AutoShape 68"/>
            <p:cNvSpPr>
              <a:spLocks noChangeArrowheads="1"/>
            </p:cNvSpPr>
            <p:nvPr userDrawn="1"/>
          </p:nvSpPr>
          <p:spPr bwMode="auto">
            <a:xfrm>
              <a:off x="260" y="3460"/>
              <a:ext cx="205" cy="1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31 w 21600"/>
                <a:gd name="T13" fmla="*/ 4547 h 21600"/>
                <a:gd name="T14" fmla="*/ 17069 w 21600"/>
                <a:gd name="T15" fmla="*/ 1705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044" name="Oval 69"/>
            <p:cNvSpPr>
              <a:spLocks noChangeArrowheads="1"/>
            </p:cNvSpPr>
            <p:nvPr userDrawn="1"/>
          </p:nvSpPr>
          <p:spPr bwMode="auto">
            <a:xfrm>
              <a:off x="214" y="3148"/>
              <a:ext cx="274" cy="342"/>
            </a:xfrm>
            <a:prstGeom prst="ellipse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  <p:grpSp>
          <p:nvGrpSpPr>
            <p:cNvPr id="1045" name="Group 70"/>
            <p:cNvGrpSpPr>
              <a:grpSpLocks/>
            </p:cNvGrpSpPr>
            <p:nvPr userDrawn="1"/>
          </p:nvGrpSpPr>
          <p:grpSpPr bwMode="auto">
            <a:xfrm>
              <a:off x="158" y="3158"/>
              <a:ext cx="409" cy="341"/>
              <a:chOff x="1156" y="436"/>
              <a:chExt cx="545" cy="409"/>
            </a:xfrm>
          </p:grpSpPr>
          <p:sp>
            <p:nvSpPr>
              <p:cNvPr id="1050" name="AutoShape 71"/>
              <p:cNvSpPr>
                <a:spLocks noChangeArrowheads="1"/>
              </p:cNvSpPr>
              <p:nvPr userDrawn="1"/>
            </p:nvSpPr>
            <p:spPr bwMode="auto">
              <a:xfrm>
                <a:off x="1138" y="425"/>
                <a:ext cx="272" cy="415"/>
              </a:xfrm>
              <a:prstGeom prst="moon">
                <a:avLst>
                  <a:gd name="adj" fmla="val 41194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51" name="AutoShape 72"/>
              <p:cNvSpPr>
                <a:spLocks noChangeArrowheads="1"/>
              </p:cNvSpPr>
              <p:nvPr userDrawn="1"/>
            </p:nvSpPr>
            <p:spPr bwMode="auto">
              <a:xfrm flipH="1">
                <a:off x="1393" y="430"/>
                <a:ext cx="273" cy="415"/>
              </a:xfrm>
              <a:prstGeom prst="moon">
                <a:avLst>
                  <a:gd name="adj" fmla="val 38676"/>
                </a:avLst>
              </a:prstGeom>
              <a:solidFill>
                <a:srgbClr val="FF99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grpSp>
          <p:nvGrpSpPr>
            <p:cNvPr id="1046" name="Group 73"/>
            <p:cNvGrpSpPr>
              <a:grpSpLocks/>
            </p:cNvGrpSpPr>
            <p:nvPr userDrawn="1"/>
          </p:nvGrpSpPr>
          <p:grpSpPr bwMode="auto">
            <a:xfrm>
              <a:off x="295" y="3158"/>
              <a:ext cx="135" cy="340"/>
              <a:chOff x="1156" y="436"/>
              <a:chExt cx="545" cy="409"/>
            </a:xfrm>
          </p:grpSpPr>
          <p:sp>
            <p:nvSpPr>
              <p:cNvPr id="1048" name="AutoShape 74"/>
              <p:cNvSpPr>
                <a:spLocks noChangeArrowheads="1"/>
              </p:cNvSpPr>
              <p:nvPr userDrawn="1"/>
            </p:nvSpPr>
            <p:spPr bwMode="auto">
              <a:xfrm>
                <a:off x="1100" y="424"/>
                <a:ext cx="272" cy="408"/>
              </a:xfrm>
              <a:prstGeom prst="moon">
                <a:avLst>
                  <a:gd name="adj" fmla="val 41194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  <p:sp>
            <p:nvSpPr>
              <p:cNvPr id="1049" name="AutoShape 75"/>
              <p:cNvSpPr>
                <a:spLocks noChangeArrowheads="1"/>
              </p:cNvSpPr>
              <p:nvPr userDrawn="1"/>
            </p:nvSpPr>
            <p:spPr bwMode="auto">
              <a:xfrm flipH="1">
                <a:off x="1364" y="425"/>
                <a:ext cx="272" cy="406"/>
              </a:xfrm>
              <a:prstGeom prst="moon">
                <a:avLst>
                  <a:gd name="adj" fmla="val 38676"/>
                </a:avLst>
              </a:prstGeom>
              <a:solidFill>
                <a:srgbClr val="FFCC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 eaLnBrk="0" hangingPunct="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defRPr/>
                </a:pPr>
                <a:endParaRPr lang="zh-TW" altLang="en-US" smtClean="0"/>
              </a:p>
            </p:txBody>
          </p:sp>
        </p:grpSp>
        <p:sp>
          <p:nvSpPr>
            <p:cNvPr id="1047" name="AutoShape 76"/>
            <p:cNvSpPr>
              <a:spLocks noChangeArrowheads="1"/>
            </p:cNvSpPr>
            <p:nvPr userDrawn="1"/>
          </p:nvSpPr>
          <p:spPr bwMode="auto">
            <a:xfrm rot="5400000">
              <a:off x="313" y="3500"/>
              <a:ext cx="86" cy="135"/>
            </a:xfrm>
            <a:prstGeom prst="flowChartDelay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defRPr/>
              </a:pPr>
              <a:endParaRPr lang="zh-TW" altLang="en-US" smtClean="0"/>
            </a:p>
          </p:txBody>
        </p:sp>
      </p:grpSp>
      <p:sp>
        <p:nvSpPr>
          <p:cNvPr id="1038" name="Cloud"/>
          <p:cNvSpPr>
            <a:spLocks noChangeAspect="1" noEditPoints="1" noChangeArrowheads="1"/>
          </p:cNvSpPr>
          <p:nvPr/>
        </p:nvSpPr>
        <p:spPr bwMode="auto">
          <a:xfrm>
            <a:off x="250825" y="5589588"/>
            <a:ext cx="1800225" cy="4762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39" name="Cloud"/>
          <p:cNvSpPr>
            <a:spLocks noChangeAspect="1" noEditPoints="1" noChangeArrowheads="1"/>
          </p:cNvSpPr>
          <p:nvPr/>
        </p:nvSpPr>
        <p:spPr bwMode="auto">
          <a:xfrm>
            <a:off x="8316913" y="3716338"/>
            <a:ext cx="649287" cy="220662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0" name="Cloud"/>
          <p:cNvSpPr>
            <a:spLocks noChangeAspect="1" noEditPoints="1" noChangeArrowheads="1"/>
          </p:cNvSpPr>
          <p:nvPr/>
        </p:nvSpPr>
        <p:spPr bwMode="auto">
          <a:xfrm>
            <a:off x="539750" y="1484313"/>
            <a:ext cx="2665413" cy="560387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1" name="Cloud"/>
          <p:cNvSpPr>
            <a:spLocks noChangeAspect="1" noEditPoints="1" noChangeArrowheads="1"/>
          </p:cNvSpPr>
          <p:nvPr/>
        </p:nvSpPr>
        <p:spPr bwMode="auto">
          <a:xfrm>
            <a:off x="3348038" y="1557338"/>
            <a:ext cx="647700" cy="1714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1042" name="Cloud"/>
          <p:cNvSpPr>
            <a:spLocks noChangeAspect="1" noEditPoints="1" noChangeArrowheads="1"/>
          </p:cNvSpPr>
          <p:nvPr/>
        </p:nvSpPr>
        <p:spPr bwMode="auto">
          <a:xfrm>
            <a:off x="7596188" y="3860800"/>
            <a:ext cx="1079500" cy="285750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>
              <a:alpha val="3019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9999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transition>
    <p:random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rgbClr val="FF00FF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rgbClr val="FF00FF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ra.gov.tw/ct.asp?xItem=20064&amp;ctNode=7527&amp;comefrom=lp#7527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FLIw8fUW6HQ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2.png"/><Relationship Id="rId4" Type="http://schemas.openxmlformats.org/officeDocument/2006/relationships/oleObject" Target="../embeddings/Microsoft_Excel___1.xls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___2.xls"/><Relationship Id="rId3" Type="http://schemas.openxmlformats.org/officeDocument/2006/relationships/notesSlide" Target="../notesSlides/notesSlide1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hyperlink" Target="http://www.water.gov.taipei/ct.asp?xItem=69929754&amp;ctNode=47806&amp;mp=114001" TargetMode="External"/><Relationship Id="rId5" Type="http://schemas.openxmlformats.org/officeDocument/2006/relationships/hyperlink" Target="http://www.wcis.org.tw/life/charge-3.asp" TargetMode="External"/><Relationship Id="rId4" Type="http://schemas.openxmlformats.org/officeDocument/2006/relationships/hyperlink" Target="https://www.water.gov.tw/pda/04faq/faq_a.asp?bull_id=242" TargetMode="External"/><Relationship Id="rId9" Type="http://schemas.openxmlformats.org/officeDocument/2006/relationships/image" Target="../media/image43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qpf.org/WaterCalculator.aspx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teia.e-info.org.tw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CFDKQBylsyQ" TargetMode="External"/><Relationship Id="rId2" Type="http://schemas.openxmlformats.org/officeDocument/2006/relationships/hyperlink" Target="https://www.youtube.com/watch?v=D7SpCnqmCX4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://www.cw.com.tw/article/article.action?id=5066291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water.gov.taipei/ct.asp?xItem=69929754&amp;ctNode=47806&amp;mp=114001" TargetMode="External"/><Relationship Id="rId13" Type="http://schemas.openxmlformats.org/officeDocument/2006/relationships/hyperlink" Target="http://news.ltn.com.tw/news/life/breakingnews/1406942" TargetMode="External"/><Relationship Id="rId3" Type="http://schemas.openxmlformats.org/officeDocument/2006/relationships/hyperlink" Target="http://zh.wikipedia.org/" TargetMode="External"/><Relationship Id="rId7" Type="http://schemas.openxmlformats.org/officeDocument/2006/relationships/hyperlink" Target="http://waterday.e-info.org.tw/" TargetMode="External"/><Relationship Id="rId12" Type="http://schemas.openxmlformats.org/officeDocument/2006/relationships/hyperlink" Target="https://www.flickr.com/photos/tsaiid/" TargetMode="External"/><Relationship Id="rId2" Type="http://schemas.openxmlformats.org/officeDocument/2006/relationships/hyperlink" Target="http://www.epochtimes.com.tw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-info.org.tw/" TargetMode="External"/><Relationship Id="rId11" Type="http://schemas.openxmlformats.org/officeDocument/2006/relationships/hyperlink" Target="http://www.ctci.org.tw/public/Attachment/0102013594371.pdf" TargetMode="External"/><Relationship Id="rId5" Type="http://schemas.openxmlformats.org/officeDocument/2006/relationships/hyperlink" Target="http://hoher.idv.tw/blog/" TargetMode="External"/><Relationship Id="rId15" Type="http://schemas.openxmlformats.org/officeDocument/2006/relationships/hyperlink" Target="http://www.cwb.gov.tw/V7/index.htm" TargetMode="External"/><Relationship Id="rId10" Type="http://schemas.openxmlformats.org/officeDocument/2006/relationships/hyperlink" Target="http://www.wcis.org.tw/life/charge-3.asp" TargetMode="External"/><Relationship Id="rId4" Type="http://schemas.openxmlformats.org/officeDocument/2006/relationships/hyperlink" Target="http://www.flickr.com/photos/javamariner/2148293158/" TargetMode="External"/><Relationship Id="rId9" Type="http://schemas.openxmlformats.org/officeDocument/2006/relationships/hyperlink" Target="https://www.water.gov.tw/pda/04faq/faq_a.asp?bull_id=242" TargetMode="External"/><Relationship Id="rId14" Type="http://schemas.openxmlformats.org/officeDocument/2006/relationships/hyperlink" Target="http://www.tjnp.gov.tw/index.aspx" TargetMode="Externa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00213"/>
            <a:ext cx="9144000" cy="2520950"/>
          </a:xfrm>
        </p:spPr>
        <p:txBody>
          <a:bodyPr/>
          <a:lstStyle/>
          <a:p>
            <a:pPr eaLnBrk="1" hangingPunct="1"/>
            <a:r>
              <a:rPr lang="zh-TW" altLang="en-US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生活的泉源～</a:t>
            </a:r>
            <a: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臺灣的河川與水庫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59113" y="4508500"/>
            <a:ext cx="3600450" cy="1511300"/>
          </a:xfrm>
        </p:spPr>
        <p:txBody>
          <a:bodyPr/>
          <a:lstStyle/>
          <a:p>
            <a:pPr algn="l" eaLnBrk="1" hangingPunct="1">
              <a:buFont typeface="Arial" panose="020B0604020202020204" pitchFamily="34" charset="0"/>
              <a:buNone/>
            </a:pPr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＠臺灣的河川特色</a:t>
            </a:r>
            <a:endParaRPr lang="en-US" altLang="zh-TW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l" eaLnBrk="1" hangingPunct="1">
              <a:buFont typeface="Arial" panose="020B0604020202020204" pitchFamily="34" charset="0"/>
              <a:buNone/>
            </a:pPr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＠水資源議題</a:t>
            </a:r>
            <a:endParaRPr lang="en-US" altLang="zh-TW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708400" y="295275"/>
            <a:ext cx="50371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kumimoji="0" lang="zh-TW" altLang="en-US" b="1">
                <a:ea typeface="標楷體" panose="03000509000000000000" pitchFamily="65" charset="-120"/>
                <a:cs typeface="Microsoft JhengHei UI" panose="020B0604030504040204" pitchFamily="34" charset="-120"/>
              </a:rPr>
              <a:t>翰林版社會科</a:t>
            </a:r>
            <a:r>
              <a:rPr kumimoji="0" lang="en-US" altLang="zh-TW" b="1">
                <a:latin typeface="新細明體" panose="02020500000000000000" pitchFamily="18" charset="-120"/>
                <a:ea typeface="標楷體" panose="03000509000000000000" pitchFamily="65" charset="-120"/>
                <a:cs typeface="Microsoft JhengHei UI" panose="020B0604030504040204" pitchFamily="34" charset="-120"/>
              </a:rPr>
              <a:t>•</a:t>
            </a:r>
            <a:r>
              <a:rPr kumimoji="0" lang="zh-TW" altLang="en-US" b="1">
                <a:ea typeface="標楷體" panose="03000509000000000000" pitchFamily="65" charset="-120"/>
                <a:cs typeface="Microsoft JhengHei UI" panose="020B0604030504040204" pitchFamily="34" charset="-120"/>
              </a:rPr>
              <a:t>五上</a:t>
            </a:r>
            <a:r>
              <a:rPr kumimoji="0" lang="en-US" altLang="zh-TW" b="1">
                <a:latin typeface="新細明體" panose="02020500000000000000" pitchFamily="18" charset="-120"/>
                <a:ea typeface="標楷體" panose="03000509000000000000" pitchFamily="65" charset="-120"/>
                <a:cs typeface="Microsoft JhengHei UI" panose="020B0604030504040204" pitchFamily="34" charset="-120"/>
              </a:rPr>
              <a:t>•</a:t>
            </a:r>
            <a:r>
              <a:rPr kumimoji="0" lang="en-US" altLang="zh-TW" b="1">
                <a:ea typeface="標楷體" panose="03000509000000000000" pitchFamily="65" charset="-120"/>
                <a:cs typeface="Microsoft JhengHei UI" panose="020B0604030504040204" pitchFamily="34" charset="-120"/>
              </a:rPr>
              <a:t>2-3</a:t>
            </a:r>
            <a:endParaRPr lang="en-US" altLang="zh-TW" b="1">
              <a:ea typeface="標楷體" panose="03000509000000000000" pitchFamily="65" charset="-120"/>
              <a:cs typeface="Microsoft JhengHei UI" panose="020B0604030504040204" pitchFamily="34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9126538" cy="684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28074" y="6299243"/>
            <a:ext cx="8721762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雖然位於桃園，但石門水庫其實是攔截淡水河上游大漢溪的水唷。圖：維基</a:t>
            </a:r>
          </a:p>
        </p:txBody>
      </p:sp>
      <p:pic>
        <p:nvPicPr>
          <p:cNvPr id="5" name="Picture 4" descr="File:FeiCueiReservoi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745518"/>
            <a:ext cx="8743950" cy="5813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683568" y="211087"/>
            <a:ext cx="7920880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淡水河</a:t>
            </a:r>
            <a:r>
              <a:rPr lang="en-US" altLang="zh-TW" sz="4800" dirty="0" smtClean="0">
                <a:sym typeface="Wingdings 2" panose="05020102010507070707" pitchFamily="18" charset="2"/>
              </a:rPr>
              <a:t>~</a:t>
            </a:r>
            <a:r>
              <a:rPr lang="zh-TW" altLang="en-US" sz="4800" dirty="0" smtClean="0">
                <a:sym typeface="Wingdings 2" panose="05020102010507070707" pitchFamily="18" charset="2"/>
              </a:rPr>
              <a:t>石門水庫、翡翠水庫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82445" y="5991467"/>
            <a:ext cx="4393746" cy="70788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供臺北市使用的翡翠水庫則是截取新店溪上游北勢溪的水源。圖：維基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0598" y="692696"/>
            <a:ext cx="3875348" cy="5458758"/>
          </a:xfrm>
          <a:prstGeom prst="rect">
            <a:avLst/>
          </a:prstGeom>
          <a:solidFill>
            <a:srgbClr val="FFFFFF">
              <a:shade val="85000"/>
            </a:srgbClr>
          </a:solidFill>
          <a:ln w="130175" cap="sq">
            <a:solidFill>
              <a:srgbClr val="CC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文字方塊 7"/>
          <p:cNvSpPr txBox="1"/>
          <p:nvPr/>
        </p:nvSpPr>
        <p:spPr>
          <a:xfrm>
            <a:off x="4920787" y="5373216"/>
            <a:ext cx="4048304" cy="1323439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臺灣特有種的烏來杜鵑僅分布在北勢溪上游，民國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73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年翡翠水庫開始蓄水，淹沒其野外棲地後，目前已無野外記錄。          圖：維基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643" y="1196752"/>
            <a:ext cx="8243945" cy="48034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450775" y="6046404"/>
            <a:ext cx="8081665" cy="70788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104.08.09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蘇迪勒颱風過後，石門水庫洩洪。自由時報記者 周敏鴻 攝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猜一猜，為什麼石門水庫和翡翠水庫洩洪時間必須協調，不能同時嗎？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606896" y="211087"/>
            <a:ext cx="5976664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國寶魚的家～大甲溪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65" y="1173306"/>
            <a:ext cx="9015891" cy="50676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0" y="6341258"/>
            <a:ext cx="9130934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大甲溪是臺中重要的溪流，蘊含豐富的水力資源，興建許多發電廠。圖：維基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714" y="1196752"/>
            <a:ext cx="8568952" cy="50551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351329" y="6331314"/>
            <a:ext cx="8455750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大甲溪上游的七家灣溪擁有知名的國寶魚～櫻花鉤吻鮭。汪靜明教授 攝影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德基水庫-維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36063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259632" y="211087"/>
            <a:ext cx="6408712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大甲溪之痛～德基水庫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615" y="5809472"/>
            <a:ext cx="9036496" cy="101566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德基水庫雙曲線的拱壩設計高達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180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公尺，地下電廠更深入地面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210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公尺，興建難度非常高。德基水庫為臺灣海拔最高的水壩（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1230M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），蓄水量全臺第四，然而水壩也影響了整個溪流的生態系。圖：維基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864" y="1166772"/>
            <a:ext cx="6828248" cy="456639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文字方塊 6"/>
          <p:cNvSpPr txBox="1"/>
          <p:nvPr/>
        </p:nvSpPr>
        <p:spPr>
          <a:xfrm>
            <a:off x="58942" y="5805264"/>
            <a:ext cx="9036496" cy="101566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為克服工程困難，德基水庫集合美法日義多國頂尖水利專家共同興建，造價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51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億。原本預定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年壽命的水庫，卻因為上游農業濫墾造成的淤積與優養化問題，使用壽命銳減至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70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年。圖中可看出農業進駐，綠坡轉成黃土。圖：</a:t>
            </a:r>
            <a:r>
              <a:rPr lang="en-US" altLang="zh-TW" sz="2000" dirty="0">
                <a:solidFill>
                  <a:schemeClr val="tx1"/>
                </a:solidFill>
              </a:rPr>
              <a:t> I-Ta Tsai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801" y="1178686"/>
            <a:ext cx="6762496" cy="452241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92" y="1268760"/>
            <a:ext cx="8316416" cy="53795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755576" y="5733256"/>
            <a:ext cx="3528392" cy="707886"/>
          </a:xfrm>
          <a:prstGeom prst="rect">
            <a:avLst/>
          </a:prstGeom>
          <a:solidFill>
            <a:srgbClr val="FFCC66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大肚溪出海口是重要的河口濕地，生態系豐富。圖：維基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259632" y="211087"/>
            <a:ext cx="6624736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西屯區的鄰居～大肚溪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287524" y="6263958"/>
            <a:ext cx="8568952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是不是很熟悉呢？我們西屯區的筏子溪正是大肚溪的重要支流唷！圖：維基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547664" y="211087"/>
            <a:ext cx="5976664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叫我第一名～濁水溪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0665" y="6105490"/>
            <a:ext cx="9036496" cy="70788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作為彰化雲林分界的濁水溪是全臺最長溪流，含沙量更是驚人，故名濁水。照片是西螺大橋。圖：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563833" y="1412776"/>
            <a:ext cx="7920879" cy="4401205"/>
          </a:xfrm>
          <a:prstGeom prst="rect">
            <a:avLst/>
          </a:prstGeom>
          <a:solidFill>
            <a:srgbClr val="66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>
              <a:defRPr sz="2000" b="1"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en-US" altLang="zh-TW" sz="2800" dirty="0" smtClean="0">
                <a:solidFill>
                  <a:schemeClr val="tx1"/>
                </a:solidFill>
              </a:rPr>
              <a:t>【</a:t>
            </a:r>
            <a:r>
              <a:rPr lang="zh-TW" altLang="en-US" sz="2800" dirty="0" smtClean="0">
                <a:solidFill>
                  <a:schemeClr val="tx1"/>
                </a:solidFill>
              </a:rPr>
              <a:t>濁水溪傳說</a:t>
            </a:r>
            <a:r>
              <a:rPr lang="en-US" altLang="zh-TW" sz="2800" dirty="0" smtClean="0">
                <a:solidFill>
                  <a:schemeClr val="tx1"/>
                </a:solidFill>
              </a:rPr>
              <a:t>】</a:t>
            </a:r>
          </a:p>
          <a:p>
            <a:pPr>
              <a:defRPr/>
            </a:pPr>
            <a:r>
              <a:rPr lang="zh-TW" altLang="en-US" sz="2800" dirty="0" smtClean="0">
                <a:solidFill>
                  <a:schemeClr val="tx1"/>
                </a:solidFill>
                <a:sym typeface="Wingdings 2" panose="05020102010507070707" pitchFamily="18" charset="2"/>
              </a:rPr>
              <a:t></a:t>
            </a:r>
            <a:r>
              <a:rPr lang="zh-TW" altLang="en-US" sz="2800" dirty="0" smtClean="0">
                <a:solidFill>
                  <a:schemeClr val="tx1"/>
                </a:solidFill>
              </a:rPr>
              <a:t>傳說此溪源頭各有一隻金泥鰍與金鴨，金鴨為了捕捉金泥鰍，而金泥鰍為了躲避金鴨，便往水裡的泥沙深處猛鑽，就這樣把溪水弄濁了。</a:t>
            </a:r>
          </a:p>
          <a:p>
            <a:pPr>
              <a:defRPr/>
            </a:pPr>
            <a:r>
              <a:rPr lang="zh-TW" altLang="en-US" sz="2800" dirty="0" smtClean="0">
                <a:solidFill>
                  <a:schemeClr val="tx1"/>
                </a:solidFill>
                <a:sym typeface="Wingdings 2" panose="05020102010507070707" pitchFamily="18" charset="2"/>
              </a:rPr>
              <a:t></a:t>
            </a:r>
            <a:r>
              <a:rPr lang="zh-TW" altLang="en-US" sz="2800" dirty="0" smtClean="0">
                <a:solidFill>
                  <a:schemeClr val="tx1"/>
                </a:solidFill>
              </a:rPr>
              <a:t>另一說是有一尾巨大的鱸鰻，時常在源頭翻滾打轉，溪水因而混濁不堪。</a:t>
            </a:r>
            <a:endParaRPr lang="en-US" altLang="zh-TW" sz="28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TW" altLang="en-US" sz="2800" dirty="0" smtClean="0">
                <a:solidFill>
                  <a:schemeClr val="tx1"/>
                </a:solidFill>
                <a:sym typeface="Wingdings 2" panose="05020102010507070707" pitchFamily="18" charset="2"/>
              </a:rPr>
              <a:t></a:t>
            </a:r>
            <a:r>
              <a:rPr lang="zh-TW" altLang="en-US" sz="2800" dirty="0" smtClean="0">
                <a:solidFill>
                  <a:schemeClr val="tx1"/>
                </a:solidFill>
              </a:rPr>
              <a:t>老一輩的人說，濁水溪的溪水若變清，即表示要改朝換代了。據傳，</a:t>
            </a:r>
            <a:r>
              <a:rPr lang="en-US" altLang="zh-TW" sz="2800" dirty="0" smtClean="0">
                <a:solidFill>
                  <a:schemeClr val="tx1"/>
                </a:solidFill>
              </a:rPr>
              <a:t>1945</a:t>
            </a:r>
            <a:r>
              <a:rPr lang="zh-TW" altLang="en-US" sz="2800" dirty="0" smtClean="0">
                <a:solidFill>
                  <a:schemeClr val="tx1"/>
                </a:solidFill>
              </a:rPr>
              <a:t>年臺灣光復前夕，濁水溪曾經清澈見底；</a:t>
            </a:r>
            <a:r>
              <a:rPr lang="en-US" altLang="zh-TW" sz="2800" dirty="0" smtClean="0">
                <a:solidFill>
                  <a:schemeClr val="tx1"/>
                </a:solidFill>
              </a:rPr>
              <a:t>2000</a:t>
            </a:r>
            <a:r>
              <a:rPr lang="zh-TW" altLang="en-US" sz="2800" dirty="0" smtClean="0">
                <a:solidFill>
                  <a:schemeClr val="tx1"/>
                </a:solidFill>
              </a:rPr>
              <a:t>年總統大選前，濁水溪也一度變清，而當年選舉結果是政黨輪替。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259632" y="211087"/>
            <a:ext cx="6480720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濁水溪的明珠～日月潭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pic>
        <p:nvPicPr>
          <p:cNvPr id="19461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412875"/>
            <a:ext cx="9144000" cy="243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52863"/>
            <a:ext cx="9144000" cy="235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252355" y="6317812"/>
            <a:ext cx="8568952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日月潭的美景是中部著名的觀光景點！這有許多邵族的傳說。圖：維基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2050" y="5733256"/>
            <a:ext cx="9131950" cy="101566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1934</a:t>
            </a:r>
            <a:r>
              <a:rPr lang="zh-TW" altLang="en-US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年完工的日月潭水力發電廠是當時亞洲最大的發電廠。為了引濁水溪水源，開鑿了穿越中央山脈</a:t>
            </a:r>
            <a:r>
              <a:rPr lang="en-US" altLang="zh-TW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15</a:t>
            </a:r>
            <a:r>
              <a:rPr lang="zh-TW" altLang="en-US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公里長的隧道；此外，為運送工程物資，又另外興建一條鐵道，就是後來的集集支線。  左圖：維基；右圖：日月潭國家風景區管理處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77" y="1255969"/>
            <a:ext cx="5688632" cy="4371677"/>
          </a:xfrm>
          <a:prstGeom prst="rect">
            <a:avLst/>
          </a:prstGeom>
          <a:ln w="889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8044" y="1246180"/>
            <a:ext cx="2696218" cy="4358886"/>
          </a:xfrm>
          <a:prstGeom prst="rect">
            <a:avLst/>
          </a:prstGeom>
          <a:ln w="889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" y="311150"/>
            <a:ext cx="9144000" cy="609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547664" y="211087"/>
            <a:ext cx="5976664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戀戀七股～曾文溪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333" y="1196752"/>
            <a:ext cx="7558045" cy="505195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676" y="1122385"/>
            <a:ext cx="7823203" cy="52180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文字方塊 9"/>
          <p:cNvSpPr txBox="1"/>
          <p:nvPr/>
        </p:nvSpPr>
        <p:spPr>
          <a:xfrm>
            <a:off x="10381" y="6438382"/>
            <a:ext cx="9131950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曾文溪出海口的七股濕地與四草溼地是野鳥的重要棲息地。圖：臺江國家公園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3446" y="6422721"/>
            <a:ext cx="9131950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位在四草濕地的紅樹林，此處有水上綠色隧道的美稱。圖：臺江國家公園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445" y="6413266"/>
            <a:ext cx="9118885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ea typeface="標楷體" panose="03000509000000000000" pitchFamily="65" charset="-120"/>
              </a:rPr>
              <a:t>全球瀕危鳥類黑面琵鷺就在此處過度。圖：廖本興</a:t>
            </a:r>
            <a:endParaRPr lang="zh-TW" altLang="en-US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4400" y="1412875"/>
            <a:ext cx="4421188" cy="442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35496" y="6416497"/>
            <a:ext cx="9118885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以河口、黑面琵鷺加上臺灣船、鲲鯓（沙洲）為設計元素的台江國家公園標誌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330" y="1113021"/>
            <a:ext cx="8317555" cy="49082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文字方塊 1"/>
          <p:cNvSpPr txBox="1"/>
          <p:nvPr/>
        </p:nvSpPr>
        <p:spPr>
          <a:xfrm>
            <a:off x="372090" y="211087"/>
            <a:ext cx="8352928" cy="76944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400" dirty="0" smtClean="0">
                <a:sym typeface="Wingdings 2" panose="05020102010507070707" pitchFamily="18" charset="2"/>
              </a:rPr>
              <a:t>曾文溪～烏山頭水庫、曾文水庫</a:t>
            </a:r>
            <a:endParaRPr lang="en-US" altLang="zh-TW" sz="4400" dirty="0" smtClean="0">
              <a:sym typeface="Wingdings 2" panose="05020102010507070707" pitchFamily="18" charset="2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2050" y="6140659"/>
            <a:ext cx="9118885" cy="70788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烏山頭水庫由八田與一耗時十年，一百多人殉職或病故才興建完成，於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1930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完工，屬於嘉南大圳的工程項目之一。改變嘉南平原的農業條件。圖：維基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098" y="1248536"/>
            <a:ext cx="4320480" cy="47178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7253" y="1185029"/>
            <a:ext cx="3627195" cy="48362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372090" y="211087"/>
            <a:ext cx="8352928" cy="769441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400" dirty="0" smtClean="0">
                <a:sym typeface="Wingdings 2" panose="05020102010507070707" pitchFamily="18" charset="2"/>
              </a:rPr>
              <a:t>曾文溪～烏山頭水庫、曾文水庫</a:t>
            </a:r>
            <a:endParaRPr lang="en-US" altLang="zh-TW" sz="4400" dirty="0" smtClean="0">
              <a:sym typeface="Wingdings 2" panose="05020102010507070707" pitchFamily="18" charset="2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050" y="6140659"/>
            <a:ext cx="9118885" cy="707886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八田與一原本預計在曾文溪上游再築水壩，但因二次大戰爆發而擱置，一直到民國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50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年代才付諸實現，這就是臺灣蓄水量最大的曾文水庫。          圖：維基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1191615"/>
            <a:ext cx="3612938" cy="481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文字方塊 5"/>
          <p:cNvSpPr txBox="1"/>
          <p:nvPr/>
        </p:nvSpPr>
        <p:spPr>
          <a:xfrm>
            <a:off x="5580112" y="1362254"/>
            <a:ext cx="2952328" cy="33855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遊客服務中心～曾文之眼</a:t>
            </a:r>
            <a:r>
              <a:rPr lang="en-US" altLang="zh-TW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107504" y="188640"/>
            <a:ext cx="5112568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高屏地界～高屏溪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12050" y="6450337"/>
            <a:ext cx="9118885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高屏溪是全臺第二長的河川，但若以流域面積而言，它可是</a:t>
            </a: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No.1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唷。圖：維基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標題 1"/>
          <p:cNvSpPr>
            <a:spLocks noGrp="1"/>
          </p:cNvSpPr>
          <p:nvPr>
            <p:ph type="title"/>
          </p:nvPr>
        </p:nvSpPr>
        <p:spPr>
          <a:xfrm>
            <a:off x="395288" y="4143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一、臺灣的河川特色</a:t>
            </a:r>
          </a:p>
        </p:txBody>
      </p:sp>
      <p:sp>
        <p:nvSpPr>
          <p:cNvPr id="6147" name="內容版面配置區 2"/>
          <p:cNvSpPr>
            <a:spLocks noGrp="1"/>
          </p:cNvSpPr>
          <p:nvPr>
            <p:ph idx="1"/>
          </p:nvPr>
        </p:nvSpPr>
        <p:spPr>
          <a:xfrm>
            <a:off x="684213" y="1557338"/>
            <a:ext cx="8002587" cy="51847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多起源中央山脈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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坡度大、長度短、流速急、含沙量高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荒溪型河流：夏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豐水期、冬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枯水期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、雨量來自降雨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氣候（集中在夏季）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地形（不利留住水源）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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臺灣單位面積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人口過多</a:t>
            </a:r>
            <a:endParaRPr lang="en-US" altLang="zh-TW" sz="2800" b="1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sym typeface="Wingdings 3" panose="05040102010807070707" pitchFamily="18" charset="2"/>
              </a:rPr>
              <a:t>4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、主要河川長度：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淡水河、大甲溪、濁水溪、曾文溪、高屏溪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5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1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4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2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434112" y="3975466"/>
            <a:ext cx="2252688" cy="58477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水資源不足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5292080" y="4025538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547664" y="211087"/>
            <a:ext cx="5976664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急流泛舟～秀姑巒溪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0"/>
          <a:stretch/>
        </p:blipFill>
        <p:spPr>
          <a:xfrm>
            <a:off x="360040" y="1196752"/>
            <a:ext cx="8460432" cy="5466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文字方塊 3"/>
          <p:cNvSpPr txBox="1"/>
          <p:nvPr/>
        </p:nvSpPr>
        <p:spPr>
          <a:xfrm>
            <a:off x="6588224" y="6093296"/>
            <a:ext cx="1728192" cy="33855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圖：瑞穗鄉公所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/>
          <p:cNvSpPr txBox="1"/>
          <p:nvPr/>
        </p:nvSpPr>
        <p:spPr>
          <a:xfrm>
            <a:off x="1115616" y="116632"/>
            <a:ext cx="6912768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看不見的水庫～赤崁水庫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3608" y="1077450"/>
            <a:ext cx="6984776" cy="3960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文字方塊 2"/>
          <p:cNvSpPr txBox="1"/>
          <p:nvPr/>
        </p:nvSpPr>
        <p:spPr>
          <a:xfrm>
            <a:off x="539552" y="5171683"/>
            <a:ext cx="8424936" cy="163121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澎湖地區年平均降雨量約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1000mm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，但是年蒸發量卻高達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1800mm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，入不敷出的水資源，致使澎湖常處缺水窘境。所以，在民國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75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年興建地下水庫，有效容量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51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萬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M</a:t>
            </a:r>
            <a:r>
              <a:rPr lang="en-US" altLang="zh-TW" sz="2000" b="1" baseline="30000" dirty="0"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3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曾文水庫是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4.7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億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M</a:t>
            </a:r>
            <a:r>
              <a:rPr lang="en-US" altLang="zh-TW" sz="2000" b="1" baseline="30000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，但其實澎湖還有另外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7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座小水庫。然而，用水需求量大，所以，民國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84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前起，又陸續建有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座海水淡化廠。但是每度水的製造成本高達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30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～</a:t>
            </a:r>
            <a:r>
              <a:rPr lang="en-US" altLang="zh-TW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40</a:t>
            </a:r>
            <a:r>
              <a:rPr lang="zh-TW" altLang="en-US" sz="20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元。資料：水利署。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b="1" dirty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</a:rPr>
              <a:t>澎湖國家風景區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168531" y="620688"/>
            <a:ext cx="6768752" cy="2308324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水資源正義</a:t>
            </a:r>
            <a:endParaRPr lang="en-US" altLang="zh-TW" sz="7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7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～省水大作戰～</a:t>
            </a:r>
          </a:p>
        </p:txBody>
      </p:sp>
      <p:pic>
        <p:nvPicPr>
          <p:cNvPr id="26629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8" y="3209925"/>
            <a:ext cx="28082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圖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838" y="3213100"/>
            <a:ext cx="2844800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標題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52728" cy="769441"/>
          </a:xfrm>
          <a:solidFill>
            <a:srgbClr val="00B050"/>
          </a:solidFill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b="1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b="1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資源正義～省水大作戰</a:t>
            </a:r>
            <a:endParaRPr lang="zh-TW" altLang="en-US" b="1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7653" name="內容版面配置區 2"/>
          <p:cNvSpPr>
            <a:spLocks noGrp="1"/>
          </p:cNvSpPr>
          <p:nvPr>
            <p:ph idx="1"/>
          </p:nvPr>
        </p:nvSpPr>
        <p:spPr>
          <a:xfrm>
            <a:off x="806450" y="1423988"/>
            <a:ext cx="8229600" cy="4957762"/>
          </a:xfrm>
        </p:spPr>
        <p:txBody>
          <a:bodyPr/>
          <a:lstStyle/>
          <a:p>
            <a:r>
              <a:rPr lang="en-US" altLang="zh-TW" sz="2800" smtClean="0"/>
              <a:t>Water in Adina Faso, Ethiopia</a:t>
            </a:r>
            <a:r>
              <a:rPr lang="zh-TW" altLang="en-US" sz="2800" smtClean="0"/>
              <a:t>：</a:t>
            </a:r>
            <a:r>
              <a:rPr lang="en-US" altLang="zh-TW" sz="2000" smtClean="0">
                <a:hlinkClick r:id="rId2"/>
              </a:rPr>
              <a:t>https://www.youtube.com/watch?v=FLIw8fUW6HQ</a:t>
            </a:r>
            <a:endParaRPr lang="en-US" altLang="zh-TW" sz="2000" smtClean="0"/>
          </a:p>
          <a:p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在缺水的國家，家庭中取水的人通常是婦女與女童，他們每天必須在照顧小孩、家務之外，花幾個小時時間取水，因而犧牲自己的學業與事業。這些居民不能住在水源地旁，因為會有很多昆蟲、蚊蟲及蒼蠅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……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，會傳染很多疾病，所以村落多半遠離水源地居住。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影片中，國際非政府組織 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Water.org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幫村落打造淺層水井，把取水時間省下來，便能夠去上學、就業。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623917" y="1412776"/>
            <a:ext cx="8064896" cy="5078313"/>
          </a:xfrm>
          <a:prstGeom prst="rect">
            <a:avLst/>
          </a:prstGeom>
          <a:solidFill>
            <a:schemeClr val="accent1">
              <a:lumMod val="9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聯合國副秘書長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Jan </a:t>
            </a:r>
            <a:r>
              <a:rPr lang="en-US" altLang="zh-TW" sz="2800" b="1" dirty="0" err="1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Eliasson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指出：隨著水資源短缺風險，造成地理政治的緊張並抑制發展，國際社會必須準備迎接「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水資源外交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」的時代。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每日，全世界有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1,000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個兒童死於危險飲用水、衛生條件差造成的腹瀉。剛果民主共和國、莫三比克和巴布亞紐幾內亞這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國，有超過一半的人口未能享用良好的飲用水品質。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2015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年世界經濟論壇發表的全球風險報告（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Global Risks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），中把 </a:t>
            </a:r>
            <a:r>
              <a:rPr lang="zh-TW" altLang="en-US" sz="2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缺水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列為接下來</a:t>
            </a:r>
            <a:r>
              <a:rPr lang="en-US" altLang="zh-TW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10</a:t>
            </a:r>
            <a:r>
              <a:rPr lang="zh-TW" altLang="en-US" sz="28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年「影響全球穩定的十大威脅」的首位！</a:t>
            </a:r>
            <a:endParaRPr lang="en-US" altLang="zh-TW" sz="28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ts val="600"/>
              </a:spcBef>
              <a:defRPr/>
            </a:pPr>
            <a:r>
              <a:rPr lang="zh-TW" altLang="en-US" sz="1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文：環境資訊中心、</a:t>
            </a:r>
            <a:endParaRPr lang="en-US" altLang="zh-TW" sz="1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en-US" altLang="zh-TW" sz="1600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http://ens-newswire.com/2015/04/15/worlds-water-future-demands-action-today/</a:t>
            </a:r>
            <a:endParaRPr lang="zh-TW" altLang="en-US" sz="1600" b="1" dirty="0">
              <a:solidFill>
                <a:srgbClr val="00206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684213" y="1158875"/>
          <a:ext cx="7559675" cy="5467350"/>
        </p:xfrm>
        <a:graphic>
          <a:graphicData uri="http://schemas.openxmlformats.org/drawingml/2006/table">
            <a:tbl>
              <a:tblPr/>
              <a:tblGrid>
                <a:gridCol w="1511935"/>
                <a:gridCol w="2735705"/>
                <a:gridCol w="3312035"/>
              </a:tblGrid>
              <a:tr h="77459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國 家</a:t>
                      </a: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單位面積降水量</a:t>
                      </a:r>
                      <a:r>
                        <a:rPr lang="en-US" altLang="zh-TW" sz="2400" b="1" dirty="0"/>
                        <a:t>(mm/</a:t>
                      </a:r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b="1" dirty="0"/>
                        <a:t>)</a:t>
                      </a: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單位人口分配之降水量</a:t>
                      </a:r>
                      <a:r>
                        <a:rPr lang="en-US" altLang="zh-TW" sz="2400" b="1" dirty="0"/>
                        <a:t>(M</a:t>
                      </a:r>
                      <a:r>
                        <a:rPr lang="en-US" altLang="zh-TW" sz="2400" b="1" baseline="30000" dirty="0"/>
                        <a:t>3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年</a:t>
                      </a:r>
                      <a:r>
                        <a:rPr lang="en-US" altLang="zh-TW" sz="2400" b="1" dirty="0"/>
                        <a:t>/</a:t>
                      </a:r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2400" b="1" dirty="0"/>
                        <a:t>)</a:t>
                      </a: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臺灣</a:t>
                      </a: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2467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4074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菲律賓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2360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9320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日本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1718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5114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印度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1170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3795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英國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1064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4415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美國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760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25565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30906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法國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750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7001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中國大陸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660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4958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0884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 smtClean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加拿大</a:t>
                      </a:r>
                      <a:endParaRPr lang="zh-TW" altLang="en-US" sz="2400" b="1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522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167100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430906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TW" altLang="en-US" sz="2400" b="1" kern="1200" dirty="0" smtClean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沙烏地</a:t>
                      </a:r>
                      <a:endParaRPr lang="zh-TW" altLang="en-US" sz="2400" b="1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100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9949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CCFF"/>
                    </a:solidFill>
                  </a:tcPr>
                </a:tc>
              </a:tr>
              <a:tr h="560177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全球平均</a:t>
                      </a:r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973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400" b="1" dirty="0" smtClean="0"/>
                        <a:t>21796</a:t>
                      </a:r>
                      <a:endParaRPr lang="en-US" altLang="zh-TW" sz="2400" b="1" dirty="0"/>
                    </a:p>
                  </a:txBody>
                  <a:tcPr marL="43099" marR="43099" marT="21546" marB="2154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sp>
        <p:nvSpPr>
          <p:cNvPr id="11320" name="Rectangle 1"/>
          <p:cNvSpPr>
            <a:spLocks noChangeArrowheads="1"/>
          </p:cNvSpPr>
          <p:nvPr/>
        </p:nvSpPr>
        <p:spPr bwMode="auto">
          <a:xfrm>
            <a:off x="827088" y="115888"/>
            <a:ext cx="7596187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zh-TW" sz="36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世界各國降水量</a:t>
            </a:r>
            <a:r>
              <a:rPr lang="zh-TW" altLang="en-US" sz="36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與分配水量</a:t>
            </a:r>
            <a:r>
              <a:rPr lang="zh-TW" altLang="zh-TW" sz="36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之比較</a:t>
            </a:r>
            <a:endParaRPr lang="zh-TW" altLang="zh-TW" sz="36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zh-TW" sz="20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資料來源：</a:t>
            </a:r>
            <a:r>
              <a:rPr lang="en-US" altLang="zh-TW" sz="2000" b="1" dirty="0" smtClean="0">
                <a:solidFill>
                  <a:srgbClr val="333333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2009</a:t>
            </a:r>
            <a:r>
              <a:rPr lang="zh-TW" altLang="en-US" sz="20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聯合國水機制</a:t>
            </a:r>
            <a:r>
              <a:rPr lang="en-US" altLang="zh-TW" sz="2000" b="1" dirty="0" smtClean="0">
                <a:solidFill>
                  <a:srgbClr val="333333"/>
                </a:solidFill>
                <a:latin typeface="+mj-lt"/>
                <a:ea typeface="標楷體" panose="03000509000000000000" pitchFamily="65" charset="-120"/>
                <a:cs typeface="Times New Roman" panose="02020603050405020304" pitchFamily="18" charset="0"/>
              </a:rPr>
              <a:t>UN-Water</a:t>
            </a:r>
            <a:r>
              <a:rPr lang="zh-TW" altLang="en-US" sz="2000" b="1" dirty="0" smtClean="0">
                <a:solidFill>
                  <a:srgbClr val="333333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年報，轉引自張添晉</a:t>
            </a:r>
            <a:endParaRPr lang="zh-TW" altLang="zh-TW" sz="20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圖表 8"/>
          <p:cNvGraphicFramePr>
            <a:graphicFrameLocks/>
          </p:cNvGraphicFramePr>
          <p:nvPr/>
        </p:nvGraphicFramePr>
        <p:xfrm>
          <a:off x="271463" y="138113"/>
          <a:ext cx="8599487" cy="5789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2" name="圖表" r:id="rId4" imgW="8608298" imgH="5797798" progId="Excel.Chart.8">
                  <p:embed/>
                </p:oleObj>
              </mc:Choice>
              <mc:Fallback>
                <p:oleObj name="圖表" r:id="rId4" imgW="8608298" imgH="5797798" progId="Excel.Chart.8">
                  <p:embed/>
                  <p:pic>
                    <p:nvPicPr>
                      <p:cNvPr id="0" name="圖表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463" y="138113"/>
                        <a:ext cx="8599487" cy="57896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12050" y="6017316"/>
            <a:ext cx="9118885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臺灣的總降雨量雖然很高，但是許多地區集中在夏季，龐大的降雨量很難被有效率的收集下來。表格乃依據中央氣象局數據繪製。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309127" y="5492518"/>
            <a:ext cx="8538570" cy="1296000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0" rIns="36000" bIns="0" anchor="b">
            <a:spAutoFit/>
          </a:bodyPr>
          <a:lstStyle/>
          <a:p>
            <a:pPr algn="ctr">
              <a:lnSpc>
                <a:spcPts val="1400"/>
              </a:lnSpc>
              <a:defRPr/>
            </a:pP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2012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年世界各國平均水價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lnSpc>
                <a:spcPts val="1400"/>
              </a:lnSpc>
              <a:defRPr/>
            </a:pPr>
            <a:r>
              <a:rPr lang="zh-TW" altLang="en-US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自來水成本價數據為李偉文，</a:t>
            </a:r>
            <a:r>
              <a:rPr lang="en-US" altLang="zh-TW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自然課可以這麼浪漫</a:t>
            </a:r>
            <a:r>
              <a:rPr lang="en-US" altLang="zh-TW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，頁</a:t>
            </a:r>
            <a:r>
              <a:rPr lang="en-US" altLang="zh-TW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235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。據水利署資料，製水成本價（業務、管理、給水、營業）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≒</a:t>
            </a:r>
            <a:r>
              <a:rPr lang="en-US" altLang="zh-TW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11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元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，但</a:t>
            </a:r>
            <a:r>
              <a:rPr lang="zh-TW" altLang="en-US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並未列入水源開發成本 </a:t>
            </a:r>
            <a:r>
              <a:rPr lang="en-US" altLang="zh-TW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( </a:t>
            </a:r>
            <a:r>
              <a:rPr lang="zh-TW" altLang="en-US" sz="1600" b="1" dirty="0">
                <a:solidFill>
                  <a:srgbClr val="FF33CC"/>
                </a:solidFill>
                <a:ea typeface="標楷體" panose="03000509000000000000" pitchFamily="65" charset="-120"/>
                <a:hlinkClick r:id="rId5"/>
              </a:rPr>
              <a:t>目前平均約每噸 </a:t>
            </a:r>
            <a:r>
              <a:rPr lang="en-US" altLang="zh-TW" sz="1600" b="1" dirty="0">
                <a:solidFill>
                  <a:srgbClr val="FF33CC"/>
                </a:solidFill>
                <a:ea typeface="標楷體" panose="03000509000000000000" pitchFamily="65" charset="-120"/>
                <a:hlinkClick r:id="rId5"/>
              </a:rPr>
              <a:t>16.64 </a:t>
            </a:r>
            <a:r>
              <a:rPr lang="zh-TW" altLang="en-US" sz="1600" b="1" dirty="0">
                <a:solidFill>
                  <a:srgbClr val="FF33CC"/>
                </a:solidFill>
                <a:ea typeface="標楷體" panose="03000509000000000000" pitchFamily="65" charset="-120"/>
                <a:hlinkClick r:id="rId5"/>
              </a:rPr>
              <a:t>元 </a:t>
            </a:r>
            <a:r>
              <a:rPr lang="en-US" altLang="zh-TW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) </a:t>
            </a:r>
            <a:r>
              <a:rPr lang="zh-TW" altLang="en-US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及水源回饋費用，因此，以此資料，臺灣自來水成本價應為</a:t>
            </a:r>
            <a:r>
              <a:rPr lang="en-US" altLang="zh-TW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27</a:t>
            </a:r>
            <a:r>
              <a:rPr lang="zh-TW" altLang="en-US" sz="1600" b="1" dirty="0">
                <a:solidFill>
                  <a:srgbClr val="FF33CC"/>
                </a:solidFill>
                <a:ea typeface="標楷體" panose="03000509000000000000" pitchFamily="65" charset="-120"/>
              </a:rPr>
              <a:t>元。</a:t>
            </a:r>
            <a:r>
              <a:rPr lang="zh-TW" altLang="en-US" sz="1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各國平均</a:t>
            </a:r>
            <a:r>
              <a:rPr lang="zh-TW" altLang="en-US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水價數據來源為</a:t>
            </a:r>
            <a:r>
              <a:rPr lang="en-US" altLang="zh-TW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2012</a:t>
            </a:r>
            <a:r>
              <a:rPr lang="zh-TW" altLang="en-US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年</a:t>
            </a:r>
            <a:r>
              <a:rPr lang="en-US" altLang="zh-TW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IWA(International Water Association)</a:t>
            </a:r>
            <a:r>
              <a:rPr lang="zh-TW" altLang="en-US" sz="1600" b="1" dirty="0">
                <a:solidFill>
                  <a:schemeClr val="tx1"/>
                </a:solidFill>
                <a:ea typeface="標楷體" panose="03000509000000000000" pitchFamily="65" charset="-120"/>
              </a:rPr>
              <a:t>釜山年會之統計資料，引自臺北自來水事業處</a:t>
            </a:r>
            <a:r>
              <a:rPr lang="en-US" altLang="zh-TW" sz="1200" b="1" dirty="0">
                <a:solidFill>
                  <a:schemeClr val="tx1"/>
                </a:solidFill>
                <a:ea typeface="標楷體" panose="03000509000000000000" pitchFamily="65" charset="-120"/>
                <a:hlinkClick r:id="rId6"/>
              </a:rPr>
              <a:t>http://www.water.gov.taipei/ct.asp?xItem=69929754&amp;ctNode=47806&amp;mp=114001</a:t>
            </a:r>
            <a:endParaRPr lang="en-US" altLang="zh-TW" sz="1200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graphicFrame>
        <p:nvGraphicFramePr>
          <p:cNvPr id="30725" name="Object 7"/>
          <p:cNvGraphicFramePr>
            <a:graphicFrameLocks noChangeAspect="1"/>
          </p:cNvGraphicFramePr>
          <p:nvPr/>
        </p:nvGraphicFramePr>
        <p:xfrm>
          <a:off x="407988" y="163513"/>
          <a:ext cx="834072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2" name="工作表" r:id="rId8" imgW="4693920" imgH="3375732" progId="Excel.Sheet.8">
                  <p:embed/>
                </p:oleObj>
              </mc:Choice>
              <mc:Fallback>
                <p:oleObj name="工作表" r:id="rId8" imgW="4693920" imgH="3375732" progId="Excel.Sheet.8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163513"/>
                        <a:ext cx="8340725" cy="5184775"/>
                      </a:xfrm>
                      <a:prstGeom prst="rect">
                        <a:avLst/>
                      </a:prstGeom>
                      <a:noFill/>
                      <a:ln w="95250">
                        <a:solidFill>
                          <a:srgbClr val="222268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爆炸 1 1"/>
          <p:cNvSpPr/>
          <p:nvPr/>
        </p:nvSpPr>
        <p:spPr>
          <a:xfrm>
            <a:off x="1907704" y="764704"/>
            <a:ext cx="5616624" cy="4392488"/>
          </a:xfrm>
          <a:prstGeom prst="irregularSeal1">
            <a:avLst/>
          </a:prstGeom>
          <a:solidFill>
            <a:srgbClr val="99FF99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32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但是！臺灣每度自來水的成本價</a:t>
            </a:r>
            <a:r>
              <a:rPr lang="zh-TW" altLang="en-US" sz="4800" b="1" dirty="0">
                <a:solidFill>
                  <a:srgbClr val="FF0000"/>
                </a:solidFill>
                <a:latin typeface="+mj-lt"/>
                <a:ea typeface="標楷體" panose="03000509000000000000" pitchFamily="65" charset="-120"/>
              </a:rPr>
              <a:t>≒ </a:t>
            </a:r>
            <a:r>
              <a:rPr lang="en-US" altLang="zh-TW" sz="4800" b="1" dirty="0">
                <a:solidFill>
                  <a:srgbClr val="FF0000"/>
                </a:solidFill>
                <a:latin typeface="+mj-lt"/>
                <a:ea typeface="標楷體" panose="03000509000000000000" pitchFamily="65" charset="-120"/>
              </a:rPr>
              <a:t>22 </a:t>
            </a:r>
            <a:r>
              <a:rPr lang="zh-TW" altLang="en-US" sz="4800" b="1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TW" altLang="en-US" sz="4800" b="1" dirty="0">
                <a:solidFill>
                  <a:srgbClr val="FF0000"/>
                </a:solidFill>
                <a:latin typeface="+mj-lt"/>
                <a:ea typeface="標楷體" panose="03000509000000000000" pitchFamily="65" charset="-120"/>
              </a:rPr>
              <a:t>！</a:t>
            </a:r>
          </a:p>
        </p:txBody>
      </p:sp>
      <p:sp>
        <p:nvSpPr>
          <p:cNvPr id="3" name="橢圓 2"/>
          <p:cNvSpPr/>
          <p:nvPr/>
        </p:nvSpPr>
        <p:spPr>
          <a:xfrm>
            <a:off x="5724128" y="4365104"/>
            <a:ext cx="2664296" cy="720080"/>
          </a:xfrm>
          <a:prstGeom prst="ellipse">
            <a:avLst/>
          </a:prstGeom>
          <a:noFill/>
          <a:ln w="98425">
            <a:solidFill>
              <a:srgbClr val="FF33CC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552728" cy="769441"/>
          </a:xfrm>
          <a:solidFill>
            <a:srgbClr val="00B050"/>
          </a:solidFill>
          <a:extLst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b="1" kern="1200" dirty="0">
                <a:latin typeface="標楷體" panose="03000509000000000000" pitchFamily="65" charset="-120"/>
                <a:ea typeface="標楷體" panose="03000509000000000000" pitchFamily="65" charset="-120"/>
              </a:rPr>
              <a:t>水</a:t>
            </a:r>
            <a:r>
              <a:rPr lang="zh-TW" altLang="en-US" b="1" kern="1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資源正義～省水大作戰</a:t>
            </a:r>
            <a:endParaRPr lang="zh-TW" altLang="en-US" b="1" kern="1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520" y="1340768"/>
            <a:ext cx="5492494" cy="5400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896745" y="1484784"/>
            <a:ext cx="3090324" cy="4401847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根據經濟部水利署統計，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103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年每人每日生活用水量：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臺北市：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333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新竹市：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306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新北市：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296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基隆市：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292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嘉義市：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279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臺中市：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273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平   均：</a:t>
            </a:r>
            <a:r>
              <a:rPr lang="en-US" altLang="zh-TW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 274 L</a:t>
            </a:r>
            <a:r>
              <a:rPr lang="en-US" altLang="zh-TW" sz="28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8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8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896745" y="6038164"/>
            <a:ext cx="3090324" cy="493085"/>
          </a:xfrm>
          <a:prstGeom prst="rect">
            <a:avLst/>
          </a:prstGeom>
          <a:solidFill>
            <a:srgbClr val="FF99CC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46038" rIns="36000" bIns="46038"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chemeClr val="tx1"/>
                </a:solidFill>
                <a:ea typeface="標楷體" panose="03000509000000000000" pitchFamily="65" charset="-120"/>
              </a:rPr>
              <a:t>全球平均：</a:t>
            </a:r>
            <a:r>
              <a:rPr lang="en-US" altLang="zh-TW" sz="2600" b="1" dirty="0">
                <a:solidFill>
                  <a:schemeClr val="tx1"/>
                </a:solidFill>
                <a:ea typeface="標楷體" panose="03000509000000000000" pitchFamily="65" charset="-120"/>
              </a:rPr>
              <a:t>170 L</a:t>
            </a:r>
            <a:r>
              <a:rPr lang="en-US" altLang="zh-TW" sz="26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2600" b="1" dirty="0">
                <a:solidFill>
                  <a:schemeClr val="tx1"/>
                </a:solidFill>
                <a:ea typeface="標楷體" panose="03000509000000000000" pitchFamily="65" charset="-120"/>
              </a:rPr>
              <a:t>日</a:t>
            </a:r>
            <a:endParaRPr lang="en-US" altLang="zh-TW" sz="26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圖片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00" y="1989138"/>
            <a:ext cx="9147175" cy="486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圖片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762000"/>
            <a:ext cx="9170988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4763"/>
            <a:ext cx="9144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7913" y="44450"/>
            <a:ext cx="4221162" cy="4221163"/>
          </a:xfrm>
          <a:prstGeom prst="rect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72008"/>
            <a:ext cx="4680520" cy="6741368"/>
          </a:xfrm>
          <a:prstGeom prst="rect">
            <a:avLst/>
          </a:prstGeom>
          <a:ln w="88900" cap="sq" cmpd="thickThin">
            <a:solidFill>
              <a:schemeClr val="bg1">
                <a:lumMod val="6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文字方塊 5"/>
          <p:cNvSpPr txBox="1"/>
          <p:nvPr/>
        </p:nvSpPr>
        <p:spPr>
          <a:xfrm>
            <a:off x="3419872" y="6237312"/>
            <a:ext cx="1080120" cy="369332"/>
          </a:xfrm>
          <a:prstGeom prst="rect">
            <a:avLst/>
          </a:prstGeom>
          <a:solidFill>
            <a:srgbClr val="66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翰林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884368" y="188640"/>
            <a:ext cx="1080120" cy="369332"/>
          </a:xfrm>
          <a:prstGeom prst="rect">
            <a:avLst/>
          </a:prstGeom>
          <a:solidFill>
            <a:srgbClr val="66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維基</a:t>
            </a:r>
          </a:p>
        </p:txBody>
      </p:sp>
      <p:sp>
        <p:nvSpPr>
          <p:cNvPr id="7178" name="文字方塊 8"/>
          <p:cNvSpPr txBox="1">
            <a:spLocks noChangeArrowheads="1"/>
          </p:cNvSpPr>
          <p:nvPr/>
        </p:nvSpPr>
        <p:spPr bwMode="auto">
          <a:xfrm>
            <a:off x="4945063" y="4410075"/>
            <a:ext cx="410527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濁水溪：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4000M/186km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      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2.1M/100M</a:t>
            </a:r>
            <a:endParaRPr lang="en-US" altLang="zh-TW" sz="2800" b="1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800" b="1">
                <a:latin typeface="標楷體" panose="03000509000000000000" pitchFamily="65" charset="-120"/>
                <a:ea typeface="標楷體" panose="03000509000000000000" pitchFamily="65" charset="-120"/>
              </a:rPr>
              <a:t>亞馬孫河：</a:t>
            </a: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</a:rPr>
              <a:t>8900M/6400km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800" b="1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   13cm/100M</a:t>
            </a:r>
            <a:endParaRPr lang="zh-TW" altLang="en-US" sz="28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4693704" y="1556792"/>
            <a:ext cx="144016" cy="360040"/>
          </a:xfrm>
          <a:prstGeom prst="ellipse">
            <a:avLst/>
          </a:prstGeom>
          <a:solidFill>
            <a:srgbClr val="FF00FF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sp>
        <p:nvSpPr>
          <p:cNvPr id="12" name="圓角矩形圖說文字 11"/>
          <p:cNvSpPr/>
          <p:nvPr/>
        </p:nvSpPr>
        <p:spPr>
          <a:xfrm>
            <a:off x="4492247" y="2446004"/>
            <a:ext cx="360000" cy="2438980"/>
          </a:xfrm>
          <a:prstGeom prst="wedgeRoundRectCallout">
            <a:avLst>
              <a:gd name="adj1" fmla="val 23540"/>
              <a:gd name="adj2" fmla="val -72764"/>
              <a:gd name="adj3" fmla="val 16667"/>
            </a:avLst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zh-TW" altLang="en-US" b="1" dirty="0">
                <a:solidFill>
                  <a:srgbClr val="00206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同比例大小的臺灣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412776"/>
            <a:ext cx="8820981" cy="46805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3" name="標題 1"/>
          <p:cNvSpPr txBox="1">
            <a:spLocks/>
          </p:cNvSpPr>
          <p:nvPr/>
        </p:nvSpPr>
        <p:spPr>
          <a:xfrm>
            <a:off x="1403648" y="332656"/>
            <a:ext cx="6552728" cy="769441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zh-TW" altLang="en-US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水資源正義～認識水足跡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55576" y="6237312"/>
            <a:ext cx="7848872" cy="493085"/>
          </a:xfrm>
          <a:prstGeom prst="rect">
            <a:avLst/>
          </a:prstGeom>
          <a:solidFill>
            <a:srgbClr val="FF99CC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46038" rIns="36000" bIns="46038">
            <a:spAutoFit/>
          </a:bodyPr>
          <a:lstStyle/>
          <a:p>
            <a:pPr algn="ctr">
              <a:defRPr/>
            </a:pPr>
            <a:r>
              <a:rPr lang="zh-TW" altLang="en-US" sz="2600" b="1" dirty="0">
                <a:solidFill>
                  <a:schemeClr val="tx1"/>
                </a:solidFill>
                <a:ea typeface="標楷體" panose="03000509000000000000" pitchFamily="65" charset="-120"/>
              </a:rPr>
              <a:t>網址：</a:t>
            </a:r>
            <a:r>
              <a:rPr lang="en-US" altLang="zh-TW" sz="2600" b="1" dirty="0">
                <a:solidFill>
                  <a:schemeClr val="tx1"/>
                </a:solidFill>
                <a:ea typeface="標楷體" panose="03000509000000000000" pitchFamily="65" charset="-120"/>
                <a:hlinkClick r:id="rId3"/>
              </a:rPr>
              <a:t>http://www.eqpf.org/WaterCalculator.aspx</a:t>
            </a:r>
            <a:endParaRPr lang="en-US" altLang="zh-TW" sz="26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1547664" y="2636912"/>
            <a:ext cx="6264696" cy="25551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46038" rIns="36000" bIns="46038">
            <a:spAutoFit/>
          </a:bodyPr>
          <a:lstStyle>
            <a:defPPr>
              <a:defRPr lang="zh-TW"/>
            </a:defPPr>
            <a:lvl1pPr>
              <a:defRPr sz="3600" b="1">
                <a:latin typeface="+mn-lt"/>
                <a:ea typeface="標楷體" panose="03000509000000000000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sz="4000" dirty="0" smtClean="0">
                <a:solidFill>
                  <a:schemeClr val="tx1"/>
                </a:solidFill>
              </a:rPr>
              <a:t>什麼是水足跡？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TW" altLang="en-US" sz="4000" dirty="0" smtClean="0">
                <a:solidFill>
                  <a:schemeClr val="tx1"/>
                </a:solidFill>
              </a:rPr>
              <a:t>產品的水足跡就是指，用於生產該物品的整個生產供應鏈中，其所有用水量的總和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1424369"/>
            <a:ext cx="4968552" cy="497960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616464" y="1640346"/>
            <a:ext cx="3132000" cy="452495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46038" rIns="36000" bIns="46038">
            <a:spAutoFit/>
          </a:bodyPr>
          <a:lstStyle/>
          <a:p>
            <a:pPr>
              <a:defRPr/>
            </a:pPr>
            <a:r>
              <a:rPr lang="zh-TW" altLang="en-US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你知道嗎？</a:t>
            </a:r>
            <a:endParaRPr lang="en-US" altLang="zh-TW" sz="3600" b="1" dirty="0">
              <a:solidFill>
                <a:schemeClr val="tx1"/>
              </a:solidFill>
              <a:ea typeface="標楷體" panose="03000509000000000000" pitchFamily="65" charset="-120"/>
            </a:endParaRPr>
          </a:p>
          <a:p>
            <a:pPr>
              <a:defRPr/>
            </a:pPr>
            <a:r>
              <a:rPr lang="zh-TW" altLang="en-US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每一張</a:t>
            </a:r>
            <a:r>
              <a:rPr lang="en-US" altLang="zh-TW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A4</a:t>
            </a:r>
            <a:r>
              <a:rPr lang="zh-TW" altLang="en-US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大小的紙張，從製造、包裝、運輸到販賣的過程中。所消耗的水資源量居然高達 </a:t>
            </a:r>
            <a:r>
              <a:rPr lang="en-US" altLang="zh-TW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10L</a:t>
            </a:r>
            <a:r>
              <a:rPr lang="zh-TW" altLang="en-US" sz="3600" b="1" dirty="0">
                <a:solidFill>
                  <a:schemeClr val="tx1"/>
                </a:solidFill>
                <a:ea typeface="標楷體" panose="03000509000000000000" pitchFamily="65" charset="-120"/>
              </a:rPr>
              <a:t>！</a:t>
            </a:r>
            <a:endParaRPr lang="en-US" altLang="zh-TW" sz="3600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圖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25" y="0"/>
            <a:ext cx="9039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字方塊 6"/>
          <p:cNvSpPr txBox="1"/>
          <p:nvPr/>
        </p:nvSpPr>
        <p:spPr>
          <a:xfrm>
            <a:off x="6122268" y="74340"/>
            <a:ext cx="2952328" cy="369332"/>
          </a:xfrm>
          <a:prstGeom prst="rect">
            <a:avLst/>
          </a:prstGeom>
          <a:solidFill>
            <a:srgbClr val="FF99CC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b="1" dirty="0">
                <a:latin typeface="標楷體" panose="03000509000000000000" pitchFamily="65" charset="-120"/>
                <a:ea typeface="標楷體" panose="03000509000000000000" pitchFamily="65" charset="-120"/>
                <a:hlinkClick r:id="rId4"/>
              </a:rPr>
              <a:t>社團法人台灣環境資訊協會</a:t>
            </a:r>
            <a:endParaRPr lang="zh-TW" altLang="en-US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008063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三、愛護河川</a:t>
            </a:r>
          </a:p>
        </p:txBody>
      </p:sp>
      <p:pic>
        <p:nvPicPr>
          <p:cNvPr id="37891" name="Picture 8" descr="DSC61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3" y="981075"/>
            <a:ext cx="8499475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 descr="DSC609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1014413"/>
            <a:ext cx="8494712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5304437" y="6143655"/>
            <a:ext cx="324036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TW" b="1" dirty="0" err="1">
                <a:solidFill>
                  <a:schemeClr val="tx1"/>
                </a:solidFill>
              </a:rPr>
              <a:t>hoher’s</a:t>
            </a:r>
            <a:r>
              <a:rPr lang="en-US" altLang="zh-TW" b="1" dirty="0">
                <a:solidFill>
                  <a:schemeClr val="tx1"/>
                </a:solidFill>
              </a:rPr>
              <a:t> blog 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攝影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光影</a:t>
            </a:r>
            <a:r>
              <a:rPr lang="en-US" altLang="zh-TW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</a:t>
            </a:r>
            <a:endParaRPr lang="zh-TW" altLang="en-US" b="1" dirty="0">
              <a:solidFill>
                <a:schemeClr val="tx1"/>
              </a:solidFill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75656" y="1700808"/>
            <a:ext cx="6336704" cy="378565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以下照片全部</a:t>
            </a:r>
            <a:endParaRPr lang="en-US" altLang="zh-TW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由黃煥彰老師提供</a:t>
            </a:r>
            <a:endParaRPr lang="en-US" altLang="zh-TW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供教育推廣之用</a:t>
            </a:r>
            <a:endParaRPr lang="en-US" altLang="zh-TW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特此感謝！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L1070188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-533400" y="5715000"/>
            <a:ext cx="5562600" cy="1143000"/>
          </a:xfrm>
        </p:spPr>
        <p:txBody>
          <a:bodyPr/>
          <a:lstStyle/>
          <a:p>
            <a:r>
              <a:rPr lang="zh-TW" altLang="en-US" sz="4000" smtClean="0">
                <a:solidFill>
                  <a:srgbClr val="FF0000"/>
                </a:solidFill>
                <a:ea typeface="華康中黑體(P)"/>
                <a:cs typeface="華康中黑體(P)"/>
              </a:rPr>
              <a:t>這是二仁溪的水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40963" name="Picture 3" descr="1-14三爺宮溪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175"/>
            <a:ext cx="9144000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:\河流--豬糞\二仁溪\L112011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572000" y="5943600"/>
            <a:ext cx="4572000" cy="914400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4000" smtClean="0">
                <a:solidFill>
                  <a:schemeClr val="hlink"/>
                </a:solidFill>
                <a:ea typeface="華康中黑體(P)"/>
                <a:cs typeface="華康中黑體(P)"/>
              </a:rPr>
              <a:t>這是三爺溪的水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河流--豬糞\二仁溪\DSC_231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L10702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D:\河流--豬糞\二仁溪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 descr="C:\Users\user\Desktop\Fred Me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文字方塊 3"/>
          <p:cNvSpPr txBox="1">
            <a:spLocks noChangeArrowheads="1"/>
          </p:cNvSpPr>
          <p:nvPr/>
        </p:nvSpPr>
        <p:spPr bwMode="auto">
          <a:xfrm>
            <a:off x="468313" y="692150"/>
            <a:ext cx="79835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雙園大橋下的高屏溪，在枯水期的水量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 Fred Mend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攝影</a:t>
            </a:r>
            <a:endParaRPr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6564" name="Picture 4" descr="C:\Users\user\Desktop\雙園大橋-大紀元電子報2009.09.2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0" y="476250"/>
            <a:ext cx="91170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文字方塊 4"/>
          <p:cNvSpPr txBox="1">
            <a:spLocks noChangeArrowheads="1"/>
          </p:cNvSpPr>
          <p:nvPr/>
        </p:nvSpPr>
        <p:spPr bwMode="auto">
          <a:xfrm>
            <a:off x="107950" y="620713"/>
            <a:ext cx="8942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2009.9.21 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莫拉克風災過後的高屏溪與雙園大橋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大紀元電子報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 descr="4-6-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6096000"/>
            <a:ext cx="6400800" cy="762000"/>
          </a:xfrm>
          <a:noFill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4000" smtClean="0">
                <a:solidFill>
                  <a:schemeClr val="bg1"/>
                </a:solidFill>
                <a:ea typeface="華康中黑體(P)"/>
                <a:cs typeface="華康中黑體(P)"/>
              </a:rPr>
              <a:t>這是運河的溪水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1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4-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4-6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4-4-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6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7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河流--豬糞\阿公店溪\L10406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5715000"/>
            <a:ext cx="7772400" cy="1143000"/>
          </a:xfrm>
        </p:spPr>
        <p:txBody>
          <a:bodyPr/>
          <a:lstStyle/>
          <a:p>
            <a:r>
              <a:rPr lang="zh-TW" altLang="en-US" sz="4000" smtClean="0">
                <a:solidFill>
                  <a:schemeClr val="bg1"/>
                </a:solidFill>
                <a:ea typeface="華康中黑體(P)"/>
                <a:cs typeface="華康中黑體(P)"/>
              </a:rPr>
              <a:t>這是阿公店溪的水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smtClean="0">
                <a:solidFill>
                  <a:schemeClr val="tx1"/>
                </a:solidFill>
                <a:ea typeface="標楷體" panose="03000509000000000000" pitchFamily="65" charset="-120"/>
              </a:rPr>
              <a:t>防災觀念～預防山洪爆發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9138"/>
            <a:ext cx="8229600" cy="4137025"/>
          </a:xfrm>
        </p:spPr>
        <p:txBody>
          <a:bodyPr/>
          <a:lstStyle/>
          <a:p>
            <a:r>
              <a:rPr lang="zh-TW" altLang="en-US" b="1" smtClean="0">
                <a:ea typeface="標楷體" panose="03000509000000000000" pitchFamily="65" charset="-120"/>
              </a:rPr>
              <a:t>山洪暴發前的恐怖一幕，網址：</a:t>
            </a:r>
            <a:r>
              <a:rPr lang="en-US" altLang="zh-TW" smtClean="0">
                <a:hlinkClick r:id="rId2"/>
              </a:rPr>
              <a:t>https://www.youtube.com/watch?v=D7SpCnqmCX4</a:t>
            </a:r>
            <a:endParaRPr lang="zh-TW" altLang="en-US" smtClean="0"/>
          </a:p>
          <a:p>
            <a:r>
              <a:rPr lang="zh-TW" altLang="en-US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風雲瞬間變色 山洪爆發可預警，網址：</a:t>
            </a:r>
            <a:r>
              <a:rPr lang="zh-TW" altLang="en-US" smtClean="0"/>
              <a:t> </a:t>
            </a:r>
            <a:r>
              <a:rPr lang="en-US" altLang="zh-TW" smtClean="0">
                <a:hlinkClick r:id="rId3"/>
              </a:rPr>
              <a:t>https://www.youtube.com/watch?v=CFDKQBylsyQ</a:t>
            </a:r>
            <a:endParaRPr lang="zh-TW" alt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河流--豬糞\阿公店溪\L10504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4267200"/>
          </a:xfrm>
        </p:spPr>
        <p:txBody>
          <a:bodyPr anchor="ctr"/>
          <a:lstStyle/>
          <a:p>
            <a:r>
              <a:rPr lang="zh-TW" altLang="en-US" sz="88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視而不見</a:t>
            </a:r>
            <a:r>
              <a:rPr lang="en-US" altLang="zh-TW" sz="88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br>
              <a:rPr lang="en-US" altLang="zh-TW" sz="88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88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沒辦法啦 </a:t>
            </a:r>
            <a:r>
              <a:rPr lang="en-US" altLang="zh-TW" sz="88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!</a:t>
            </a:r>
            <a: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smtClean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你是這樣認為嗎</a:t>
            </a:r>
            <a:r>
              <a:rPr lang="en-US" altLang="zh-TW" sz="7200" b="1" smtClean="0">
                <a:solidFill>
                  <a:srgbClr val="008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D:\河流--豬糞\嘉南大圳\L10905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5715000"/>
            <a:ext cx="7772400" cy="1143000"/>
          </a:xfrm>
        </p:spPr>
        <p:txBody>
          <a:bodyPr/>
          <a:lstStyle/>
          <a:p>
            <a:r>
              <a:rPr lang="zh-TW" altLang="en-US" sz="4000" smtClean="0">
                <a:solidFill>
                  <a:srgbClr val="FF0000"/>
                </a:solidFill>
                <a:ea typeface="華康中黑體(P)"/>
                <a:cs typeface="華康中黑體(P)"/>
              </a:rPr>
              <a:t>這是嘉南大圳的水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5-9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4291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這是嘉南大圳排水，很多的抽水馬達抽這裡的水在灌溉</a:t>
            </a:r>
            <a:r>
              <a:rPr lang="en-US" altLang="zh-TW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黃煥彰提供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5-9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4291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這是嘉南大圳旁的稻田，可以看到田中土壤都是黑色的</a:t>
            </a:r>
            <a:r>
              <a:rPr lang="en-US" altLang="zh-TW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3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黃煥彰提供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All Users\Documents\河流簡報用圖\河流與飲食\L10204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0" y="6388100"/>
            <a:ext cx="9144000" cy="46196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這是香瓜田，它們也都是喝廢水長大的喔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C:\Documents and Settings\All Users\Documents\河流簡報用圖20040320\河流與飲食\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0" y="6450013"/>
            <a:ext cx="9144000" cy="400050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這是甘蔗田，也是用生活廢水來灌溉，甘蔗汁會不會也是這個顏色</a:t>
            </a:r>
            <a:r>
              <a:rPr lang="en-US" altLang="zh-TW" sz="20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4" descr="D:\影像資料\河流-阿公店溪20040320\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橘色的水邊餵養羊群，羊吃草，我們吃羊～阿公店溪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All Users\Documents\河流簡報用圖\河流與飲食\L10402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6388100"/>
            <a:ext cx="9144000" cy="46196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全國污染第一名的二仁溪溪水旁，有許多的魚塭在養魚    二仁溪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7-4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943600"/>
            <a:ext cx="6400800" cy="685800"/>
          </a:xfrm>
          <a:noFill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zh-TW" altLang="en-US" sz="4000" smtClean="0">
                <a:solidFill>
                  <a:schemeClr val="bg1"/>
                </a:solidFill>
                <a:ea typeface="華康中黑體(P)"/>
                <a:cs typeface="華康中黑體(P)"/>
              </a:rPr>
              <a:t>這是鹽水溪的溪水</a:t>
            </a:r>
          </a:p>
          <a:p>
            <a:pPr>
              <a:buFont typeface="Arial" panose="020B0604020202020204" pitchFamily="34" charset="0"/>
              <a:buNone/>
            </a:pPr>
            <a:endParaRPr lang="en-US" altLang="zh-TW" smtClean="0">
              <a:solidFill>
                <a:schemeClr val="bg1"/>
              </a:solidFill>
              <a:ea typeface="華康中黑體(P)"/>
              <a:cs typeface="華康中黑體(P)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zh-TW" altLang="en-US" smtClean="0"/>
          </a:p>
        </p:txBody>
      </p:sp>
      <p:pic>
        <p:nvPicPr>
          <p:cNvPr id="10243" name="Picture 5" descr="濁水溪10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 Box 6"/>
          <p:cNvSpPr txBox="1">
            <a:spLocks noChangeArrowheads="1"/>
          </p:cNvSpPr>
          <p:nvPr/>
        </p:nvSpPr>
        <p:spPr bwMode="auto">
          <a:xfrm>
            <a:off x="2627313" y="6356350"/>
            <a:ext cx="62658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濁水溪</a:t>
            </a:r>
            <a:r>
              <a:rPr lang="en-US" altLang="zh-TW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集集段，可見含沙量之高。圖：自攝</a:t>
            </a:r>
            <a:endParaRPr lang="en-US" altLang="zh-TW" sz="2400" b="1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6-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All Users\Documents\河流簡報用圖20040320\河流與飲食\20021123四草湖竹筏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6400800"/>
            <a:ext cx="9144000" cy="461963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4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鹽水溪及嘉南大圳出海口，有很多的蚵架在養蚵      四草大橋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" descr="D:\河流--豬糞\鹽水溪\重新曝光L10903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All Users\Documents\河流簡報用圖\河流與飲食\L1010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8" y="-476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0" y="6327775"/>
            <a:ext cx="9144000" cy="523875"/>
          </a:xfrm>
          <a:prstGeom prst="rect">
            <a:avLst/>
          </a:prstGeom>
          <a:solidFill>
            <a:srgbClr val="0066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我們努力的工作，努力的生活，但要留什麼給孩子呢</a:t>
            </a:r>
            <a:r>
              <a:rPr lang="en-US" altLang="zh-TW" sz="2800" b="1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                     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1475656" y="1700808"/>
            <a:ext cx="6336704" cy="286232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努力！</a:t>
            </a:r>
            <a:endParaRPr lang="en-US" altLang="zh-TW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是為了讓自己</a:t>
            </a:r>
            <a:endParaRPr lang="en-US" altLang="zh-TW" sz="6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6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明天不會後悔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71684" name="Picture 4" descr="C:\Documents and Settings\All Users\Documents\河流簡報用圖\調整大小L10700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51520" y="250785"/>
            <a:ext cx="460851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培訓志工參與，一同監測河川。並且揭發不法的暗管排放工廠！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Documents and Settings\All Users\Documents\河流簡報用圖\調整大小L11106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251520" y="116632"/>
            <a:ext cx="460851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運用媒體力量、舉辦講座等，讓民眾知道真相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Documents and Settings\All Users\Documents\河流簡報用圖\調整大小L10101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字方塊 1"/>
          <p:cNvSpPr txBox="1"/>
          <p:nvPr/>
        </p:nvSpPr>
        <p:spPr>
          <a:xfrm>
            <a:off x="251520" y="116632"/>
            <a:ext cx="4608512" cy="83099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設計課程或活動，透過現場的導覽，讓民眾親身的接觸。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TW" altLang="zh-TW" smtClean="0"/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TW" altLang="zh-TW" smtClean="0"/>
          </a:p>
        </p:txBody>
      </p:sp>
      <p:pic>
        <p:nvPicPr>
          <p:cNvPr id="74756" name="Picture 4" descr="C:\Documents and Settings\All Users\Documents\河流簡報用圖\調整大小L11201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0" y="6388782"/>
            <a:ext cx="914400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聽聽大人的聲音，也聽聽孩子的聲音。</a:t>
            </a:r>
            <a:r>
              <a:rPr lang="zh-TW" altLang="en-US" sz="24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Documents and Settings\All Users\Documents\河流簡報用圖\調整大小L10301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2915816" y="6309320"/>
            <a:ext cx="6120680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邀請藝術創作者至河流上展演的河流的故事</a:t>
            </a:r>
            <a:endParaRPr lang="zh-TW" altLang="en-US" sz="24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二、水庫 </a:t>
            </a:r>
            <a:r>
              <a:rPr lang="en-US" altLang="zh-TW" sz="6000" b="1" smtClean="0">
                <a:solidFill>
                  <a:schemeClr val="tx1"/>
                </a:solidFill>
                <a:ea typeface="標楷體" panose="03000509000000000000" pitchFamily="65" charset="-120"/>
              </a:rPr>
              <a:t>&amp; </a:t>
            </a:r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水資源分配</a:t>
            </a:r>
          </a:p>
        </p:txBody>
      </p:sp>
      <p:sp>
        <p:nvSpPr>
          <p:cNvPr id="11267" name="內容版面配置區 2"/>
          <p:cNvSpPr>
            <a:spLocks noGrp="1"/>
          </p:cNvSpPr>
          <p:nvPr>
            <p:ph idx="1"/>
          </p:nvPr>
        </p:nvSpPr>
        <p:spPr>
          <a:xfrm>
            <a:off x="827088" y="1341438"/>
            <a:ext cx="7859712" cy="51831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用水需求：農業</a:t>
            </a:r>
            <a:r>
              <a:rPr lang="en-US" altLang="zh-TW" sz="2800" b="1" smtClean="0"/>
              <a:t>72%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、生活</a:t>
            </a:r>
            <a:r>
              <a:rPr lang="en-US" altLang="zh-TW" sz="2800" b="1" smtClean="0"/>
              <a:t>19 %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、工業</a:t>
            </a:r>
            <a:r>
              <a:rPr lang="en-US" altLang="zh-TW" sz="2800" b="1" smtClean="0"/>
              <a:t>9 %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水庫優缺點：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、重要水庫：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澎湖赤崁水庫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地下水庫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翡翠水庫、石門水庫、德基水庫、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日月潭水庫、曾文水庫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43608" y="2651428"/>
            <a:ext cx="2880320" cy="156966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儲水 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防洪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</a:p>
          <a:p>
            <a:pPr eaLnBrk="1" hangingPunct="1">
              <a:defRPr/>
            </a:pP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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灌溉 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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發電         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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觀光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53744" y="2579420"/>
            <a:ext cx="3250704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r>
              <a:rPr lang="en-US" altLang="zh-TW" dirty="0" smtClean="0">
                <a:sym typeface="Wingdings 2" panose="05020102010507070707" pitchFamily="18" charset="2"/>
              </a:rPr>
              <a:t></a:t>
            </a:r>
            <a:r>
              <a:rPr lang="zh-TW" altLang="en-US" dirty="0" smtClean="0">
                <a:sym typeface="Wingdings 2" panose="05020102010507070707" pitchFamily="18" charset="2"/>
              </a:rPr>
              <a:t>淤積</a:t>
            </a:r>
            <a:endParaRPr lang="en-US" altLang="zh-TW" dirty="0" smtClean="0"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en-US" altLang="zh-TW" dirty="0" smtClean="0">
                <a:sym typeface="Wingdings 2" panose="05020102010507070707" pitchFamily="18" charset="2"/>
              </a:rPr>
              <a:t></a:t>
            </a:r>
            <a:r>
              <a:rPr lang="zh-TW" altLang="en-US" dirty="0" smtClean="0">
                <a:sym typeface="Wingdings 2" panose="05020102010507070707" pitchFamily="18" charset="2"/>
              </a:rPr>
              <a:t>破壞環境生態</a:t>
            </a:r>
            <a:r>
              <a:rPr lang="en-US" altLang="zh-TW" dirty="0" smtClean="0">
                <a:sym typeface="Wingdings 2" panose="05020102010507070707" pitchFamily="18" charset="2"/>
              </a:rPr>
              <a:t></a:t>
            </a:r>
            <a:r>
              <a:rPr lang="zh-TW" altLang="en-US" dirty="0" smtClean="0">
                <a:sym typeface="Wingdings 2" panose="05020102010507070707" pitchFamily="18" charset="2"/>
              </a:rPr>
              <a:t>壩體崩毀風險  </a:t>
            </a:r>
            <a:endParaRPr lang="en-US" altLang="zh-TW" dirty="0" smtClean="0">
              <a:sym typeface="Wingdings 2" panose="05020102010507070707" pitchFamily="18" charset="2"/>
            </a:endParaRPr>
          </a:p>
        </p:txBody>
      </p:sp>
      <p:sp>
        <p:nvSpPr>
          <p:cNvPr id="6" name="文字方塊 5"/>
          <p:cNvSpPr txBox="1">
            <a:spLocks/>
          </p:cNvSpPr>
          <p:nvPr/>
        </p:nvSpPr>
        <p:spPr>
          <a:xfrm>
            <a:off x="4212056" y="3105040"/>
            <a:ext cx="864000" cy="68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ctr">
            <a:spAutoFit/>
          </a:bodyPr>
          <a:lstStyle/>
          <a:p>
            <a:pPr algn="ctr" eaLnBrk="1" hangingPunct="1">
              <a:lnSpc>
                <a:spcPts val="3000"/>
              </a:lnSpc>
              <a:buFont typeface="Arial" panose="020B0604020202020204" pitchFamily="34" charset="0"/>
              <a:buNone/>
              <a:defRPr/>
            </a:pPr>
            <a:r>
              <a:rPr lang="en-US" altLang="zh-TW" sz="3600" b="1" dirty="0" err="1">
                <a:solidFill>
                  <a:schemeClr val="tx1"/>
                </a:solidFill>
              </a:rPr>
              <a:t>v.s</a:t>
            </a:r>
            <a:endParaRPr lang="zh-TW" altLang="en-US" sz="3600" b="1" dirty="0">
              <a:solidFill>
                <a:schemeClr val="tx1"/>
              </a:solidFill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1520" y="1196752"/>
            <a:ext cx="8651799" cy="532800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lnSpc>
                <a:spcPts val="4400"/>
              </a:lnSpc>
              <a:defRPr/>
            </a:pPr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臺灣的水庫為什麼不清淤積？</a:t>
            </a:r>
            <a:endParaRPr lang="en-US" altLang="zh-TW" sz="4400" dirty="0" smtClean="0">
              <a:solidFill>
                <a:schemeClr val="accent2">
                  <a:lumMod val="75000"/>
                </a:schemeClr>
              </a:solidFill>
              <a:sym typeface="Wingdings 2" panose="05020102010507070707" pitchFamily="18" charset="2"/>
            </a:endParaRPr>
          </a:p>
          <a:p>
            <a:pPr>
              <a:lnSpc>
                <a:spcPts val="4400"/>
              </a:lnSpc>
              <a:defRPr/>
            </a:pP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、舊恨未消，新仇又來：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93725" indent="-593725">
              <a:lnSpc>
                <a:spcPts val="4400"/>
              </a:lnSpc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   以石門水庫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為例，淤積量約為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億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altLang="zh-TW" baseline="30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，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但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一台卡車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卻只能載運約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12m</a:t>
            </a:r>
            <a:r>
              <a:rPr lang="en-US" altLang="zh-TW" baseline="300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的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淤泥，每天能清出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2000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噸就已經很多。這個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速率大概需要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136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年才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清得完。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93725" indent="-593725">
              <a:lnSpc>
                <a:spcPts val="4400"/>
              </a:lnSpc>
              <a:defRPr/>
            </a:pP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但</a:t>
            </a: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2004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年的敏督利颱風，一次就為石門水庫帶來了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2700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多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萬</a:t>
            </a: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m</a:t>
            </a:r>
            <a:r>
              <a:rPr lang="en-US" altLang="zh-TW" baseline="30000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的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淤泥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，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42925" indent="-542925">
              <a:lnSpc>
                <a:spcPts val="4400"/>
              </a:lnSpc>
              <a:defRPr/>
            </a:pPr>
            <a:r>
              <a:rPr lang="zh-TW" altLang="zh-TW" dirty="0">
                <a:solidFill>
                  <a:schemeClr val="accent2">
                    <a:lumMod val="75000"/>
                  </a:schemeClr>
                </a:solidFill>
                <a:sym typeface="Wingdings 3" panose="05040102010807070707" pitchFamily="18" charset="2"/>
              </a:rPr>
              <a:t>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清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淤速度完全跟不上淤積速度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  <a:sym typeface="Wingdings 2" panose="05020102010507070707" pitchFamily="18" charset="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44245" y="1206975"/>
            <a:ext cx="8651799" cy="5292000"/>
          </a:xfrm>
          <a:prstGeom prst="rect">
            <a:avLst/>
          </a:prstGeom>
          <a:solidFill>
            <a:srgbClr val="66CC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lnSpc>
                <a:spcPts val="4400"/>
              </a:lnSpc>
              <a:defRPr/>
            </a:pPr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臺灣的水庫為什麼不清淤積？</a:t>
            </a:r>
            <a:endParaRPr lang="en-US" altLang="zh-TW" sz="4400" dirty="0" smtClean="0">
              <a:solidFill>
                <a:schemeClr val="accent2">
                  <a:lumMod val="7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en-US" altLang="zh-TW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、何處才是淤泥的家？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81025" indent="-581025"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   淤泥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不比砂石，經濟效益極低，沒有什麼業者想要購買。過去石門水庫的淤泥往往被用來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當作臺北港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填海造陸的材料，但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現在臺北港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</a:rPr>
              <a:t>一期工程已經完工，清出來的淤泥又不能隨意棄置，反而無處可去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。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581025" indent="-581025">
              <a:defRPr/>
            </a:pP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   直接</a:t>
            </a:r>
            <a:r>
              <a:rPr lang="zh-TW" altLang="en-US" dirty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倒入水中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？突然傾倒大量的淤泥，下游的淨水場一定哇哇大叫，而且對河川生態也是一大考驗。</a:t>
            </a:r>
            <a:endParaRPr lang="en-US" altLang="zh-TW" dirty="0" smtClean="0">
              <a:solidFill>
                <a:schemeClr val="accent2">
                  <a:lumMod val="75000"/>
                </a:schemeClr>
              </a:solidFill>
              <a:sym typeface="Wingdings 2" panose="05020102010507070707" pitchFamily="18" charset="2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41177" y="1078014"/>
            <a:ext cx="8651799" cy="5724000"/>
          </a:xfrm>
          <a:prstGeom prst="rect">
            <a:avLst/>
          </a:prstGeom>
          <a:solidFill>
            <a:srgbClr val="FFCC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lnSpc>
                <a:spcPts val="4400"/>
              </a:lnSpc>
              <a:defRPr/>
            </a:pPr>
            <a:r>
              <a:rPr lang="zh-TW" altLang="en-US" sz="4400" dirty="0" smtClean="0">
                <a:solidFill>
                  <a:schemeClr val="accent2">
                    <a:lumMod val="75000"/>
                  </a:schemeClr>
                </a:solidFill>
                <a:sym typeface="Wingdings 2" panose="05020102010507070707" pitchFamily="18" charset="2"/>
              </a:rPr>
              <a:t>臺灣的水庫為什麼不清淤積？</a:t>
            </a:r>
            <a:endParaRPr lang="en-US" altLang="zh-TW" sz="4400" dirty="0" smtClean="0">
              <a:solidFill>
                <a:schemeClr val="accent2">
                  <a:lumMod val="75000"/>
                </a:schemeClr>
              </a:solidFill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en-US" altLang="zh-TW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r>
              <a:rPr lang="zh-TW" altLang="en-US" dirty="0" smtClean="0">
                <a:solidFill>
                  <a:schemeClr val="accent2">
                    <a:lumMod val="75000"/>
                  </a:schemeClr>
                </a:solidFill>
              </a:rPr>
              <a:t>、施工難度高</a:t>
            </a:r>
            <a:endParaRPr lang="zh-TW" altLang="en-US" dirty="0">
              <a:solidFill>
                <a:schemeClr val="accent2">
                  <a:lumMod val="75000"/>
                </a:schemeClr>
              </a:solidFill>
            </a:endParaRPr>
          </a:p>
          <a:p>
            <a:pPr marL="581025" indent="-581025">
              <a:lnSpc>
                <a:spcPts val="3500"/>
              </a:lnSpc>
              <a:defRPr/>
            </a:pPr>
            <a:r>
              <a:rPr lang="zh-TW" altLang="en-US" b="0" dirty="0" smtClean="0"/>
              <a:t>   </a:t>
            </a:r>
            <a:r>
              <a:rPr lang="zh-TW" altLang="en-US" dirty="0" smtClean="0"/>
              <a:t>淤泥</a:t>
            </a:r>
            <a:r>
              <a:rPr lang="zh-TW" altLang="en-US" dirty="0"/>
              <a:t>往往淤積於水庫底部，雖然大旱，但水庫中仍然有水，清淤的施工難度</a:t>
            </a:r>
            <a:r>
              <a:rPr lang="zh-TW" altLang="en-US" dirty="0" smtClean="0"/>
              <a:t>高。且如果</a:t>
            </a:r>
            <a:r>
              <a:rPr lang="zh-TW" altLang="en-US" dirty="0"/>
              <a:t>直接開挖</a:t>
            </a:r>
            <a:r>
              <a:rPr lang="zh-TW" altLang="en-US" dirty="0" smtClean="0"/>
              <a:t>，水庫</a:t>
            </a:r>
            <a:r>
              <a:rPr lang="zh-TW" altLang="en-US" dirty="0"/>
              <a:t>裡的水會因此太過混濁，無法飲用，因此只能用抽淤泥的方式，慢慢把淤泥抽出來</a:t>
            </a:r>
            <a:r>
              <a:rPr lang="zh-TW" altLang="en-US" dirty="0" smtClean="0"/>
              <a:t>。</a:t>
            </a:r>
            <a:endParaRPr lang="en-US" altLang="zh-TW" dirty="0" smtClean="0"/>
          </a:p>
          <a:p>
            <a:pPr marL="581025" indent="-581025">
              <a:lnSpc>
                <a:spcPts val="3500"/>
              </a:lnSpc>
              <a:defRPr/>
            </a:pPr>
            <a:r>
              <a:rPr lang="en-US" altLang="zh-TW" dirty="0"/>
              <a:t> </a:t>
            </a:r>
            <a:r>
              <a:rPr lang="en-US" altLang="zh-TW" dirty="0" smtClean="0"/>
              <a:t>  </a:t>
            </a:r>
            <a:r>
              <a:rPr lang="zh-TW" altLang="en-US" dirty="0" smtClean="0"/>
              <a:t>目前部分水庫有排沙設施，如石門水庫在蘇力颱風期間一次就排掉</a:t>
            </a:r>
            <a:r>
              <a:rPr lang="en-US" altLang="zh-TW" dirty="0" smtClean="0"/>
              <a:t>6</a:t>
            </a:r>
            <a:r>
              <a:rPr lang="zh-TW" altLang="en-US" dirty="0" smtClean="0"/>
              <a:t>萬噸的淤泥。但必須在洪水期間才辦得到，且非每水庫皆有。</a:t>
            </a:r>
            <a:endParaRPr lang="en-US" altLang="zh-TW" dirty="0" smtClean="0"/>
          </a:p>
          <a:p>
            <a:pPr marL="581025" indent="-581025">
              <a:lnSpc>
                <a:spcPts val="3200"/>
              </a:lnSpc>
              <a:defRPr/>
            </a:pPr>
            <a:r>
              <a:rPr lang="zh-TW" altLang="en-US" b="0" dirty="0" smtClean="0"/>
              <a:t>   </a:t>
            </a:r>
            <a:r>
              <a:rPr lang="zh-TW" altLang="en-US" sz="2000" dirty="0" smtClean="0"/>
              <a:t>資料來源：</a:t>
            </a:r>
            <a:r>
              <a:rPr lang="en-US" altLang="zh-TW" sz="2000" dirty="0" smtClean="0"/>
              <a:t>《</a:t>
            </a:r>
            <a:r>
              <a:rPr lang="zh-TW" altLang="en-US" sz="2000" dirty="0" smtClean="0"/>
              <a:t>天下雜誌電子報</a:t>
            </a:r>
            <a:r>
              <a:rPr lang="en-US" altLang="zh-TW" sz="2000" dirty="0" smtClean="0"/>
              <a:t>》</a:t>
            </a:r>
            <a:r>
              <a:rPr lang="en-US" altLang="zh-TW" sz="2000" dirty="0" smtClean="0">
                <a:latin typeface="+mj-lt"/>
              </a:rPr>
              <a:t>104.03.31</a:t>
            </a:r>
          </a:p>
          <a:p>
            <a:pPr marL="581025" indent="-581025">
              <a:lnSpc>
                <a:spcPts val="3200"/>
              </a:lnSpc>
              <a:defRPr/>
            </a:pPr>
            <a:r>
              <a:rPr lang="en-US" altLang="zh-TW" sz="2000" dirty="0">
                <a:latin typeface="+mj-lt"/>
              </a:rPr>
              <a:t> </a:t>
            </a:r>
            <a:r>
              <a:rPr lang="en-US" altLang="zh-TW" sz="2000" dirty="0" smtClean="0">
                <a:latin typeface="+mj-lt"/>
              </a:rPr>
              <a:t>        </a:t>
            </a:r>
            <a:r>
              <a:rPr lang="en-US" altLang="zh-TW" sz="2000" dirty="0" smtClean="0">
                <a:latin typeface="+mj-lt"/>
                <a:hlinkClick r:id="rId2"/>
              </a:rPr>
              <a:t>http</a:t>
            </a:r>
            <a:r>
              <a:rPr lang="en-US" altLang="zh-TW" sz="2000" dirty="0">
                <a:latin typeface="+mj-lt"/>
                <a:hlinkClick r:id="rId2"/>
              </a:rPr>
              <a:t>://</a:t>
            </a:r>
            <a:r>
              <a:rPr lang="en-US" altLang="zh-TW" sz="2000" dirty="0" smtClean="0">
                <a:latin typeface="+mj-lt"/>
                <a:hlinkClick r:id="rId2"/>
              </a:rPr>
              <a:t>www.cw.com.tw/article/article.action?id=5066291</a:t>
            </a:r>
            <a:endParaRPr lang="en-US" altLang="zh-TW" sz="2000" dirty="0" smtClean="0">
              <a:solidFill>
                <a:schemeClr val="accent2">
                  <a:lumMod val="75000"/>
                </a:schemeClr>
              </a:solidFill>
              <a:latin typeface="+mj-lt"/>
              <a:sym typeface="Wingdings 2" panose="05020102010507070707" pitchFamily="18" charset="2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601" y="1116013"/>
            <a:ext cx="7401636" cy="55512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文字方塊 10"/>
          <p:cNvSpPr txBox="1"/>
          <p:nvPr/>
        </p:nvSpPr>
        <p:spPr>
          <a:xfrm>
            <a:off x="5966645" y="1268760"/>
            <a:ext cx="1845715" cy="1015663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日月潭的九蛙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自由時報記者 </a:t>
            </a:r>
            <a:endParaRPr lang="en-US" altLang="zh-TW" sz="2000" b="1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劉濱銓 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008063"/>
          </a:xfrm>
        </p:spPr>
        <p:txBody>
          <a:bodyPr/>
          <a:lstStyle/>
          <a:p>
            <a:pPr eaLnBrk="1" hangingPunct="1"/>
            <a:r>
              <a:rPr lang="zh-TW" altLang="en-US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參考資料來源</a:t>
            </a:r>
          </a:p>
        </p:txBody>
      </p:sp>
      <p:sp>
        <p:nvSpPr>
          <p:cNvPr id="76803" name="內容版面配置區 2"/>
          <p:cNvSpPr>
            <a:spLocks noGrp="1"/>
          </p:cNvSpPr>
          <p:nvPr>
            <p:ph idx="1"/>
          </p:nvPr>
        </p:nvSpPr>
        <p:spPr>
          <a:xfrm>
            <a:off x="684213" y="836613"/>
            <a:ext cx="8137525" cy="5905500"/>
          </a:xfrm>
        </p:spPr>
        <p:txBody>
          <a:bodyPr/>
          <a:lstStyle/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大紀元電子報，網址：</a:t>
            </a:r>
            <a:r>
              <a:rPr lang="en-US" altLang="zh-TW" sz="1800" b="1" smtClean="0">
                <a:ea typeface="標楷體" panose="03000509000000000000" pitchFamily="65" charset="-120"/>
              </a:rPr>
              <a:t> </a:t>
            </a:r>
            <a:r>
              <a:rPr lang="en-US" altLang="zh-TW" sz="1800" b="1" smtClean="0">
                <a:ea typeface="標楷體" panose="03000509000000000000" pitchFamily="65" charset="-120"/>
                <a:hlinkClick r:id="rId2"/>
              </a:rPr>
              <a:t>http://www.epochtimes.com.tw/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維基百科，網址：</a:t>
            </a:r>
            <a:r>
              <a:rPr lang="en-US" altLang="zh-TW" sz="1800" b="1" smtClean="0">
                <a:ea typeface="標楷體" panose="03000509000000000000" pitchFamily="65" charset="-120"/>
              </a:rPr>
              <a:t> </a:t>
            </a:r>
            <a:r>
              <a:rPr lang="en-US" altLang="zh-TW" sz="1800" b="1" smtClean="0">
                <a:ea typeface="標楷體" panose="03000509000000000000" pitchFamily="65" charset="-120"/>
                <a:hlinkClick r:id="rId3"/>
              </a:rPr>
              <a:t>http://zh.wikipedia.org/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en-US" altLang="zh-TW" sz="1800" b="1" smtClean="0">
                <a:ea typeface="標楷體" panose="03000509000000000000" pitchFamily="65" charset="-120"/>
              </a:rPr>
              <a:t>Flicker</a:t>
            </a:r>
            <a:r>
              <a:rPr lang="zh-TW" altLang="en-US" sz="1800" b="1" smtClean="0">
                <a:ea typeface="標楷體" panose="03000509000000000000" pitchFamily="65" charset="-120"/>
              </a:rPr>
              <a:t>（感謝</a:t>
            </a:r>
            <a:r>
              <a:rPr lang="en-US" altLang="zh-TW" sz="1800" b="1" smtClean="0">
                <a:ea typeface="標楷體" panose="03000509000000000000" pitchFamily="65" charset="-120"/>
              </a:rPr>
              <a:t>Fred</a:t>
            </a:r>
            <a:r>
              <a:rPr lang="zh-TW" altLang="en-US" sz="1800" b="1" smtClean="0">
                <a:ea typeface="標楷體" panose="03000509000000000000" pitchFamily="65" charset="-120"/>
              </a:rPr>
              <a:t>授權使用）網址：</a:t>
            </a:r>
            <a:r>
              <a:rPr lang="en-US" altLang="zh-TW" sz="1800" b="1" smtClean="0">
                <a:ea typeface="標楷體" panose="03000509000000000000" pitchFamily="65" charset="-120"/>
                <a:hlinkClick r:id="rId4"/>
              </a:rPr>
              <a:t>http://www.flickr.com/photos/javamariner/2148293158/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感謝臺南市社區大學 黃煥彰先生提供水源污染之真實資料。</a:t>
            </a: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翰林出版社。</a:t>
            </a: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en-US" altLang="zh-TW" sz="1800" b="1" smtClean="0">
                <a:ea typeface="標楷體" panose="03000509000000000000" pitchFamily="65" charset="-120"/>
              </a:rPr>
              <a:t>hoher’s blog 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攝影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光影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生活，網址：</a:t>
            </a:r>
            <a:r>
              <a:rPr lang="en-US" altLang="zh-TW" sz="1800" b="1" smtClean="0">
                <a:ea typeface="標楷體" panose="03000509000000000000" pitchFamily="65" charset="-120"/>
                <a:hlinkClick r:id="rId5"/>
              </a:rPr>
              <a:t>http://hoher.idv.tw/blog/</a:t>
            </a:r>
            <a:r>
              <a:rPr lang="en-US" altLang="zh-TW" sz="1800" b="1" smtClean="0">
                <a:ea typeface="標楷體" panose="03000509000000000000" pitchFamily="65" charset="-120"/>
              </a:rPr>
              <a:t> </a:t>
            </a: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環境資訊中心，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1800" b="1" smtClean="0">
                <a:ea typeface="標楷體" panose="03000509000000000000" pitchFamily="65" charset="-120"/>
                <a:hlinkClick r:id="rId6"/>
              </a:rPr>
              <a:t>http://e-info.org.tw/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社團法人台灣環境資訊協會，網址：</a:t>
            </a:r>
            <a:r>
              <a:rPr lang="en-US" altLang="zh-TW" sz="1800" b="1" smtClean="0">
                <a:ea typeface="標楷體" panose="03000509000000000000" pitchFamily="65" charset="-120"/>
                <a:hlinkClick r:id="rId7"/>
              </a:rPr>
              <a:t>http://waterday.e-info.org.tw/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臺北自來水事業處，</a:t>
            </a:r>
            <a:r>
              <a:rPr lang="en-US" altLang="zh-TW" sz="1800" b="1" smtClean="0">
                <a:ea typeface="標楷體" panose="03000509000000000000" pitchFamily="65" charset="-120"/>
              </a:rPr>
              <a:t> </a:t>
            </a:r>
            <a:r>
              <a:rPr lang="en-US" altLang="zh-TW" sz="1400" b="1" smtClean="0">
                <a:ea typeface="標楷體" panose="03000509000000000000" pitchFamily="65" charset="-120"/>
                <a:hlinkClick r:id="rId8"/>
              </a:rPr>
              <a:t>http://www.water.gov.taipei/ct.asp?xItem=69929754&amp;ctNode=47806&amp;mp=114001</a:t>
            </a:r>
            <a:endParaRPr lang="en-US" altLang="zh-TW" sz="14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臺灣自來水公司，</a:t>
            </a:r>
            <a:r>
              <a:rPr lang="en-US" altLang="zh-TW" sz="1400" b="1" smtClean="0">
                <a:ea typeface="標楷體" panose="03000509000000000000" pitchFamily="65" charset="-120"/>
                <a:hlinkClick r:id="rId9"/>
              </a:rPr>
              <a:t>https://www.water.gov.tw/pda/04faq/faq_a.asp?bull_id=242</a:t>
            </a:r>
            <a:endParaRPr lang="en-US" altLang="zh-TW" sz="1400" b="1" smtClean="0"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李偉文，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自然課可以這麼浪漫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（新北市：野人文化，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2014</a:t>
            </a: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）。</a:t>
            </a:r>
            <a:endParaRPr lang="en-US" altLang="zh-TW" sz="1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經濟部水利署，</a:t>
            </a:r>
            <a:r>
              <a:rPr lang="en-US" altLang="zh-TW" sz="1800" b="1" smtClean="0">
                <a:latin typeface="標楷體" panose="03000509000000000000" pitchFamily="65" charset="-120"/>
                <a:ea typeface="標楷體" panose="03000509000000000000" pitchFamily="65" charset="-120"/>
                <a:hlinkClick r:id="rId10"/>
              </a:rPr>
              <a:t>http://www.wcis.org.tw/life/charge-3.asp</a:t>
            </a:r>
            <a:endParaRPr lang="en-US" altLang="zh-TW" sz="1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張添晉∕臺北科大環境工程與管理所教授，</a:t>
            </a:r>
            <a:r>
              <a:rPr lang="en-US" altLang="zh-TW" sz="1800" b="1" smtClean="0">
                <a:ea typeface="標楷體" panose="03000509000000000000" pitchFamily="65" charset="-120"/>
              </a:rPr>
              <a:t> </a:t>
            </a:r>
            <a:r>
              <a:rPr lang="en-US" altLang="zh-TW" sz="1800" b="1" smtClean="0">
                <a:ea typeface="標楷體" panose="03000509000000000000" pitchFamily="65" charset="-120"/>
                <a:hlinkClick r:id="rId11"/>
              </a:rPr>
              <a:t>http://www.ctci.org.tw/public/Attachment/0102013594371.pdf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en-US" altLang="zh-TW" sz="1800" b="1" smtClean="0">
                <a:ea typeface="標楷體" panose="03000509000000000000" pitchFamily="65" charset="-120"/>
              </a:rPr>
              <a:t>I-Ta Tsai</a:t>
            </a:r>
            <a:r>
              <a:rPr lang="zh-TW" altLang="en-US" sz="1800" b="1" smtClean="0">
                <a:ea typeface="標楷體" panose="03000509000000000000" pitchFamily="65" charset="-120"/>
              </a:rPr>
              <a:t>，網址：</a:t>
            </a:r>
            <a:r>
              <a:rPr lang="en-US" altLang="zh-TW" sz="1800" b="1" smtClean="0">
                <a:ea typeface="標楷體" panose="03000509000000000000" pitchFamily="65" charset="-120"/>
                <a:hlinkClick r:id="rId12"/>
              </a:rPr>
              <a:t>https://www.flickr.com/photos/tsaiid/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汪靜明，</a:t>
            </a:r>
            <a:r>
              <a:rPr lang="en-US" altLang="zh-TW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《</a:t>
            </a:r>
            <a:r>
              <a:rPr lang="zh-TW" altLang="en-US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國寶魚書</a:t>
            </a:r>
            <a:r>
              <a:rPr lang="en-US" altLang="zh-TW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》</a:t>
            </a:r>
            <a:r>
              <a:rPr lang="zh-TW" altLang="en-US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（雪霸國家公園管理處，</a:t>
            </a:r>
            <a:r>
              <a:rPr lang="en-US" altLang="zh-TW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2011</a:t>
            </a:r>
            <a:r>
              <a:rPr lang="zh-TW" altLang="en-US" sz="1800" b="1" smtClean="0">
                <a:latin typeface="新細明體" panose="02020500000000000000" pitchFamily="18" charset="-120"/>
                <a:ea typeface="標楷體" panose="03000509000000000000" pitchFamily="65" charset="-120"/>
              </a:rPr>
              <a:t>）</a:t>
            </a:r>
            <a:r>
              <a:rPr lang="zh-TW" altLang="en-US" sz="1800" b="1" smtClean="0">
                <a:ea typeface="標楷體" panose="03000509000000000000" pitchFamily="65" charset="-120"/>
              </a:rPr>
              <a:t>。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自由時報，</a:t>
            </a:r>
            <a:r>
              <a:rPr lang="en-US" altLang="zh-TW" sz="1800" b="1" smtClean="0">
                <a:ea typeface="標楷體" panose="03000509000000000000" pitchFamily="65" charset="-120"/>
                <a:hlinkClick r:id="rId13"/>
              </a:rPr>
              <a:t>http://news.ltn.com.tw/news/life/breakingnews/1406942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台江國家公園，</a:t>
            </a:r>
            <a:r>
              <a:rPr lang="en-US" altLang="zh-TW" sz="1800" b="1" smtClean="0">
                <a:ea typeface="標楷體" panose="03000509000000000000" pitchFamily="65" charset="-120"/>
                <a:hlinkClick r:id="rId14"/>
              </a:rPr>
              <a:t>http://www.tjnp.gov.tw/index.aspx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感謝廖本興先生提供黑面琵鷺圖片。</a:t>
            </a:r>
            <a:endParaRPr lang="en-US" altLang="zh-TW" sz="1800" b="1" smtClean="0">
              <a:ea typeface="標楷體" panose="03000509000000000000" pitchFamily="65" charset="-120"/>
            </a:endParaRPr>
          </a:p>
          <a:p>
            <a:pPr>
              <a:lnSpc>
                <a:spcPts val="2100"/>
              </a:lnSpc>
              <a:spcBef>
                <a:spcPct val="0"/>
              </a:spcBef>
            </a:pPr>
            <a:r>
              <a:rPr lang="zh-TW" altLang="en-US" sz="1800" b="1" smtClean="0">
                <a:ea typeface="標楷體" panose="03000509000000000000" pitchFamily="65" charset="-120"/>
              </a:rPr>
              <a:t>中央氣象局，</a:t>
            </a:r>
            <a:r>
              <a:rPr lang="en-US" altLang="zh-TW" sz="1800" b="1" smtClean="0">
                <a:ea typeface="標楷體" panose="03000509000000000000" pitchFamily="65" charset="-120"/>
                <a:hlinkClick r:id="rId15"/>
              </a:rPr>
              <a:t>http://www.cwb.gov.tw/V7/index.htm</a:t>
            </a:r>
            <a:r>
              <a:rPr lang="zh-TW" altLang="en-US" sz="1800" b="1" smtClean="0">
                <a:ea typeface="標楷體" panose="03000509000000000000" pitchFamily="65" charset="-120"/>
              </a:rPr>
              <a:t>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4763"/>
            <a:ext cx="9142412" cy="6086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3"/>
          <p:cNvSpPr>
            <a:spLocks noGrp="1" noChangeArrowheads="1"/>
          </p:cNvSpPr>
          <p:nvPr>
            <p:ph type="title"/>
          </p:nvPr>
        </p:nvSpPr>
        <p:spPr>
          <a:xfrm>
            <a:off x="395288" y="2420938"/>
            <a:ext cx="8280400" cy="1295400"/>
          </a:xfrm>
          <a:solidFill>
            <a:schemeClr val="tx1"/>
          </a:solidFill>
        </p:spPr>
        <p:txBody>
          <a:bodyPr/>
          <a:lstStyle/>
          <a:p>
            <a:pPr eaLnBrk="1" hangingPunct="1"/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10000" b="1" smtClean="0">
                <a:solidFill>
                  <a:schemeClr val="bg1"/>
                </a:solidFill>
                <a:latin typeface="Gungsuh" panose="02030600000101010101" pitchFamily="18" charset="-127"/>
                <a:ea typeface="Gungsuh" panose="02030600000101010101" pitchFamily="18" charset="-127"/>
              </a:rPr>
              <a:t>The End</a:t>
            </a:r>
            <a:r>
              <a:rPr lang="en-US" altLang="zh-TW" sz="7200" b="1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b="1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b="1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b="1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  <a:t/>
            </a:r>
            <a:br>
              <a:rPr lang="en-US" altLang="zh-TW" sz="7200" smtClean="0">
                <a:solidFill>
                  <a:srgbClr val="008000"/>
                </a:solidFill>
                <a:ea typeface="華康POP1體W7" panose="040B0709000000000000" pitchFamily="81" charset="-120"/>
              </a:rPr>
            </a:br>
            <a:endParaRPr lang="zh-TW" altLang="en-US" sz="7200" smtClean="0">
              <a:solidFill>
                <a:srgbClr val="008000"/>
              </a:solidFill>
              <a:ea typeface="華康POP1體W7" panose="040B0709000000000000" pitchFamily="81" charset="-12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881" y="6054146"/>
            <a:ext cx="9128762" cy="790848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tIns="72000" bIns="0" anchor="ctr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>
            <a:defPPr>
              <a:defRPr lang="zh-TW"/>
            </a:defPPr>
            <a:lvl1pPr algn="ctr">
              <a:defRPr sz="52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l" eaLnBrk="1" hangingPunct="1">
              <a:lnSpc>
                <a:spcPts val="2800"/>
              </a:lnSpc>
              <a:defRPr/>
            </a:pPr>
            <a:r>
              <a:rPr lang="zh-TW" altLang="en-US" sz="3200" dirty="0" smtClean="0">
                <a:ln/>
                <a:solidFill>
                  <a:srgbClr val="000000"/>
                </a:solidFill>
              </a:rPr>
              <a:t>備註：為方便家長與同學謄寫筆記。從下一頁起，即為本單元要抄寫的筆記內容唷！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125538"/>
            <a:ext cx="9144000" cy="3671887"/>
          </a:xfrm>
        </p:spPr>
        <p:txBody>
          <a:bodyPr/>
          <a:lstStyle/>
          <a:p>
            <a:pPr eaLnBrk="1" hangingPunct="1"/>
            <a:r>
              <a:rPr lang="en-US" altLang="zh-TW" sz="96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2-3</a:t>
            </a:r>
            <a: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生活的泉源～</a:t>
            </a:r>
            <a: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72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臺灣的河川與水庫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標題 1"/>
          <p:cNvSpPr>
            <a:spLocks noGrp="1"/>
          </p:cNvSpPr>
          <p:nvPr>
            <p:ph type="title"/>
          </p:nvPr>
        </p:nvSpPr>
        <p:spPr>
          <a:xfrm>
            <a:off x="395288" y="414338"/>
            <a:ext cx="8229600" cy="1143000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一、臺灣的河川特色</a:t>
            </a:r>
          </a:p>
        </p:txBody>
      </p:sp>
      <p:sp>
        <p:nvSpPr>
          <p:cNvPr id="79875" name="內容版面配置區 2"/>
          <p:cNvSpPr>
            <a:spLocks noGrp="1"/>
          </p:cNvSpPr>
          <p:nvPr>
            <p:ph idx="1"/>
          </p:nvPr>
        </p:nvSpPr>
        <p:spPr>
          <a:xfrm>
            <a:off x="684213" y="1557338"/>
            <a:ext cx="8002587" cy="5184775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多起源中央山脈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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坡度大、長度短、流速急、含沙量高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荒溪型河流：夏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豐水期、冬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枯水期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、雨量來自降雨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氣候（集中在夏季）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地形（不利留住水源）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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臺灣單位面積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人口過多</a:t>
            </a:r>
            <a:endParaRPr lang="en-US" altLang="zh-TW" sz="2800" b="1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sym typeface="Wingdings 3" panose="05040102010807070707" pitchFamily="18" charset="2"/>
              </a:rPr>
              <a:t>4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、主要河川長度：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淡水河、大甲溪、濁水溪、曾文溪、高屏溪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5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1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4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  （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2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）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3" panose="05040102010807070707" pitchFamily="18" charset="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434112" y="3975466"/>
            <a:ext cx="2252688" cy="58477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3" panose="05040102010807070707" pitchFamily="18" charset="2"/>
              </a:rPr>
              <a:t>水資源不足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3" name="向右箭號 2"/>
          <p:cNvSpPr/>
          <p:nvPr/>
        </p:nvSpPr>
        <p:spPr>
          <a:xfrm>
            <a:off x="5292080" y="4025538"/>
            <a:ext cx="978408" cy="484632"/>
          </a:xfrm>
          <a:prstGeom prst="rightArrow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標題 1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/>
          <a:lstStyle/>
          <a:p>
            <a:pPr eaLnBrk="1" hangingPunct="1"/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二、水庫 </a:t>
            </a:r>
            <a:r>
              <a:rPr lang="en-US" altLang="zh-TW" sz="6000" b="1" smtClean="0">
                <a:solidFill>
                  <a:schemeClr val="tx1"/>
                </a:solidFill>
                <a:ea typeface="標楷體" panose="03000509000000000000" pitchFamily="65" charset="-120"/>
              </a:rPr>
              <a:t>&amp; </a:t>
            </a:r>
            <a:r>
              <a:rPr lang="zh-TW" altLang="en-US" sz="6000" b="1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水資源分配</a:t>
            </a:r>
          </a:p>
        </p:txBody>
      </p:sp>
      <p:sp>
        <p:nvSpPr>
          <p:cNvPr id="80899" name="內容版面配置區 2"/>
          <p:cNvSpPr>
            <a:spLocks noGrp="1"/>
          </p:cNvSpPr>
          <p:nvPr>
            <p:ph idx="1"/>
          </p:nvPr>
        </p:nvSpPr>
        <p:spPr>
          <a:xfrm>
            <a:off x="827088" y="1341438"/>
            <a:ext cx="7859712" cy="5183187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1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用水需求：農業</a:t>
            </a:r>
            <a:r>
              <a:rPr lang="en-US" altLang="zh-TW" sz="2800" b="1" smtClean="0"/>
              <a:t>72%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、生活</a:t>
            </a:r>
            <a:r>
              <a:rPr lang="en-US" altLang="zh-TW" sz="2800" b="1" smtClean="0"/>
              <a:t>19 %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、工業</a:t>
            </a:r>
            <a:r>
              <a:rPr lang="en-US" altLang="zh-TW" sz="2800" b="1" smtClean="0"/>
              <a:t>9 %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/>
              <a:t>2</a:t>
            </a:r>
            <a:r>
              <a:rPr lang="zh-TW" altLang="en-US" sz="2800" b="1" smtClean="0"/>
              <a:t>、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</a:rPr>
              <a:t>水庫優缺點：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3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、重要水庫：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澎湖赤崁水庫</a:t>
            </a: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-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地下水庫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翡翠水庫、石門水庫、德基水庫、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zh-TW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  </a:t>
            </a:r>
            <a:r>
              <a:rPr lang="zh-TW" altLang="en-US" sz="2800" b="1" smtClean="0"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日月潭水庫、曾文水庫</a:t>
            </a:r>
            <a:endParaRPr lang="en-US" altLang="zh-TW" sz="2800" b="1" smtClean="0">
              <a:latin typeface="標楷體" panose="03000509000000000000" pitchFamily="65" charset="-120"/>
              <a:ea typeface="標楷體" panose="03000509000000000000" pitchFamily="65" charset="-120"/>
              <a:sym typeface="Wingdings 2" panose="05020102010507070707" pitchFamily="18" charset="2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1043608" y="2651428"/>
            <a:ext cx="2880320" cy="1569660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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儲水 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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防洪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 </a:t>
            </a:r>
          </a:p>
          <a:p>
            <a:pPr eaLnBrk="1" hangingPunct="1">
              <a:defRPr/>
            </a:pP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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灌溉 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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發電         </a:t>
            </a:r>
            <a:r>
              <a:rPr lang="en-US" altLang="zh-TW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</a:t>
            </a:r>
            <a:r>
              <a:rPr lang="zh-TW" altLang="en-US" sz="32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 2" panose="05020102010507070707" pitchFamily="18" charset="2"/>
              </a:rPr>
              <a:t>觀光</a:t>
            </a:r>
            <a:endParaRPr lang="zh-TW" altLang="en-US" sz="3200" dirty="0">
              <a:solidFill>
                <a:schemeClr val="tx1"/>
              </a:solidFill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353744" y="2579420"/>
            <a:ext cx="3250704" cy="15696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>
              <a:defRPr/>
            </a:pPr>
            <a:r>
              <a:rPr lang="en-US" altLang="zh-TW" dirty="0" smtClean="0">
                <a:sym typeface="Wingdings 2" panose="05020102010507070707" pitchFamily="18" charset="2"/>
              </a:rPr>
              <a:t></a:t>
            </a:r>
            <a:r>
              <a:rPr lang="zh-TW" altLang="en-US" dirty="0" smtClean="0">
                <a:sym typeface="Wingdings 2" panose="05020102010507070707" pitchFamily="18" charset="2"/>
              </a:rPr>
              <a:t>淤積</a:t>
            </a:r>
            <a:endParaRPr lang="en-US" altLang="zh-TW" dirty="0" smtClean="0">
              <a:sym typeface="Wingdings 2" panose="05020102010507070707" pitchFamily="18" charset="2"/>
            </a:endParaRPr>
          </a:p>
          <a:p>
            <a:pPr>
              <a:defRPr/>
            </a:pPr>
            <a:r>
              <a:rPr lang="en-US" altLang="zh-TW" dirty="0" smtClean="0">
                <a:sym typeface="Wingdings 2" panose="05020102010507070707" pitchFamily="18" charset="2"/>
              </a:rPr>
              <a:t></a:t>
            </a:r>
            <a:r>
              <a:rPr lang="zh-TW" altLang="en-US" dirty="0" smtClean="0">
                <a:sym typeface="Wingdings 2" panose="05020102010507070707" pitchFamily="18" charset="2"/>
              </a:rPr>
              <a:t>破壞環境生態</a:t>
            </a:r>
            <a:r>
              <a:rPr lang="en-US" altLang="zh-TW" dirty="0" smtClean="0">
                <a:sym typeface="Wingdings 2" panose="05020102010507070707" pitchFamily="18" charset="2"/>
              </a:rPr>
              <a:t></a:t>
            </a:r>
            <a:r>
              <a:rPr lang="zh-TW" altLang="en-US" dirty="0" smtClean="0">
                <a:sym typeface="Wingdings 2" panose="05020102010507070707" pitchFamily="18" charset="2"/>
              </a:rPr>
              <a:t>壩體崩毀風險  </a:t>
            </a:r>
            <a:endParaRPr lang="en-US" altLang="zh-TW" dirty="0" smtClean="0">
              <a:sym typeface="Wingdings 2" panose="05020102010507070707" pitchFamily="18" charset="2"/>
            </a:endParaRPr>
          </a:p>
        </p:txBody>
      </p:sp>
      <p:sp>
        <p:nvSpPr>
          <p:cNvPr id="6" name="文字方塊 5"/>
          <p:cNvSpPr txBox="1">
            <a:spLocks/>
          </p:cNvSpPr>
          <p:nvPr/>
        </p:nvSpPr>
        <p:spPr>
          <a:xfrm>
            <a:off x="4212056" y="3105040"/>
            <a:ext cx="864000" cy="684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72000" tIns="36000" rIns="72000" bIns="36000" anchor="ctr">
            <a:spAutoFit/>
          </a:bodyPr>
          <a:lstStyle/>
          <a:p>
            <a:pPr algn="ctr" eaLnBrk="1" hangingPunct="1">
              <a:lnSpc>
                <a:spcPts val="3000"/>
              </a:lnSpc>
              <a:buFont typeface="Arial" panose="020B0604020202020204" pitchFamily="34" charset="0"/>
              <a:buNone/>
              <a:defRPr/>
            </a:pPr>
            <a:r>
              <a:rPr lang="en-US" altLang="zh-TW" sz="3600" b="1" dirty="0" err="1">
                <a:solidFill>
                  <a:schemeClr val="tx1"/>
                </a:solidFill>
              </a:rPr>
              <a:t>v.s</a:t>
            </a:r>
            <a:endParaRPr lang="zh-TW" altLang="en-US" sz="3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403648" y="2204864"/>
            <a:ext cx="6552728" cy="2555188"/>
          </a:xfrm>
          <a:prstGeom prst="rect">
            <a:avLst/>
          </a:prstGeom>
          <a:solidFill>
            <a:srgbClr val="92D050"/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36000" tIns="46038" rIns="36000" bIns="46038">
            <a:spAutoFit/>
          </a:bodyPr>
          <a:lstStyle>
            <a:defPPr>
              <a:defRPr lang="zh-TW"/>
            </a:defPPr>
            <a:lvl1pPr>
              <a:defRPr sz="3600" b="1">
                <a:latin typeface="+mn-lt"/>
                <a:ea typeface="標楷體" panose="03000509000000000000" pitchFamily="65" charset="-120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pPr>
              <a:defRPr/>
            </a:pPr>
            <a:r>
              <a:rPr lang="zh-TW" altLang="en-US" sz="4000" dirty="0" smtClean="0">
                <a:solidFill>
                  <a:schemeClr val="tx1"/>
                </a:solidFill>
              </a:rPr>
              <a:t>什麼是水足跡？</a:t>
            </a:r>
            <a:endParaRPr lang="en-US" altLang="zh-TW" sz="4000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zh-TW" altLang="en-US" sz="4000" dirty="0" smtClean="0">
                <a:solidFill>
                  <a:schemeClr val="tx1"/>
                </a:solidFill>
              </a:rPr>
              <a:t>產品的水足跡就是指，用於生產該物品的整個生產供應鏈中，其所有用水量的總和</a:t>
            </a: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395288" y="333375"/>
            <a:ext cx="82296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zh-TW" altLang="en-US" sz="6000" b="1" kern="0" dirty="0" smtClean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三、水足跡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社會5上教學掛圖_頁面_10"/>
          <p:cNvPicPr>
            <a:picLocks noChangeAspect="1" noChangeArrowheads="1"/>
          </p:cNvPicPr>
          <p:nvPr/>
        </p:nvPicPr>
        <p:blipFill>
          <a:blip r:embed="rId2" cstate="email">
            <a:lum bright="-18000" contrast="2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550" y="115888"/>
            <a:ext cx="7313613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6084888" y="6308725"/>
            <a:ext cx="22336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rgbClr val="FF00FF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圖</a:t>
            </a:r>
            <a:r>
              <a:rPr lang="en-US" altLang="zh-TW" sz="2400" b="1"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2400" b="1">
                <a:latin typeface="標楷體" panose="03000509000000000000" pitchFamily="65" charset="-120"/>
                <a:ea typeface="標楷體" panose="03000509000000000000" pitchFamily="65" charset="-120"/>
              </a:rPr>
              <a:t>翰林出版社</a:t>
            </a:r>
            <a:endParaRPr lang="en-US" altLang="zh-TW" sz="2400" b="1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49" y="1268760"/>
            <a:ext cx="8759957" cy="49274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文字方塊 3"/>
          <p:cNvSpPr txBox="1"/>
          <p:nvPr/>
        </p:nvSpPr>
        <p:spPr>
          <a:xfrm>
            <a:off x="3851920" y="6309320"/>
            <a:ext cx="5121362" cy="461665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淡水河面上的關渡大橋。圖：維基</a:t>
            </a: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8" y="11113"/>
            <a:ext cx="9140825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107504" y="6299243"/>
            <a:ext cx="8865778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TW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1927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年，</a:t>
            </a:r>
            <a:r>
              <a:rPr lang="en-US" altLang="zh-TW" sz="2000" b="1" dirty="0">
                <a:solidFill>
                  <a:schemeClr val="tx1"/>
                </a:solidFill>
                <a:latin typeface="新細明體" panose="02020500000000000000" pitchFamily="18" charset="-120"/>
              </a:rPr>
              <a:t>《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臺灣日日新報</a:t>
            </a:r>
            <a:r>
              <a:rPr lang="en-US" altLang="zh-TW" sz="2000" b="1" dirty="0">
                <a:solidFill>
                  <a:schemeClr val="tx1"/>
                </a:solidFill>
                <a:latin typeface="新細明體" panose="02020500000000000000" pitchFamily="18" charset="-120"/>
              </a:rPr>
              <a:t>》</a:t>
            </a: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舉辦票選，淡水夕照入選為臺灣八景。圖：維基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1606896" y="211087"/>
            <a:ext cx="5976664" cy="83099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zh-TW"/>
            </a:defPPr>
            <a:lvl1pPr marL="0" indent="0" eaLnBrk="1" hangingPunct="1">
              <a:buFont typeface="Arial" panose="020B0604020202020204" pitchFamily="34" charset="0"/>
              <a:buNone/>
              <a:defRPr sz="3200" b="1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defRPr>
            </a:lvl1pPr>
          </a:lstStyle>
          <a:p>
            <a:pPr algn="ctr">
              <a:defRPr/>
            </a:pPr>
            <a:r>
              <a:rPr lang="zh-TW" altLang="en-US" sz="4800" dirty="0" smtClean="0">
                <a:sym typeface="Wingdings 2" panose="05020102010507070707" pitchFamily="18" charset="2"/>
              </a:rPr>
              <a:t>淡水夕照～淡水河</a:t>
            </a:r>
            <a:endParaRPr lang="en-US" altLang="zh-TW" sz="4800" dirty="0" smtClean="0">
              <a:sym typeface="Wingdings 2" panose="05020102010507070707" pitchFamily="18" charset="2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4846568" y="6381328"/>
            <a:ext cx="3253824" cy="400110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zh-TW" altLang="en-US" sz="20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淡水的漁人碼頭。圖：維基</a:t>
            </a: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361" y="1354224"/>
            <a:ext cx="6350000" cy="49911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1" name="文字方塊 10"/>
          <p:cNvSpPr txBox="1"/>
          <p:nvPr/>
        </p:nvSpPr>
        <p:spPr>
          <a:xfrm>
            <a:off x="7583560" y="2374831"/>
            <a:ext cx="923330" cy="320435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eaVert">
            <a:spAutoFit/>
          </a:bodyPr>
          <a:lstStyle/>
          <a:p>
            <a:pPr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陳澄波，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《</a:t>
            </a: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淡水夕照</a:t>
            </a:r>
            <a:r>
              <a:rPr lang="en-US" altLang="zh-TW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》</a:t>
            </a:r>
          </a:p>
          <a:p>
            <a:pPr>
              <a:defRPr/>
            </a:pPr>
            <a:r>
              <a:rPr lang="zh-TW" altLang="en-US" sz="2400" b="1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圖：臺南市政府文化局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956" y="1217646"/>
            <a:ext cx="7540873" cy="50297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熱氣球設計簡報範本">
  <a:themeElements>
    <a:clrScheme name="熱氣球設計簡報範本 14">
      <a:dk1>
        <a:srgbClr val="000000"/>
      </a:dk1>
      <a:lt1>
        <a:srgbClr val="FFFFFF"/>
      </a:lt1>
      <a:dk2>
        <a:srgbClr val="FF33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熱氣球設計簡報範本">
      <a:majorFont>
        <a:latin typeface="Arial"/>
        <a:ea typeface="新細明體"/>
        <a:cs typeface=""/>
      </a:majorFont>
      <a:minorFont>
        <a:latin typeface="Arial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熱氣球設計簡報範本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熱氣球設計簡報範本 13">
        <a:dk1>
          <a:srgbClr val="000000"/>
        </a:dk1>
        <a:lt1>
          <a:srgbClr val="FFFFFF"/>
        </a:lt1>
        <a:dk2>
          <a:srgbClr val="FF00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熱氣球設計簡報範本 14">
        <a:dk1>
          <a:srgbClr val="000000"/>
        </a:dk1>
        <a:lt1>
          <a:srgbClr val="FFFFFF"/>
        </a:lt1>
        <a:dk2>
          <a:srgbClr val="FF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熱氣球設計簡報範本</Template>
  <TotalTime>2909</TotalTime>
  <Words>2984</Words>
  <Application>Microsoft Office PowerPoint</Application>
  <PresentationFormat>如螢幕大小 (4:3)</PresentationFormat>
  <Paragraphs>264</Paragraphs>
  <Slides>75</Slides>
  <Notes>1</Notes>
  <HiddenSlides>0</HiddenSlides>
  <MMClips>0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75</vt:i4>
      </vt:variant>
    </vt:vector>
  </HeadingPairs>
  <TitlesOfParts>
    <vt:vector size="90" baseType="lpstr">
      <vt:lpstr>Arial</vt:lpstr>
      <vt:lpstr>新細明體</vt:lpstr>
      <vt:lpstr>Calibri</vt:lpstr>
      <vt:lpstr>標楷體</vt:lpstr>
      <vt:lpstr>Microsoft JhengHei UI</vt:lpstr>
      <vt:lpstr>Wingdings 3</vt:lpstr>
      <vt:lpstr>Wingdings</vt:lpstr>
      <vt:lpstr>Wingdings 2</vt:lpstr>
      <vt:lpstr>Times New Roman</vt:lpstr>
      <vt:lpstr>華康中黑體(P)</vt:lpstr>
      <vt:lpstr>華康POP1體W7</vt:lpstr>
      <vt:lpstr>Gungsuh</vt:lpstr>
      <vt:lpstr>熱氣球設計簡報範本</vt:lpstr>
      <vt:lpstr>Microsoft Excel 圖表</vt:lpstr>
      <vt:lpstr>Microsoft Excel 97-2003 工作表</vt:lpstr>
      <vt:lpstr>生活的泉源～ 臺灣的河川與水庫</vt:lpstr>
      <vt:lpstr>一、臺灣的河川特色</vt:lpstr>
      <vt:lpstr>PowerPoint 簡報</vt:lpstr>
      <vt:lpstr>PowerPoint 簡報</vt:lpstr>
      <vt:lpstr>防災觀念～預防山洪爆發</vt:lpstr>
      <vt:lpstr>PowerPoint 簡報</vt:lpstr>
      <vt:lpstr>二、水庫 &amp; 水資源分配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水資源正義～省水大作戰</vt:lpstr>
      <vt:lpstr>PowerPoint 簡報</vt:lpstr>
      <vt:lpstr>PowerPoint 簡報</vt:lpstr>
      <vt:lpstr>PowerPoint 簡報</vt:lpstr>
      <vt:lpstr>水資源正義～省水大作戰</vt:lpstr>
      <vt:lpstr>PowerPoint 簡報</vt:lpstr>
      <vt:lpstr>PowerPoint 簡報</vt:lpstr>
      <vt:lpstr>PowerPoint 簡報</vt:lpstr>
      <vt:lpstr>PowerPoint 簡報</vt:lpstr>
      <vt:lpstr>三、愛護河川</vt:lpstr>
      <vt:lpstr>PowerPoint 簡報</vt:lpstr>
      <vt:lpstr>這是二仁溪的水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這是阿公店溪的水</vt:lpstr>
      <vt:lpstr>PowerPoint 簡報</vt:lpstr>
      <vt:lpstr>視而不見? 沒辦法啦 ! 你是這樣認為嗎?</vt:lpstr>
      <vt:lpstr>這是嘉南大圳的水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參考資料來源</vt:lpstr>
      <vt:lpstr>     The End     </vt:lpstr>
      <vt:lpstr>2-3 生活的泉源～ 臺灣的河川與水庫</vt:lpstr>
      <vt:lpstr>一、臺灣的河川特色</vt:lpstr>
      <vt:lpstr>二、水庫 &amp; 水資源分配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焦點團體訪談法</dc:title>
  <dc:creator>user</dc:creator>
  <cp:lastModifiedBy>panda</cp:lastModifiedBy>
  <cp:revision>187</cp:revision>
  <dcterms:created xsi:type="dcterms:W3CDTF">2008-07-08T15:00:38Z</dcterms:created>
  <dcterms:modified xsi:type="dcterms:W3CDTF">2016-07-12T06:36:06Z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TC011270911028</vt:lpwstr>
  </property>
</Properties>
</file>