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9" r:id="rId4"/>
    <p:sldId id="270" r:id="rId5"/>
    <p:sldId id="260" r:id="rId6"/>
    <p:sldId id="261" r:id="rId7"/>
    <p:sldId id="271" r:id="rId8"/>
    <p:sldId id="262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4FB9"/>
    <a:srgbClr val="1C0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A5533-EA1F-485E-8C18-E3FC901434A7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F8CEA-D33F-4145-8BA4-A4B35F8FF6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1305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7846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2221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373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4678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7970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2951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1624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1646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0041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8149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F8CEA-D33F-4145-8BA4-A4B35F8FF6D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3753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06DD-6493-4821-91C1-6354192205AC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0B406DD-6493-4821-91C1-6354192205AC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1186B7B-1130-4D67-B0EC-322E25AC9D6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2088232"/>
          </a:xfrm>
        </p:spPr>
        <p:txBody>
          <a:bodyPr>
            <a:noAutofit/>
          </a:bodyPr>
          <a:lstStyle/>
          <a:p>
            <a:r>
              <a:rPr lang="en-US" altLang="zh-TW" sz="6000" dirty="0" smtClean="0">
                <a:solidFill>
                  <a:srgbClr val="FF0000"/>
                </a:solidFill>
              </a:rPr>
              <a:t>4-4</a:t>
            </a:r>
            <a:br>
              <a:rPr lang="en-US" altLang="zh-TW" sz="6000" dirty="0" smtClean="0">
                <a:solidFill>
                  <a:srgbClr val="FF0000"/>
                </a:solidFill>
              </a:rPr>
            </a:br>
            <a:r>
              <a:rPr lang="zh-TW" altLang="en-US" sz="6000" dirty="0" smtClean="0">
                <a:solidFill>
                  <a:srgbClr val="FF0000"/>
                </a:solidFill>
              </a:rPr>
              <a:t>正多邊形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08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479098" y="1714663"/>
            <a:ext cx="7992888" cy="9426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哪些正多邊形可以無縫隙的拼在一起</a:t>
            </a:r>
            <a:r>
              <a:rPr lang="zh-TW" altLang="en-US" sz="3200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TW" altLang="en-US" sz="3200" dirty="0">
              <a:solidFill>
                <a:srgbClr val="1C04CC"/>
              </a:solidFill>
              <a:latin typeface="+mn-ea"/>
              <a:ea typeface="+mn-ea"/>
            </a:endParaRPr>
          </a:p>
        </p:txBody>
      </p:sp>
      <p:sp>
        <p:nvSpPr>
          <p:cNvPr id="3" name="六邊形 2"/>
          <p:cNvSpPr/>
          <p:nvPr/>
        </p:nvSpPr>
        <p:spPr>
          <a:xfrm>
            <a:off x="7332340" y="3553819"/>
            <a:ext cx="1368152" cy="165618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拿出</a:t>
            </a:r>
            <a:r>
              <a:rPr lang="zh-TW" altLang="en-US" dirty="0" smtClean="0">
                <a:solidFill>
                  <a:srgbClr val="FF0000"/>
                </a:solidFill>
              </a:rPr>
              <a:t>附件</a:t>
            </a:r>
            <a:r>
              <a:rPr lang="en-US" altLang="zh-TW" dirty="0" smtClean="0">
                <a:solidFill>
                  <a:srgbClr val="FF0000"/>
                </a:solidFill>
              </a:rPr>
              <a:t>10</a:t>
            </a:r>
            <a:r>
              <a:rPr lang="zh-TW" altLang="en-US" dirty="0" smtClean="0">
                <a:solidFill>
                  <a:srgbClr val="FF0000"/>
                </a:solidFill>
              </a:rPr>
              <a:t>做做</a:t>
            </a:r>
            <a:r>
              <a:rPr lang="zh-TW" altLang="en-US" dirty="0" smtClean="0">
                <a:solidFill>
                  <a:srgbClr val="FF0000"/>
                </a:solidFill>
              </a:rPr>
              <a:t>看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" name="等腰三角形 7"/>
          <p:cNvSpPr/>
          <p:nvPr/>
        </p:nvSpPr>
        <p:spPr>
          <a:xfrm>
            <a:off x="311901" y="3647953"/>
            <a:ext cx="1368152" cy="15481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2717794" y="3691233"/>
            <a:ext cx="122413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一般五邊形 9"/>
          <p:cNvSpPr/>
          <p:nvPr/>
        </p:nvSpPr>
        <p:spPr>
          <a:xfrm>
            <a:off x="4992394" y="3683957"/>
            <a:ext cx="1512168" cy="1512168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41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動動腦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173558"/>
              </p:ext>
            </p:extLst>
          </p:nvPr>
        </p:nvGraphicFramePr>
        <p:xfrm>
          <a:off x="611560" y="2852936"/>
          <a:ext cx="7344816" cy="2308845"/>
        </p:xfrm>
        <a:graphic>
          <a:graphicData uri="http://schemas.openxmlformats.org/drawingml/2006/table">
            <a:tbl>
              <a:tblPr/>
              <a:tblGrid>
                <a:gridCol w="1755633"/>
                <a:gridCol w="1376715"/>
                <a:gridCol w="1404156"/>
                <a:gridCol w="1440160"/>
                <a:gridCol w="1368152"/>
              </a:tblGrid>
              <a:tr h="1228725">
                <a:tc>
                  <a:txBody>
                    <a:bodyPr/>
                    <a:lstStyle/>
                    <a:p>
                      <a:pPr algn="ctr" fontAlgn="ctr"/>
                      <a:endParaRPr lang="zh-TW" altLang="en-US" sz="4000" b="0" i="0" u="none" strike="noStrike" dirty="0">
                        <a:solidFill>
                          <a:srgbClr val="1C04CC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正三角形</a:t>
                      </a:r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正方形</a:t>
                      </a:r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正五邊形</a:t>
                      </a:r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正六邊形</a:t>
                      </a:r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000" b="0" i="0" u="none" strike="noStrike" dirty="0" smtClean="0">
                          <a:solidFill>
                            <a:srgbClr val="1C04CC"/>
                          </a:solidFill>
                          <a:effectLst/>
                          <a:latin typeface="新細明體"/>
                        </a:rPr>
                        <a:t>內角</a:t>
                      </a:r>
                      <a:endParaRPr lang="zh-TW" altLang="en-US" sz="4000" b="0" i="0" u="none" strike="noStrike" dirty="0">
                        <a:solidFill>
                          <a:srgbClr val="1C04CC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字方塊 10"/>
              <p:cNvSpPr txBox="1"/>
              <p:nvPr/>
            </p:nvSpPr>
            <p:spPr>
              <a:xfrm>
                <a:off x="2627784" y="4293096"/>
                <a:ext cx="9361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4000" dirty="0" smtClean="0">
                    <a:solidFill>
                      <a:srgbClr val="FF0000"/>
                    </a:solidFill>
                  </a:rPr>
                  <a:t>60</a:t>
                </a:r>
                <a14:m>
                  <m:oMath xmlns:m="http://schemas.openxmlformats.org/officeDocument/2006/math">
                    <m:r>
                      <a:rPr lang="en-US" altLang="zh-TW" sz="4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zh-TW" alt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文字方塊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293096"/>
                <a:ext cx="936104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22727" t="-15517" r="-2597" b="-3620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字方塊 11"/>
              <p:cNvSpPr txBox="1"/>
              <p:nvPr/>
            </p:nvSpPr>
            <p:spPr>
              <a:xfrm>
                <a:off x="3923928" y="4233282"/>
                <a:ext cx="9361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4000" dirty="0" smtClean="0">
                    <a:solidFill>
                      <a:srgbClr val="FF0000"/>
                    </a:solidFill>
                  </a:rPr>
                  <a:t>90</a:t>
                </a:r>
                <a14:m>
                  <m:oMath xmlns:m="http://schemas.openxmlformats.org/officeDocument/2006/math">
                    <m:r>
                      <a:rPr lang="en-US" altLang="zh-TW" sz="4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zh-TW" alt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233282"/>
                <a:ext cx="936104" cy="707886"/>
              </a:xfrm>
              <a:prstGeom prst="rect">
                <a:avLst/>
              </a:prstGeom>
              <a:blipFill rotWithShape="0">
                <a:blip r:embed="rId4"/>
                <a:stretch>
                  <a:fillRect l="-23529" t="-15385" r="-2614" b="-350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文字方塊 12"/>
              <p:cNvSpPr txBox="1"/>
              <p:nvPr/>
            </p:nvSpPr>
            <p:spPr>
              <a:xfrm>
                <a:off x="5364088" y="4293096"/>
                <a:ext cx="122413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4000" dirty="0" smtClean="0">
                    <a:solidFill>
                      <a:srgbClr val="FF0000"/>
                    </a:solidFill>
                  </a:rPr>
                  <a:t>108</a:t>
                </a:r>
                <a14:m>
                  <m:oMath xmlns:m="http://schemas.openxmlformats.org/officeDocument/2006/math">
                    <m:r>
                      <a:rPr lang="en-US" altLang="zh-TW" sz="4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zh-TW" alt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文字方塊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293096"/>
                <a:ext cx="1224136" cy="707886"/>
              </a:xfrm>
              <a:prstGeom prst="rect">
                <a:avLst/>
              </a:prstGeom>
              <a:blipFill rotWithShape="0">
                <a:blip r:embed="rId5"/>
                <a:stretch>
                  <a:fillRect l="-17910" t="-15517" b="-3620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字方塊 13"/>
              <p:cNvSpPr txBox="1"/>
              <p:nvPr/>
            </p:nvSpPr>
            <p:spPr>
              <a:xfrm>
                <a:off x="6660232" y="4293096"/>
                <a:ext cx="11521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4000" dirty="0" smtClean="0">
                    <a:solidFill>
                      <a:srgbClr val="FF0000"/>
                    </a:solidFill>
                  </a:rPr>
                  <a:t>120</a:t>
                </a:r>
                <a14:m>
                  <m:oMath xmlns:m="http://schemas.openxmlformats.org/officeDocument/2006/math">
                    <m:r>
                      <a:rPr lang="en-US" altLang="zh-TW" sz="4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zh-TW" alt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4293096"/>
                <a:ext cx="1152128" cy="707886"/>
              </a:xfrm>
              <a:prstGeom prst="rect">
                <a:avLst/>
              </a:prstGeom>
              <a:blipFill rotWithShape="0">
                <a:blip r:embed="rId6"/>
                <a:stretch>
                  <a:fillRect l="-19048" t="-15517" b="-3620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標題 1"/>
          <p:cNvSpPr txBox="1">
            <a:spLocks/>
          </p:cNvSpPr>
          <p:nvPr/>
        </p:nvSpPr>
        <p:spPr>
          <a:xfrm>
            <a:off x="395536" y="5517232"/>
            <a:ext cx="8291264" cy="9426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哪些正多邊形的內角度數是</a:t>
            </a:r>
            <a:r>
              <a:rPr lang="en-US" altLang="zh-TW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360</a:t>
            </a:r>
            <a:r>
              <a:rPr lang="zh-TW" altLang="en-US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度的因數</a:t>
            </a:r>
            <a:r>
              <a:rPr lang="zh-TW" altLang="en-US" sz="3200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TW" altLang="en-US" sz="3200" dirty="0">
              <a:solidFill>
                <a:srgbClr val="1C04CC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6081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拿出附件</a:t>
            </a:r>
            <a:r>
              <a:rPr lang="en-US" altLang="zh-TW" smtClean="0">
                <a:solidFill>
                  <a:srgbClr val="FF0000"/>
                </a:solidFill>
              </a:rPr>
              <a:t>8</a:t>
            </a:r>
            <a:r>
              <a:rPr lang="zh-TW" altLang="en-US" smtClean="0">
                <a:solidFill>
                  <a:srgbClr val="FF0000"/>
                </a:solidFill>
              </a:rPr>
              <a:t>完成</a:t>
            </a:r>
            <a:r>
              <a:rPr lang="zh-TW" altLang="en-US" dirty="0" smtClean="0">
                <a:solidFill>
                  <a:srgbClr val="FF0000"/>
                </a:solidFill>
              </a:rPr>
              <a:t>下列表格</a:t>
            </a:r>
            <a:endParaRPr lang="zh-TW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3188655"/>
                  </p:ext>
                </p:extLst>
              </p:nvPr>
            </p:nvGraphicFramePr>
            <p:xfrm>
              <a:off x="2913972" y="2514388"/>
              <a:ext cx="5255321" cy="4277496"/>
            </p:xfrm>
            <a:graphic>
              <a:graphicData uri="http://schemas.openxmlformats.org/drawingml/2006/table">
                <a:tbl>
                  <a:tblPr/>
                  <a:tblGrid>
                    <a:gridCol w="1366889"/>
                    <a:gridCol w="1224136"/>
                    <a:gridCol w="1296144"/>
                    <a:gridCol w="1368152"/>
                  </a:tblGrid>
                  <a:tr h="864096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角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US" altLang="zh-TW" sz="4000" b="0" i="1" u="none" strike="noStrike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∠</m:t>
                              </m:r>
                            </m:oMath>
                          </a14:m>
                          <a:r>
                            <a:rPr lang="en-US" altLang="zh-TW" sz="40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新細明體"/>
                            </a:rPr>
                            <a:t>A</a:t>
                          </a:r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US" altLang="zh-TW" sz="4000" b="0" i="1" u="none" strike="noStrike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∠</m:t>
                              </m:r>
                            </m:oMath>
                          </a14:m>
                          <a:r>
                            <a:rPr lang="en-US" altLang="zh-TW" sz="40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新細明體"/>
                            </a:rPr>
                            <a:t>B</a:t>
                          </a:r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US" altLang="zh-TW" sz="4000" b="0" i="1" u="none" strike="noStrike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∠</m:t>
                              </m:r>
                            </m:oMath>
                          </a14:m>
                          <a:r>
                            <a:rPr lang="en-US" altLang="zh-TW" sz="40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新細明體"/>
                            </a:rPr>
                            <a:t>C</a:t>
                          </a:r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08012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度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339128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邊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AB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B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99415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公分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3188655"/>
                  </p:ext>
                </p:extLst>
              </p:nvPr>
            </p:nvGraphicFramePr>
            <p:xfrm>
              <a:off x="2913972" y="2514388"/>
              <a:ext cx="5255321" cy="4277496"/>
            </p:xfrm>
            <a:graphic>
              <a:graphicData uri="http://schemas.openxmlformats.org/drawingml/2006/table">
                <a:tbl>
                  <a:tblPr/>
                  <a:tblGrid>
                    <a:gridCol w="1366889"/>
                    <a:gridCol w="1224136"/>
                    <a:gridCol w="1296144"/>
                    <a:gridCol w="1368152"/>
                  </a:tblGrid>
                  <a:tr h="864096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角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12438" t="-2817" r="-218905" b="-4077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00469" t="-2817" r="-106573" b="-4077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84444" t="-2817" r="-889" b="-407746"/>
                          </a:stretch>
                        </a:blipFill>
                      </a:tcPr>
                    </a:tc>
                  </a:tr>
                  <a:tr h="108012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度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339128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邊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12438" t="-147273" r="-218905" b="-8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00469" t="-147273" r="-106573" b="-8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84444" t="-147273" r="-889" b="-82273"/>
                          </a:stretch>
                        </a:blipFill>
                      </a:tcPr>
                    </a:tc>
                  </a:tr>
                  <a:tr h="99415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公分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13" name="群組 12"/>
          <p:cNvGrpSpPr/>
          <p:nvPr/>
        </p:nvGrpSpPr>
        <p:grpSpPr>
          <a:xfrm>
            <a:off x="323528" y="2704855"/>
            <a:ext cx="2016224" cy="3100409"/>
            <a:chOff x="34427" y="2428024"/>
            <a:chExt cx="2016224" cy="3100409"/>
          </a:xfrm>
        </p:grpSpPr>
        <p:sp>
          <p:nvSpPr>
            <p:cNvPr id="3" name="文字方塊 2"/>
            <p:cNvSpPr txBox="1"/>
            <p:nvPr/>
          </p:nvSpPr>
          <p:spPr>
            <a:xfrm>
              <a:off x="863588" y="2428024"/>
              <a:ext cx="5400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 smtClean="0">
                  <a:solidFill>
                    <a:srgbClr val="FF0000"/>
                  </a:solidFill>
                </a:rPr>
                <a:t>A</a:t>
              </a:r>
              <a:endParaRPr lang="zh-TW" alt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34427" y="4820547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 smtClean="0">
                  <a:solidFill>
                    <a:srgbClr val="FF0000"/>
                  </a:solidFill>
                </a:rPr>
                <a:t>B</a:t>
              </a:r>
              <a:endParaRPr lang="zh-TW" alt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618603" y="4787189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 smtClean="0">
                  <a:solidFill>
                    <a:srgbClr val="FF0000"/>
                  </a:solidFill>
                </a:rPr>
                <a:t>C</a:t>
              </a:r>
              <a:endParaRPr lang="zh-TW" alt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>
              <a:off x="395536" y="3135910"/>
              <a:ext cx="1368152" cy="1517226"/>
            </a:xfrm>
            <a:prstGeom prst="triangl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717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拿出附件</a:t>
            </a:r>
            <a:r>
              <a:rPr lang="en-US" altLang="zh-TW" smtClean="0">
                <a:solidFill>
                  <a:srgbClr val="FF0000"/>
                </a:solidFill>
              </a:rPr>
              <a:t>8</a:t>
            </a:r>
            <a:r>
              <a:rPr lang="zh-TW" altLang="en-US" smtClean="0">
                <a:solidFill>
                  <a:srgbClr val="FF0000"/>
                </a:solidFill>
              </a:rPr>
              <a:t>完成</a:t>
            </a:r>
            <a:r>
              <a:rPr lang="zh-TW" altLang="en-US" dirty="0" smtClean="0">
                <a:solidFill>
                  <a:srgbClr val="FF0000"/>
                </a:solidFill>
              </a:rPr>
              <a:t>下列表格</a:t>
            </a:r>
            <a:endParaRPr lang="zh-TW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610524"/>
                  </p:ext>
                </p:extLst>
              </p:nvPr>
            </p:nvGraphicFramePr>
            <p:xfrm>
              <a:off x="2771800" y="2420888"/>
              <a:ext cx="5255321" cy="4277496"/>
            </p:xfrm>
            <a:graphic>
              <a:graphicData uri="http://schemas.openxmlformats.org/drawingml/2006/table">
                <a:tbl>
                  <a:tblPr/>
                  <a:tblGrid>
                    <a:gridCol w="1084543"/>
                    <a:gridCol w="971277"/>
                    <a:gridCol w="1028411"/>
                    <a:gridCol w="1085545"/>
                    <a:gridCol w="1085545"/>
                  </a:tblGrid>
                  <a:tr h="864096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角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US" altLang="zh-TW" sz="4000" b="0" i="1" u="none" strike="noStrike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∠</m:t>
                              </m:r>
                            </m:oMath>
                          </a14:m>
                          <a:r>
                            <a:rPr lang="en-US" altLang="zh-TW" sz="40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新細明體"/>
                            </a:rPr>
                            <a:t>A</a:t>
                          </a:r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US" altLang="zh-TW" sz="4000" b="0" i="1" u="none" strike="noStrike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∠</m:t>
                              </m:r>
                            </m:oMath>
                          </a14:m>
                          <a:r>
                            <a:rPr lang="en-US" altLang="zh-TW" sz="40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新細明體"/>
                            </a:rPr>
                            <a:t>B</a:t>
                          </a:r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US" altLang="zh-TW" sz="4000" b="0" i="1" u="none" strike="noStrike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∠</m:t>
                              </m:r>
                            </m:oMath>
                          </a14:m>
                          <a:r>
                            <a:rPr lang="en-US" altLang="zh-TW" sz="40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新細明體"/>
                            </a:rPr>
                            <a:t>C</a:t>
                          </a:r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altLang="zh-TW" sz="4000" b="0" i="1" u="none" strike="noStrike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∠</m:t>
                              </m:r>
                            </m:oMath>
                          </a14:m>
                          <a:r>
                            <a:rPr lang="en-US" altLang="zh-TW" sz="40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新細明體"/>
                            </a:rPr>
                            <a:t>D</a:t>
                          </a:r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08012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度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339128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邊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AB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B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</m:t>
                                    </m:r>
                                    <m: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altLang="zh-TW" sz="4000" b="0" i="0" u="none" strike="noStrike" dirty="0" smtClean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99415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公分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610524"/>
                  </p:ext>
                </p:extLst>
              </p:nvPr>
            </p:nvGraphicFramePr>
            <p:xfrm>
              <a:off x="2771800" y="2420888"/>
              <a:ext cx="5255321" cy="4277496"/>
            </p:xfrm>
            <a:graphic>
              <a:graphicData uri="http://schemas.openxmlformats.org/drawingml/2006/table">
                <a:tbl>
                  <a:tblPr/>
                  <a:tblGrid>
                    <a:gridCol w="1084543"/>
                    <a:gridCol w="971277"/>
                    <a:gridCol w="1028411"/>
                    <a:gridCol w="1085545"/>
                    <a:gridCol w="1085545"/>
                  </a:tblGrid>
                  <a:tr h="864096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角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11875" t="-3521" r="-329375" b="-4077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01786" t="-3521" r="-213690" b="-4077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83240" t="-3521" r="-100559" b="-4077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85393" t="-3521" r="-1124" b="-407746"/>
                          </a:stretch>
                        </a:blipFill>
                      </a:tcPr>
                    </a:tc>
                  </a:tr>
                  <a:tr h="108012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度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339128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邊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11875" t="-147273" r="-329375" b="-8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01786" t="-147273" r="-213690" b="-8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83240" t="-147273" r="-100559" b="-8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85393" t="-147273" r="-1124" b="-82727"/>
                          </a:stretch>
                        </a:blipFill>
                      </a:tcPr>
                    </a:tc>
                  </a:tr>
                  <a:tr h="99415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公分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7" name="群組 6"/>
          <p:cNvGrpSpPr/>
          <p:nvPr/>
        </p:nvGrpSpPr>
        <p:grpSpPr>
          <a:xfrm>
            <a:off x="179512" y="2608449"/>
            <a:ext cx="2178523" cy="3281843"/>
            <a:chOff x="323528" y="2608449"/>
            <a:chExt cx="2178523" cy="3281843"/>
          </a:xfrm>
        </p:grpSpPr>
        <p:sp>
          <p:nvSpPr>
            <p:cNvPr id="3" name="文字方塊 2"/>
            <p:cNvSpPr txBox="1"/>
            <p:nvPr/>
          </p:nvSpPr>
          <p:spPr>
            <a:xfrm>
              <a:off x="323528" y="2608449"/>
              <a:ext cx="5400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 smtClean="0">
                  <a:solidFill>
                    <a:srgbClr val="FF0000"/>
                  </a:solidFill>
                </a:rPr>
                <a:t>A</a:t>
              </a:r>
              <a:endParaRPr lang="zh-TW" alt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323528" y="5182406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 smtClean="0">
                  <a:solidFill>
                    <a:srgbClr val="FF0000"/>
                  </a:solidFill>
                </a:rPr>
                <a:t>B</a:t>
              </a:r>
              <a:endParaRPr lang="zh-TW" alt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50798" y="5179680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 smtClean="0">
                  <a:solidFill>
                    <a:srgbClr val="FF0000"/>
                  </a:solidFill>
                </a:rPr>
                <a:t>C</a:t>
              </a:r>
              <a:endParaRPr lang="zh-TW" alt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755576" y="3389774"/>
              <a:ext cx="1296144" cy="1872208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2070003" y="2708920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 smtClean="0">
                  <a:solidFill>
                    <a:srgbClr val="FF0000"/>
                  </a:solidFill>
                </a:rPr>
                <a:t>D</a:t>
              </a:r>
              <a:endParaRPr lang="zh-TW" altLang="en-US" sz="4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950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拿出附件</a:t>
            </a:r>
            <a:r>
              <a:rPr lang="en-US" altLang="zh-TW" smtClean="0">
                <a:solidFill>
                  <a:srgbClr val="FF0000"/>
                </a:solidFill>
              </a:rPr>
              <a:t>8</a:t>
            </a:r>
            <a:r>
              <a:rPr lang="zh-TW" altLang="en-US" smtClean="0">
                <a:solidFill>
                  <a:srgbClr val="FF0000"/>
                </a:solidFill>
              </a:rPr>
              <a:t>完成</a:t>
            </a:r>
            <a:r>
              <a:rPr lang="zh-TW" altLang="en-US" dirty="0" smtClean="0">
                <a:solidFill>
                  <a:srgbClr val="FF0000"/>
                </a:solidFill>
              </a:rPr>
              <a:t>下列表格</a:t>
            </a:r>
            <a:endParaRPr lang="zh-TW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760726"/>
                  </p:ext>
                </p:extLst>
              </p:nvPr>
            </p:nvGraphicFramePr>
            <p:xfrm>
              <a:off x="2850418" y="1902395"/>
              <a:ext cx="5970054" cy="4512069"/>
            </p:xfrm>
            <a:graphic>
              <a:graphicData uri="http://schemas.openxmlformats.org/drawingml/2006/table">
                <a:tbl>
                  <a:tblPr/>
                  <a:tblGrid>
                    <a:gridCol w="767480"/>
                    <a:gridCol w="882094"/>
                    <a:gridCol w="864096"/>
                    <a:gridCol w="864096"/>
                    <a:gridCol w="936104"/>
                    <a:gridCol w="864096"/>
                    <a:gridCol w="792088"/>
                  </a:tblGrid>
                  <a:tr h="864096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角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US" altLang="zh-TW" sz="4000" b="0" i="1" u="none" strike="noStrike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∠</m:t>
                              </m:r>
                            </m:oMath>
                          </a14:m>
                          <a:r>
                            <a:rPr lang="en-US" altLang="zh-TW" sz="40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新細明體"/>
                            </a:rPr>
                            <a:t>A</a:t>
                          </a:r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US" altLang="zh-TW" sz="4000" b="0" i="1" u="none" strike="noStrike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∠</m:t>
                              </m:r>
                            </m:oMath>
                          </a14:m>
                          <a:r>
                            <a:rPr lang="en-US" altLang="zh-TW" sz="40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新細明體"/>
                            </a:rPr>
                            <a:t>B</a:t>
                          </a:r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US" altLang="zh-TW" sz="4000" b="0" i="1" u="none" strike="noStrike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∠</m:t>
                              </m:r>
                            </m:oMath>
                          </a14:m>
                          <a:r>
                            <a:rPr lang="en-US" altLang="zh-TW" sz="40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新細明體"/>
                            </a:rPr>
                            <a:t>C</a:t>
                          </a:r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altLang="zh-TW" sz="4000" b="0" i="1" u="none" strike="noStrike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∠</m:t>
                              </m:r>
                            </m:oMath>
                          </a14:m>
                          <a:r>
                            <a:rPr lang="en-US" altLang="zh-TW" sz="40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新細明體"/>
                            </a:rPr>
                            <a:t>D</a:t>
                          </a:r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 xmlns:m="http://schemas.openxmlformats.org/officeDocument/2006/math">
                              <m:r>
                                <a:rPr lang="en-US" altLang="zh-TW" sz="4000" b="0" i="1" u="none" strike="noStrike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∠</m:t>
                              </m:r>
                            </m:oMath>
                          </a14:m>
                          <a:r>
                            <a:rPr lang="en-US" altLang="zh-TW" sz="40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新細明體"/>
                            </a:rPr>
                            <a:t>E</a:t>
                          </a:r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altLang="zh-TW" sz="4000" b="0" i="1" u="none" strike="noStrike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∠</m:t>
                              </m:r>
                            </m:oMath>
                          </a14:m>
                          <a:r>
                            <a:rPr lang="en-US" altLang="zh-TW" sz="4000" b="0" i="0" u="none" strike="noStrike" dirty="0" smtClean="0">
                              <a:solidFill>
                                <a:srgbClr val="FF0000"/>
                              </a:solidFill>
                              <a:effectLst/>
                              <a:latin typeface="新細明體"/>
                            </a:rPr>
                            <a:t>F</a:t>
                          </a:r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08012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度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339128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邊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AB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B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𝐷𝐸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altLang="zh-TW" sz="4000" b="0" i="0" u="none" strike="noStrike" dirty="0" smtClean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𝐸𝐹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TW" sz="4000" b="0" i="1" u="none" strike="noStrike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𝐴𝐹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altLang="zh-TW" sz="4000" b="0" i="0" u="none" strike="noStrike" dirty="0" smtClean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99415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公分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760726"/>
                  </p:ext>
                </p:extLst>
              </p:nvPr>
            </p:nvGraphicFramePr>
            <p:xfrm>
              <a:off x="2850418" y="1902395"/>
              <a:ext cx="5970054" cy="4512069"/>
            </p:xfrm>
            <a:graphic>
              <a:graphicData uri="http://schemas.openxmlformats.org/drawingml/2006/table">
                <a:tbl>
                  <a:tblPr/>
                  <a:tblGrid>
                    <a:gridCol w="767480"/>
                    <a:gridCol w="882094"/>
                    <a:gridCol w="864096"/>
                    <a:gridCol w="864096"/>
                    <a:gridCol w="936104"/>
                    <a:gridCol w="864096"/>
                    <a:gridCol w="792088"/>
                  </a:tblGrid>
                  <a:tr h="864096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角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87586" t="-3521" r="-491034" b="-456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91549" t="-3521" r="-401408" b="-456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93617" t="-3521" r="-304255" b="-456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60390" t="-3521" r="-178571" b="-456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499296" t="-3521" r="-93662" b="-4563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654615" t="-3521" r="-2308" b="-456338"/>
                          </a:stretch>
                        </a:blipFill>
                      </a:tcPr>
                    </a:tc>
                  </a:tr>
                  <a:tr h="1080120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度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339128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邊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87586" t="-147273" r="-491034" b="-114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91549" t="-147273" r="-401408" b="-114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93617" t="-147273" r="-304255" b="-114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360390" t="-147273" r="-178571" b="-114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499296" t="-147273" r="-93662" b="-114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654615" t="-147273" r="-2308" b="-114091"/>
                          </a:stretch>
                        </a:blipFill>
                      </a:tcPr>
                    </a:tc>
                  </a:tr>
                  <a:tr h="1228725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zh-TW" altLang="en-US" sz="4000" b="0" i="0" u="none" strike="noStrike" dirty="0" smtClean="0">
                              <a:solidFill>
                                <a:srgbClr val="1C04CC"/>
                              </a:solidFill>
                              <a:effectLst/>
                              <a:latin typeface="新細明體"/>
                            </a:rPr>
                            <a:t>公分</a:t>
                          </a:r>
                          <a:endParaRPr lang="zh-TW" altLang="en-US" sz="4000" b="0" i="0" u="none" strike="noStrike" dirty="0">
                            <a:solidFill>
                              <a:srgbClr val="1C04CC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altLang="zh-TW" sz="40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新細明體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8" name="群組 7"/>
          <p:cNvGrpSpPr/>
          <p:nvPr/>
        </p:nvGrpSpPr>
        <p:grpSpPr>
          <a:xfrm>
            <a:off x="-71106" y="2681327"/>
            <a:ext cx="2637845" cy="3332867"/>
            <a:chOff x="-71106" y="2681327"/>
            <a:chExt cx="2637845" cy="3332867"/>
          </a:xfrm>
        </p:grpSpPr>
        <p:sp>
          <p:nvSpPr>
            <p:cNvPr id="3" name="文字方塊 2"/>
            <p:cNvSpPr txBox="1"/>
            <p:nvPr/>
          </p:nvSpPr>
          <p:spPr>
            <a:xfrm>
              <a:off x="341530" y="2681327"/>
              <a:ext cx="5400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 smtClean="0">
                  <a:solidFill>
                    <a:srgbClr val="FF0000"/>
                  </a:solidFill>
                </a:rPr>
                <a:t>A</a:t>
              </a:r>
              <a:endParaRPr lang="zh-TW" alt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-71106" y="3979785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 smtClean="0">
                  <a:solidFill>
                    <a:srgbClr val="FF0000"/>
                  </a:solidFill>
                </a:rPr>
                <a:t>B</a:t>
              </a:r>
              <a:endParaRPr lang="zh-TW" alt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416539" y="5242565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 smtClean="0">
                  <a:solidFill>
                    <a:srgbClr val="FF0000"/>
                  </a:solidFill>
                </a:rPr>
                <a:t>C</a:t>
              </a:r>
              <a:endParaRPr lang="zh-TW" alt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1497581" y="5306308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 smtClean="0">
                  <a:solidFill>
                    <a:srgbClr val="FF0000"/>
                  </a:solidFill>
                </a:rPr>
                <a:t>D</a:t>
              </a:r>
              <a:endParaRPr lang="zh-TW" alt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11" name="六邊形 10"/>
            <p:cNvSpPr/>
            <p:nvPr/>
          </p:nvSpPr>
          <p:spPr>
            <a:xfrm>
              <a:off x="394614" y="3361620"/>
              <a:ext cx="1728192" cy="1944216"/>
            </a:xfrm>
            <a:prstGeom prst="hexagon">
              <a:avLst/>
            </a:prstGeom>
            <a:solidFill>
              <a:srgbClr val="DF4FB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2134691" y="3979785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 smtClean="0">
                  <a:solidFill>
                    <a:srgbClr val="FF0000"/>
                  </a:solidFill>
                </a:rPr>
                <a:t>E</a:t>
              </a:r>
              <a:endParaRPr lang="zh-TW" alt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1646555" y="2717005"/>
              <a:ext cx="432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000" dirty="0" smtClean="0">
                  <a:solidFill>
                    <a:srgbClr val="FF0000"/>
                  </a:solidFill>
                </a:rPr>
                <a:t>F</a:t>
              </a:r>
              <a:endParaRPr lang="zh-TW" altLang="en-US" sz="4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503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82344"/>
            <a:ext cx="8229600" cy="107444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正多邊形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9512" y="2132856"/>
            <a:ext cx="3816424" cy="9426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每個邊都相等</a:t>
            </a:r>
            <a:r>
              <a:rPr lang="zh-TW" altLang="en-US" sz="3200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zh-TW" altLang="en-US" sz="3200" dirty="0">
              <a:solidFill>
                <a:srgbClr val="1C04CC"/>
              </a:solidFill>
              <a:latin typeface="+mn-ea"/>
              <a:ea typeface="+mn-ea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79512" y="3356992"/>
            <a:ext cx="3816424" cy="9426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每個角都相等</a:t>
            </a:r>
            <a:r>
              <a:rPr lang="zh-TW" altLang="en-US" sz="3200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zh-TW" altLang="en-US" sz="3200" dirty="0">
              <a:solidFill>
                <a:srgbClr val="1C04CC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4674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正多邊形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07504" y="1556792"/>
            <a:ext cx="7056784" cy="9426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下面的圖形中</a:t>
            </a:r>
            <a:r>
              <a:rPr lang="zh-TW" altLang="en-US" sz="3200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哪些是正多邊形</a:t>
            </a:r>
            <a:r>
              <a:rPr lang="zh-TW" altLang="en-US" sz="3200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TW" altLang="en-US" sz="3200" dirty="0">
              <a:solidFill>
                <a:srgbClr val="1C04CC"/>
              </a:solidFill>
              <a:latin typeface="+mn-ea"/>
              <a:ea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7584" y="2852936"/>
            <a:ext cx="165618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等腰三角形 3"/>
          <p:cNvSpPr/>
          <p:nvPr/>
        </p:nvSpPr>
        <p:spPr>
          <a:xfrm>
            <a:off x="3635896" y="2852936"/>
            <a:ext cx="648072" cy="15841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214853" y="2825599"/>
            <a:ext cx="129614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流程圖: 換頁接點 6"/>
          <p:cNvSpPr/>
          <p:nvPr/>
        </p:nvSpPr>
        <p:spPr>
          <a:xfrm>
            <a:off x="7481114" y="3184182"/>
            <a:ext cx="1224136" cy="1584176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流程圖: 卡片 7"/>
          <p:cNvSpPr/>
          <p:nvPr/>
        </p:nvSpPr>
        <p:spPr>
          <a:xfrm>
            <a:off x="570384" y="5373216"/>
            <a:ext cx="2170584" cy="792088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梯形 8"/>
          <p:cNvSpPr/>
          <p:nvPr/>
        </p:nvSpPr>
        <p:spPr>
          <a:xfrm>
            <a:off x="3491880" y="5157193"/>
            <a:ext cx="1800200" cy="1296143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菱形 9"/>
          <p:cNvSpPr/>
          <p:nvPr/>
        </p:nvSpPr>
        <p:spPr>
          <a:xfrm>
            <a:off x="6156176" y="5157193"/>
            <a:ext cx="1008112" cy="13681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等腰三角形 10"/>
          <p:cNvSpPr/>
          <p:nvPr/>
        </p:nvSpPr>
        <p:spPr>
          <a:xfrm>
            <a:off x="7740352" y="5243620"/>
            <a:ext cx="1152128" cy="129614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423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拿出</a:t>
            </a:r>
            <a:r>
              <a:rPr lang="zh-TW" altLang="en-US" dirty="0" smtClean="0">
                <a:solidFill>
                  <a:srgbClr val="FF0000"/>
                </a:solidFill>
              </a:rPr>
              <a:t>附件</a:t>
            </a:r>
            <a:r>
              <a:rPr lang="en-US" altLang="zh-TW" dirty="0" smtClean="0">
                <a:solidFill>
                  <a:srgbClr val="FF0000"/>
                </a:solidFill>
              </a:rPr>
              <a:t>9</a:t>
            </a:r>
            <a:r>
              <a:rPr lang="zh-TW" altLang="en-US" dirty="0" smtClean="0">
                <a:solidFill>
                  <a:srgbClr val="FF0000"/>
                </a:solidFill>
              </a:rPr>
              <a:t>完成</a:t>
            </a:r>
            <a:r>
              <a:rPr lang="zh-TW" altLang="en-US" dirty="0" smtClean="0">
                <a:solidFill>
                  <a:srgbClr val="FF0000"/>
                </a:solidFill>
              </a:rPr>
              <a:t>下列表格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589168"/>
              </p:ext>
            </p:extLst>
          </p:nvPr>
        </p:nvGraphicFramePr>
        <p:xfrm>
          <a:off x="251520" y="1772816"/>
          <a:ext cx="8435280" cy="4410490"/>
        </p:xfrm>
        <a:graphic>
          <a:graphicData uri="http://schemas.openxmlformats.org/drawingml/2006/table">
            <a:tbl>
              <a:tblPr/>
              <a:tblGrid>
                <a:gridCol w="1296144"/>
                <a:gridCol w="1872208"/>
                <a:gridCol w="1800200"/>
                <a:gridCol w="1656184"/>
                <a:gridCol w="1810544"/>
              </a:tblGrid>
              <a:tr h="1494166">
                <a:tc>
                  <a:txBody>
                    <a:bodyPr/>
                    <a:lstStyle/>
                    <a:p>
                      <a:pPr algn="ctr" fontAlgn="ctr"/>
                      <a:endParaRPr lang="zh-TW" altLang="en-US" sz="4000" b="0" i="0" u="none" strike="noStrike" dirty="0">
                        <a:solidFill>
                          <a:srgbClr val="1C04CC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000" b="0" i="0" u="none" strike="noStrike" dirty="0" smtClean="0">
                          <a:solidFill>
                            <a:srgbClr val="1C04CC"/>
                          </a:solidFill>
                          <a:effectLst/>
                          <a:latin typeface="新細明體"/>
                        </a:rPr>
                        <a:t>長方形</a:t>
                      </a:r>
                      <a:endParaRPr lang="en-US" altLang="zh-TW" sz="4000" b="0" i="0" u="none" strike="noStrike" dirty="0">
                        <a:solidFill>
                          <a:srgbClr val="1C04CC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000" b="0" i="0" u="none" strike="noStrike" dirty="0" smtClean="0">
                          <a:solidFill>
                            <a:srgbClr val="1C04CC"/>
                          </a:solidFill>
                          <a:effectLst/>
                          <a:latin typeface="新細明體"/>
                        </a:rPr>
                        <a:t>菱形</a:t>
                      </a:r>
                      <a:endParaRPr lang="en-US" altLang="zh-TW" sz="4000" b="0" i="0" u="none" strike="noStrike" dirty="0">
                        <a:solidFill>
                          <a:srgbClr val="1C04CC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000" b="0" i="0" u="none" strike="noStrike" dirty="0" smtClean="0">
                          <a:solidFill>
                            <a:srgbClr val="1C04CC"/>
                          </a:solidFill>
                          <a:effectLst/>
                          <a:latin typeface="新細明體"/>
                        </a:rPr>
                        <a:t>正方形</a:t>
                      </a:r>
                      <a:endParaRPr lang="en-US" altLang="zh-TW" sz="4000" b="0" i="0" u="none" strike="noStrike" dirty="0">
                        <a:solidFill>
                          <a:srgbClr val="1C04CC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000" b="0" i="0" u="none" strike="noStrike" dirty="0" smtClean="0">
                          <a:solidFill>
                            <a:srgbClr val="1C04CC"/>
                          </a:solidFill>
                          <a:effectLst/>
                          <a:latin typeface="新細明體"/>
                        </a:rPr>
                        <a:t>平行四邊形</a:t>
                      </a:r>
                      <a:endParaRPr lang="en-US" altLang="zh-TW" sz="4000" b="0" i="0" u="none" strike="noStrike" dirty="0">
                        <a:solidFill>
                          <a:srgbClr val="1C04CC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16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000" b="0" i="0" u="none" strike="noStrike" dirty="0" smtClean="0">
                          <a:solidFill>
                            <a:srgbClr val="1C04CC"/>
                          </a:solidFill>
                          <a:effectLst/>
                          <a:latin typeface="新細明體"/>
                        </a:rPr>
                        <a:t>四邊相等</a:t>
                      </a:r>
                      <a:endParaRPr lang="zh-TW" altLang="en-US" sz="4000" b="0" i="0" u="none" strike="noStrike" dirty="0">
                        <a:solidFill>
                          <a:srgbClr val="1C04CC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16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4000" b="0" i="0" u="none" strike="noStrike" dirty="0" smtClean="0">
                          <a:solidFill>
                            <a:srgbClr val="1C04CC"/>
                          </a:solidFill>
                          <a:effectLst/>
                          <a:latin typeface="新細明體"/>
                        </a:rPr>
                        <a:t>四角相等</a:t>
                      </a:r>
                      <a:endParaRPr lang="zh-TW" altLang="en-US" sz="4000" b="0" i="0" u="none" strike="noStrike" dirty="0">
                        <a:solidFill>
                          <a:srgbClr val="1C04CC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4000" b="0" i="0" u="none" strike="noStrike" dirty="0">
                        <a:solidFill>
                          <a:srgbClr val="FF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2195736" y="516938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</a:rPr>
              <a:t>V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211760" y="3624118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</a:rPr>
              <a:t>X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139952" y="3657218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</a:rPr>
              <a:t>V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094940" y="516938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</a:rPr>
              <a:t>X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832868" y="5143317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</a:rPr>
              <a:t>V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596336" y="3645024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</a:rPr>
              <a:t>X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668344" y="516938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</a:rPr>
              <a:t>X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796136" y="3689507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</a:rPr>
              <a:t>V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53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82344"/>
            <a:ext cx="8229600" cy="107444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動動腦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323528" y="1484784"/>
            <a:ext cx="7992888" cy="9426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正六</a:t>
            </a:r>
            <a:r>
              <a:rPr lang="zh-TW" altLang="en-US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邊形的放大圖是不是也是正六邊形</a:t>
            </a:r>
            <a:r>
              <a:rPr lang="zh-TW" altLang="en-US" sz="3200" dirty="0" smtClean="0">
                <a:solidFill>
                  <a:srgbClr val="1C04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TW" altLang="en-US" sz="3200" dirty="0">
              <a:solidFill>
                <a:srgbClr val="1C04CC"/>
              </a:solidFill>
              <a:latin typeface="+mn-ea"/>
              <a:ea typeface="+mn-ea"/>
            </a:endParaRPr>
          </a:p>
        </p:txBody>
      </p:sp>
      <p:sp>
        <p:nvSpPr>
          <p:cNvPr id="3" name="六邊形 2"/>
          <p:cNvSpPr/>
          <p:nvPr/>
        </p:nvSpPr>
        <p:spPr>
          <a:xfrm>
            <a:off x="899592" y="2924944"/>
            <a:ext cx="1728192" cy="194421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六邊形 5"/>
          <p:cNvSpPr/>
          <p:nvPr/>
        </p:nvSpPr>
        <p:spPr>
          <a:xfrm>
            <a:off x="4427984" y="3068960"/>
            <a:ext cx="2736304" cy="324036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221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82344"/>
            <a:ext cx="8229600" cy="107444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動動腦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323528" y="1484784"/>
            <a:ext cx="7992888" cy="9426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TW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</a:t>
            </a:r>
            <a:r>
              <a:rPr lang="zh-TW" altLang="en-US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正三角形的縮小圖</a:t>
            </a:r>
            <a:r>
              <a:rPr lang="zh-TW" altLang="en-US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是不是也是</a:t>
            </a:r>
            <a:r>
              <a:rPr lang="zh-TW" altLang="en-US" sz="3200" dirty="0" smtClean="0">
                <a:solidFill>
                  <a:srgbClr val="1C04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正三角形</a:t>
            </a:r>
            <a:endParaRPr lang="zh-TW" altLang="en-US" sz="3200" dirty="0">
              <a:solidFill>
                <a:srgbClr val="1C04CC"/>
              </a:solidFill>
              <a:latin typeface="+mn-ea"/>
              <a:ea typeface="+mn-ea"/>
            </a:endParaRPr>
          </a:p>
        </p:txBody>
      </p:sp>
      <p:sp>
        <p:nvSpPr>
          <p:cNvPr id="7" name="等腰三角形 6"/>
          <p:cNvSpPr/>
          <p:nvPr/>
        </p:nvSpPr>
        <p:spPr>
          <a:xfrm>
            <a:off x="6228184" y="3501008"/>
            <a:ext cx="1152128" cy="129614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等腰三角形 7"/>
          <p:cNvSpPr/>
          <p:nvPr/>
        </p:nvSpPr>
        <p:spPr>
          <a:xfrm>
            <a:off x="1619672" y="2996952"/>
            <a:ext cx="2520280" cy="309634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140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376</TotalTime>
  <Words>216</Words>
  <Application>Microsoft Office PowerPoint</Application>
  <PresentationFormat>如螢幕大小 (4:3)</PresentationFormat>
  <Paragraphs>103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新細明體</vt:lpstr>
      <vt:lpstr>標楷體</vt:lpstr>
      <vt:lpstr>Calibri</vt:lpstr>
      <vt:lpstr>Cambria Math</vt:lpstr>
      <vt:lpstr>Candara</vt:lpstr>
      <vt:lpstr>Symbol</vt:lpstr>
      <vt:lpstr>波形</vt:lpstr>
      <vt:lpstr>4-4 正多邊形</vt:lpstr>
      <vt:lpstr>拿出附件8完成下列表格</vt:lpstr>
      <vt:lpstr>拿出附件8完成下列表格</vt:lpstr>
      <vt:lpstr>拿出附件8完成下列表格</vt:lpstr>
      <vt:lpstr>正多邊形</vt:lpstr>
      <vt:lpstr>正多邊形</vt:lpstr>
      <vt:lpstr>拿出附件9完成下列表格</vt:lpstr>
      <vt:lpstr>動動腦</vt:lpstr>
      <vt:lpstr>動動腦</vt:lpstr>
      <vt:lpstr>拿出附件10做做看</vt:lpstr>
      <vt:lpstr>動動腦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統計圖表</dc:title>
  <dc:creator>CLASS</dc:creator>
  <cp:lastModifiedBy>Teacher</cp:lastModifiedBy>
  <cp:revision>50</cp:revision>
  <dcterms:created xsi:type="dcterms:W3CDTF">2013-11-11T00:27:46Z</dcterms:created>
  <dcterms:modified xsi:type="dcterms:W3CDTF">2016-10-07T07:00:05Z</dcterms:modified>
</cp:coreProperties>
</file>