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56" r:id="rId5"/>
    <p:sldId id="5300237" r:id="rId6"/>
    <p:sldId id="5300238" r:id="rId7"/>
    <p:sldId id="5300239" r:id="rId8"/>
    <p:sldId id="5300240" r:id="rId9"/>
    <p:sldId id="261" r:id="rId10"/>
    <p:sldId id="262" r:id="rId11"/>
    <p:sldId id="5300241" r:id="rId12"/>
    <p:sldId id="264" r:id="rId13"/>
    <p:sldId id="265" r:id="rId14"/>
    <p:sldId id="266" r:id="rId15"/>
    <p:sldId id="267" r:id="rId16"/>
    <p:sldId id="5300242" r:id="rId17"/>
    <p:sldId id="5300243" r:id="rId18"/>
    <p:sldId id="5300244" r:id="rId19"/>
    <p:sldId id="5300245" r:id="rId20"/>
    <p:sldId id="5300246" r:id="rId21"/>
    <p:sldId id="308" r:id="rId22"/>
    <p:sldId id="311" r:id="rId23"/>
    <p:sldId id="281" r:id="rId24"/>
    <p:sldId id="5300247" r:id="rId25"/>
    <p:sldId id="5300248" r:id="rId26"/>
    <p:sldId id="5300249" r:id="rId27"/>
    <p:sldId id="279" r:id="rId28"/>
    <p:sldId id="5300232" r:id="rId29"/>
    <p:sldId id="315" r:id="rId30"/>
    <p:sldId id="312" r:id="rId31"/>
    <p:sldId id="280" r:id="rId32"/>
    <p:sldId id="330" r:id="rId33"/>
    <p:sldId id="329" r:id="rId34"/>
    <p:sldId id="286" r:id="rId35"/>
    <p:sldId id="5300234" r:id="rId36"/>
    <p:sldId id="5300235" r:id="rId37"/>
    <p:sldId id="260" r:id="rId38"/>
    <p:sldId id="263" r:id="rId39"/>
    <p:sldId id="268" r:id="rId40"/>
    <p:sldId id="26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CC782-9CA9-4DD6-B567-7CFAE935A13B}" type="datetimeFigureOut">
              <a:rPr lang="zh-TW" altLang="en-US" smtClean="0"/>
              <a:t>2024/9/12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838FA-8A47-4D86-8A99-4F32DB43FB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88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2.png"/><Relationship Id="rId18" Type="http://schemas.openxmlformats.org/officeDocument/2006/relationships/image" Target="../media/image37.svg"/><Relationship Id="rId26" Type="http://schemas.openxmlformats.org/officeDocument/2006/relationships/image" Target="../media/image29.sv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36.png"/><Relationship Id="rId25" Type="http://schemas.openxmlformats.org/officeDocument/2006/relationships/image" Target="../media/image28.png"/><Relationship Id="rId2" Type="http://schemas.openxmlformats.org/officeDocument/2006/relationships/image" Target="../media/image9.png"/><Relationship Id="rId16" Type="http://schemas.openxmlformats.org/officeDocument/2006/relationships/image" Target="../media/image41.svg"/><Relationship Id="rId20" Type="http://schemas.openxmlformats.org/officeDocument/2006/relationships/image" Target="../media/image39.sv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27.svg"/><Relationship Id="rId5" Type="http://schemas.openxmlformats.org/officeDocument/2006/relationships/image" Target="../media/image12.png"/><Relationship Id="rId15" Type="http://schemas.openxmlformats.org/officeDocument/2006/relationships/image" Target="../media/image40.pn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10" Type="http://schemas.openxmlformats.org/officeDocument/2006/relationships/image" Target="../media/image17.svg"/><Relationship Id="rId19" Type="http://schemas.openxmlformats.org/officeDocument/2006/relationships/image" Target="../media/image38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43.svg"/><Relationship Id="rId22" Type="http://schemas.openxmlformats.org/officeDocument/2006/relationships/image" Target="../media/image25.svg"/><Relationship Id="rId27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39.svg"/><Relationship Id="rId26" Type="http://schemas.openxmlformats.org/officeDocument/2006/relationships/image" Target="../media/image28.png"/><Relationship Id="rId3" Type="http://schemas.openxmlformats.org/officeDocument/2006/relationships/image" Target="../media/image53.png"/><Relationship Id="rId21" Type="http://schemas.openxmlformats.org/officeDocument/2006/relationships/image" Target="../media/image59.jpe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38.png"/><Relationship Id="rId25" Type="http://schemas.openxmlformats.org/officeDocument/2006/relationships/image" Target="../media/image27.svg"/><Relationship Id="rId33" Type="http://schemas.openxmlformats.org/officeDocument/2006/relationships/image" Target="../media/image63.svg"/><Relationship Id="rId2" Type="http://schemas.openxmlformats.org/officeDocument/2006/relationships/image" Target="../media/image9.png"/><Relationship Id="rId16" Type="http://schemas.openxmlformats.org/officeDocument/2006/relationships/image" Target="../media/image56.svg"/><Relationship Id="rId20" Type="http://schemas.openxmlformats.org/officeDocument/2006/relationships/image" Target="../media/image58.sv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32" Type="http://schemas.openxmlformats.org/officeDocument/2006/relationships/image" Target="../media/image62.png"/><Relationship Id="rId5" Type="http://schemas.openxmlformats.org/officeDocument/2006/relationships/image" Target="../media/image12.png"/><Relationship Id="rId15" Type="http://schemas.openxmlformats.org/officeDocument/2006/relationships/image" Target="../media/image55.pn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17.svg"/><Relationship Id="rId19" Type="http://schemas.openxmlformats.org/officeDocument/2006/relationships/image" Target="../media/image57.png"/><Relationship Id="rId31" Type="http://schemas.openxmlformats.org/officeDocument/2006/relationships/image" Target="../media/image61.svg"/><Relationship Id="rId4" Type="http://schemas.openxmlformats.org/officeDocument/2006/relationships/image" Target="../media/image54.svg"/><Relationship Id="rId9" Type="http://schemas.openxmlformats.org/officeDocument/2006/relationships/image" Target="../media/image16.png"/><Relationship Id="rId14" Type="http://schemas.openxmlformats.org/officeDocument/2006/relationships/image" Target="../media/image11.sv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60.png"/><Relationship Id="rId8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31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31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6.png"/><Relationship Id="rId18" Type="http://schemas.openxmlformats.org/officeDocument/2006/relationships/image" Target="../media/image35.svg"/><Relationship Id="rId26" Type="http://schemas.openxmlformats.org/officeDocument/2006/relationships/image" Target="../media/image27.svg"/><Relationship Id="rId3" Type="http://schemas.openxmlformats.org/officeDocument/2006/relationships/image" Target="../media/image12.png"/><Relationship Id="rId21" Type="http://schemas.openxmlformats.org/officeDocument/2006/relationships/image" Target="../media/image4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34.png"/><Relationship Id="rId25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33.svg"/><Relationship Id="rId20" Type="http://schemas.openxmlformats.org/officeDocument/2006/relationships/image" Target="../media/image39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8.png"/><Relationship Id="rId24" Type="http://schemas.openxmlformats.org/officeDocument/2006/relationships/image" Target="../media/image25.svg"/><Relationship Id="rId5" Type="http://schemas.openxmlformats.org/officeDocument/2006/relationships/image" Target="../media/image10.png"/><Relationship Id="rId15" Type="http://schemas.openxmlformats.org/officeDocument/2006/relationships/image" Target="../media/image32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7.svg"/><Relationship Id="rId19" Type="http://schemas.openxmlformats.org/officeDocument/2006/relationships/image" Target="../media/image38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37.svg"/><Relationship Id="rId22" Type="http://schemas.openxmlformats.org/officeDocument/2006/relationships/image" Target="../media/image41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2.png"/><Relationship Id="rId18" Type="http://schemas.openxmlformats.org/officeDocument/2006/relationships/image" Target="../media/image37.svg"/><Relationship Id="rId26" Type="http://schemas.openxmlformats.org/officeDocument/2006/relationships/image" Target="../media/image29.sv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36.png"/><Relationship Id="rId25" Type="http://schemas.openxmlformats.org/officeDocument/2006/relationships/image" Target="../media/image28.png"/><Relationship Id="rId2" Type="http://schemas.openxmlformats.org/officeDocument/2006/relationships/image" Target="../media/image9.png"/><Relationship Id="rId16" Type="http://schemas.openxmlformats.org/officeDocument/2006/relationships/image" Target="../media/image41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27.svg"/><Relationship Id="rId5" Type="http://schemas.openxmlformats.org/officeDocument/2006/relationships/image" Target="../media/image12.png"/><Relationship Id="rId15" Type="http://schemas.openxmlformats.org/officeDocument/2006/relationships/image" Target="../media/image40.pn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10" Type="http://schemas.openxmlformats.org/officeDocument/2006/relationships/image" Target="../media/image17.svg"/><Relationship Id="rId19" Type="http://schemas.openxmlformats.org/officeDocument/2006/relationships/image" Target="../media/image38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43.svg"/><Relationship Id="rId22" Type="http://schemas.openxmlformats.org/officeDocument/2006/relationships/image" Target="../media/image25.svg"/><Relationship Id="rId27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12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2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17.svg"/><Relationship Id="rId20" Type="http://schemas.openxmlformats.org/officeDocument/2006/relationships/image" Target="../media/image47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2.png"/><Relationship Id="rId24" Type="http://schemas.openxmlformats.org/officeDocument/2006/relationships/image" Target="../media/image25.svg"/><Relationship Id="rId32" Type="http://schemas.openxmlformats.org/officeDocument/2006/relationships/image" Target="../media/image51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45.svg"/><Relationship Id="rId19" Type="http://schemas.openxmlformats.org/officeDocument/2006/relationships/image" Target="../media/image46.png"/><Relationship Id="rId31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image" Target="../media/image44.png"/><Relationship Id="rId14" Type="http://schemas.openxmlformats.org/officeDocument/2006/relationships/image" Target="../media/image15.svg"/><Relationship Id="rId22" Type="http://schemas.openxmlformats.org/officeDocument/2006/relationships/image" Target="../media/image49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>
                <a:solidFill>
                  <a:schemeClr val="accent1">
                    <a:lumMod val="75000"/>
                  </a:schemeClr>
                </a:solidFill>
                <a:latin typeface="+mj-ea"/>
              </a:rPr>
              <a:t>歡迎蒞臨</a:t>
            </a:r>
            <a:r>
              <a:rPr lang="en-US" altLang="zh-TW" sz="8000" dirty="0">
                <a:solidFill>
                  <a:schemeClr val="accent1">
                    <a:lumMod val="75000"/>
                  </a:schemeClr>
                </a:solidFill>
                <a:latin typeface="+mj-ea"/>
              </a:rPr>
              <a:t>509</a:t>
            </a:r>
            <a:r>
              <a:rPr lang="zh-TW" altLang="en-US" sz="8000" dirty="0">
                <a:solidFill>
                  <a:schemeClr val="accent1">
                    <a:lumMod val="75000"/>
                  </a:schemeClr>
                </a:solidFill>
                <a:latin typeface="+mj-ea"/>
              </a:rPr>
              <a:t>班親會</a:t>
            </a:r>
            <a:endParaRPr lang="zh-TW" altLang="en-US" sz="8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u="sng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5232C6E-83E5-455A-8A10-86BB2B31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127" y="2556932"/>
            <a:ext cx="4000698" cy="3837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82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38509" y="4515953"/>
            <a:ext cx="3382648" cy="1758977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41414" y="4575344"/>
            <a:ext cx="2410761" cy="1699586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05308" y="3644113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10715" y="933190"/>
            <a:ext cx="10536530" cy="284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9"/>
              </a:lnSpc>
            </a:pPr>
            <a:r>
              <a:rPr lang="en-US" sz="2176" spc="43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◆學生若有身體不適情況，請在家休養必要時盡速就醫。</a:t>
            </a:r>
          </a:p>
          <a:p>
            <a:pPr>
              <a:lnSpc>
                <a:spcPts val="2829"/>
              </a:lnSpc>
            </a:pPr>
            <a:r>
              <a:rPr lang="en-US" sz="2176" spc="43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◆發生流行疾病(流感、水痘、腸病毒、新冠肺炎……)請務必主動通知導師，並落實生病在家休息不上學。</a:t>
            </a:r>
          </a:p>
          <a:p>
            <a:pPr>
              <a:lnSpc>
                <a:spcPts val="2829"/>
              </a:lnSpc>
            </a:pPr>
            <a:r>
              <a:rPr lang="en-US" sz="2176" spc="43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◆每學期初身高、體重、視力測量：</a:t>
            </a:r>
          </a:p>
          <a:p>
            <a:pPr>
              <a:lnSpc>
                <a:spcPts val="2829"/>
              </a:lnSpc>
            </a:pPr>
            <a:r>
              <a:rPr lang="en-US" sz="2176" spc="43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 特別提醒視力異常，請持通知單到眼科醫院複檢。</a:t>
            </a:r>
          </a:p>
          <a:p>
            <a:pPr>
              <a:lnSpc>
                <a:spcPts val="2829"/>
              </a:lnSpc>
            </a:pPr>
            <a:r>
              <a:rPr lang="en-US" sz="2176" spc="43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◆學生平安保險理賠申請：</a:t>
            </a:r>
          </a:p>
          <a:p>
            <a:pPr>
              <a:lnSpc>
                <a:spcPts val="2829"/>
              </a:lnSpc>
            </a:pPr>
            <a:r>
              <a:rPr lang="en-US" sz="2176" spc="43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 備妥戶口名簿影印本、就醫收據及診斷書洽健康中心護理師辦理。</a:t>
            </a:r>
          </a:p>
          <a:p>
            <a:pPr>
              <a:lnSpc>
                <a:spcPts val="2829"/>
              </a:lnSpc>
            </a:pPr>
            <a:r>
              <a:rPr lang="en-US" sz="2176" spc="43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◆若家長聯絡電話更改，請務必告訴導師，以利緊急事件連絡。</a:t>
            </a:r>
          </a:p>
        </p:txBody>
      </p:sp>
      <p:sp>
        <p:nvSpPr>
          <p:cNvPr id="14" name="Freeform 14"/>
          <p:cNvSpPr/>
          <p:nvPr/>
        </p:nvSpPr>
        <p:spPr>
          <a:xfrm>
            <a:off x="9615214" y="4575344"/>
            <a:ext cx="905020" cy="164175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05528" y="1751682"/>
            <a:ext cx="1939225" cy="3870413"/>
          </a:xfrm>
          <a:custGeom>
            <a:avLst/>
            <a:gdLst/>
            <a:ahLst/>
            <a:cxnLst/>
            <a:rect l="l" t="t" r="r" b="b"/>
            <a:pathLst>
              <a:path w="2908838" h="5805619">
                <a:moveTo>
                  <a:pt x="0" y="0"/>
                </a:moveTo>
                <a:lnTo>
                  <a:pt x="2908838" y="0"/>
                </a:lnTo>
                <a:lnTo>
                  <a:pt x="2908838" y="5805619"/>
                </a:lnTo>
                <a:lnTo>
                  <a:pt x="0" y="5805619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736828" y="-114300"/>
            <a:ext cx="8538313" cy="94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>
                <a:solidFill>
                  <a:srgbClr val="4DACC4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衛生健康事項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87861">
            <a:off x="5817310" y="5809574"/>
            <a:ext cx="557380" cy="568755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0" y="0"/>
                </a:lnTo>
                <a:lnTo>
                  <a:pt x="836070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200" dirty="0"/>
          </a:p>
        </p:txBody>
      </p:sp>
      <p:sp>
        <p:nvSpPr>
          <p:cNvPr id="8" name="Freeform 8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4480" y="4425090"/>
            <a:ext cx="2615682" cy="1932335"/>
          </a:xfrm>
          <a:custGeom>
            <a:avLst/>
            <a:gdLst/>
            <a:ahLst/>
            <a:cxnLst/>
            <a:rect l="l" t="t" r="r" b="b"/>
            <a:pathLst>
              <a:path w="3923523" h="2898503">
                <a:moveTo>
                  <a:pt x="0" y="0"/>
                </a:moveTo>
                <a:lnTo>
                  <a:pt x="3923523" y="0"/>
                </a:lnTo>
                <a:lnTo>
                  <a:pt x="3923523" y="2898503"/>
                </a:lnTo>
                <a:lnTo>
                  <a:pt x="0" y="289850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32462" y="4630328"/>
            <a:ext cx="872281" cy="1582369"/>
          </a:xfrm>
          <a:custGeom>
            <a:avLst/>
            <a:gdLst/>
            <a:ahLst/>
            <a:cxnLst/>
            <a:rect l="l" t="t" r="r" b="b"/>
            <a:pathLst>
              <a:path w="1308421" h="2373553">
                <a:moveTo>
                  <a:pt x="0" y="0"/>
                </a:moveTo>
                <a:lnTo>
                  <a:pt x="1308421" y="0"/>
                </a:lnTo>
                <a:lnTo>
                  <a:pt x="1308421" y="2373553"/>
                </a:lnTo>
                <a:lnTo>
                  <a:pt x="0" y="237355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472494" y="4784938"/>
            <a:ext cx="918783" cy="1490925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937532" y="1029881"/>
            <a:ext cx="3090189" cy="3090177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839600">
            <a:off x="4977921" y="4174435"/>
            <a:ext cx="2053459" cy="2326865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808950" y="4893916"/>
            <a:ext cx="1350389" cy="1345325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9"/>
                </a:lnTo>
                <a:lnTo>
                  <a:pt x="0" y="2017989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516393" y="2905861"/>
            <a:ext cx="7272601" cy="189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可画小皮靴-繁"/>
                <a:ea typeface="可画小皮靴-繁"/>
                <a:cs typeface="可画小皮靴-繁"/>
                <a:sym typeface="可画小皮靴-繁"/>
              </a:rPr>
              <a:t>1.交通導護志工（上學或放學時間協助學童穿越馬路）</a:t>
            </a:r>
          </a:p>
          <a:p>
            <a:pPr algn="ctr">
              <a:lnSpc>
                <a:spcPts val="2899"/>
              </a:lnSpc>
            </a:pPr>
            <a:r>
              <a:rPr lang="en-US" sz="2070">
                <a:solidFill>
                  <a:srgbClr val="000000"/>
                </a:solidFill>
                <a:latin typeface="可画小皮靴-繁"/>
                <a:ea typeface="可画小皮靴-繁"/>
                <a:cs typeface="可画小皮靴-繁"/>
                <a:sym typeface="可画小皮靴-繁"/>
              </a:rPr>
              <a:t>2.晨光學習輔導志工（協助指導學習低成就學生）</a:t>
            </a:r>
          </a:p>
          <a:p>
            <a:pPr algn="ctr">
              <a:lnSpc>
                <a:spcPts val="2899"/>
              </a:lnSpc>
            </a:pPr>
            <a:r>
              <a:rPr lang="en-US" sz="2070">
                <a:solidFill>
                  <a:srgbClr val="000000"/>
                </a:solidFill>
                <a:latin typeface="可画小皮靴-繁"/>
                <a:ea typeface="可画小皮靴-繁"/>
                <a:cs typeface="可画小皮靴-繁"/>
                <a:sym typeface="可画小皮靴-繁"/>
              </a:rPr>
              <a:t> 3.圖書館志工（協助圖書室學生借閱書籍等工作） </a:t>
            </a:r>
          </a:p>
          <a:p>
            <a:pPr algn="ctr">
              <a:lnSpc>
                <a:spcPts val="2899"/>
              </a:lnSpc>
            </a:pPr>
            <a:r>
              <a:rPr lang="en-US" sz="2070">
                <a:solidFill>
                  <a:srgbClr val="000000"/>
                </a:solidFill>
                <a:latin typeface="可画小皮靴-繁"/>
                <a:ea typeface="可画小皮靴-繁"/>
                <a:cs typeface="可画小皮靴-繁"/>
                <a:sym typeface="可画小皮靴-繁"/>
              </a:rPr>
              <a:t> 4.資源回收志工（協助校園資源回收工作）</a:t>
            </a:r>
          </a:p>
          <a:p>
            <a:pPr algn="ctr">
              <a:lnSpc>
                <a:spcPts val="2899"/>
              </a:lnSpc>
              <a:spcBef>
                <a:spcPct val="0"/>
              </a:spcBef>
            </a:pPr>
            <a:endParaRPr lang="en-US" sz="2070">
              <a:solidFill>
                <a:srgbClr val="000000"/>
              </a:solidFill>
              <a:latin typeface="可画小皮靴-繁"/>
              <a:ea typeface="可画小皮靴-繁"/>
              <a:cs typeface="可画小皮靴-繁"/>
              <a:sym typeface="可画小皮靴-繁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736828" y="200024"/>
            <a:ext cx="4858022" cy="94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>
                <a:solidFill>
                  <a:srgbClr val="4DACC4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志工招募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92377" y="1186467"/>
            <a:ext cx="3365512" cy="1953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5"/>
              </a:lnSpc>
            </a:pPr>
            <a:r>
              <a:rPr lang="en-US" sz="2550" spc="51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父母願意付出的身影，</a:t>
            </a:r>
          </a:p>
          <a:p>
            <a:pPr>
              <a:lnSpc>
                <a:spcPts val="3315"/>
              </a:lnSpc>
            </a:pPr>
            <a:r>
              <a:rPr lang="en-US" sz="2550" spc="51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是孩子最驕傲的典範</a:t>
            </a:r>
          </a:p>
          <a:p>
            <a:pPr>
              <a:lnSpc>
                <a:spcPts val="3315"/>
              </a:lnSpc>
            </a:pPr>
            <a:r>
              <a:rPr lang="en-US" sz="2550" spc="51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歡迎加入志工行列，</a:t>
            </a:r>
          </a:p>
          <a:p>
            <a:pPr>
              <a:lnSpc>
                <a:spcPts val="3315"/>
              </a:lnSpc>
            </a:pPr>
            <a:r>
              <a:rPr lang="en-US" sz="2550" spc="51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守護園小的孩子</a:t>
            </a:r>
          </a:p>
          <a:p>
            <a:pPr>
              <a:lnSpc>
                <a:spcPts val="1911"/>
              </a:lnSpc>
            </a:pPr>
            <a:endParaRPr lang="en-US" sz="2550" spc="51">
              <a:solidFill>
                <a:srgbClr val="004AAD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11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4312" y="3429000"/>
            <a:ext cx="3517901" cy="2582863"/>
          </a:xfrm>
          <a:custGeom>
            <a:avLst/>
            <a:gdLst/>
            <a:ahLst/>
            <a:cxnLst/>
            <a:rect l="l" t="t" r="r" b="b"/>
            <a:pathLst>
              <a:path w="5276852" h="3874294">
                <a:moveTo>
                  <a:pt x="0" y="0"/>
                </a:moveTo>
                <a:lnTo>
                  <a:pt x="5276851" y="0"/>
                </a:lnTo>
                <a:lnTo>
                  <a:pt x="5276851" y="3874294"/>
                </a:lnTo>
                <a:lnTo>
                  <a:pt x="0" y="387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4438" y="3865563"/>
            <a:ext cx="563562" cy="2135187"/>
          </a:xfrm>
          <a:custGeom>
            <a:avLst/>
            <a:gdLst/>
            <a:ahLst/>
            <a:cxnLst/>
            <a:rect l="l" t="t" r="r" b="b"/>
            <a:pathLst>
              <a:path w="845343" h="3202780">
                <a:moveTo>
                  <a:pt x="0" y="0"/>
                </a:moveTo>
                <a:lnTo>
                  <a:pt x="845343" y="0"/>
                </a:lnTo>
                <a:lnTo>
                  <a:pt x="845343" y="3202781"/>
                </a:lnTo>
                <a:lnTo>
                  <a:pt x="0" y="32027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98713" y="-101601"/>
            <a:ext cx="7394575" cy="128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60"/>
              </a:lnSpc>
            </a:pPr>
            <a:r>
              <a:rPr lang="en-US" sz="8800">
                <a:solidFill>
                  <a:srgbClr val="FA7B7B"/>
                </a:solidFill>
                <a:latin typeface="Arimo"/>
                <a:ea typeface="Arimo"/>
                <a:cs typeface="Arimo"/>
                <a:sym typeface="Arimo"/>
              </a:rPr>
              <a:t>明日家庭閱讀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0307" y="-101601"/>
            <a:ext cx="7394575" cy="128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60"/>
              </a:lnSpc>
            </a:pPr>
            <a:r>
              <a:rPr lang="en-US" sz="8800">
                <a:solidFill>
                  <a:srgbClr val="CB6CE6"/>
                </a:solidFill>
                <a:latin typeface="Arimo"/>
                <a:ea typeface="Arimo"/>
                <a:cs typeface="Arimo"/>
                <a:sym typeface="Arimo"/>
              </a:rPr>
              <a:t>明日家庭閱讀</a:t>
            </a:r>
          </a:p>
        </p:txBody>
      </p:sp>
      <p:sp>
        <p:nvSpPr>
          <p:cNvPr id="7" name="Freeform 7"/>
          <p:cNvSpPr/>
          <p:nvPr/>
        </p:nvSpPr>
        <p:spPr>
          <a:xfrm>
            <a:off x="2503488" y="5691188"/>
            <a:ext cx="7858125" cy="1060450"/>
          </a:xfrm>
          <a:custGeom>
            <a:avLst/>
            <a:gdLst/>
            <a:ahLst/>
            <a:cxnLst/>
            <a:rect l="l" t="t" r="r" b="b"/>
            <a:pathLst>
              <a:path w="11787187" h="1590675">
                <a:moveTo>
                  <a:pt x="0" y="0"/>
                </a:moveTo>
                <a:lnTo>
                  <a:pt x="11787187" y="0"/>
                </a:lnTo>
                <a:lnTo>
                  <a:pt x="11787187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24088" y="1412875"/>
            <a:ext cx="7847012" cy="677863"/>
            <a:chOff x="0" y="0"/>
            <a:chExt cx="11160195" cy="9640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0252" cy="964184"/>
            </a:xfrm>
            <a:custGeom>
              <a:avLst/>
              <a:gdLst/>
              <a:ahLst/>
              <a:cxnLst/>
              <a:rect l="l" t="t" r="r" b="b"/>
              <a:pathLst>
                <a:path w="11160252" h="964184">
                  <a:moveTo>
                    <a:pt x="338709" y="0"/>
                  </a:moveTo>
                  <a:lnTo>
                    <a:pt x="474091" y="0"/>
                  </a:lnTo>
                  <a:lnTo>
                    <a:pt x="474091" y="45212"/>
                  </a:lnTo>
                  <a:lnTo>
                    <a:pt x="338709" y="45212"/>
                  </a:lnTo>
                  <a:close/>
                  <a:moveTo>
                    <a:pt x="654812" y="0"/>
                  </a:moveTo>
                  <a:lnTo>
                    <a:pt x="790194" y="0"/>
                  </a:lnTo>
                  <a:lnTo>
                    <a:pt x="790194" y="45212"/>
                  </a:lnTo>
                  <a:lnTo>
                    <a:pt x="654812" y="45212"/>
                  </a:lnTo>
                  <a:close/>
                  <a:moveTo>
                    <a:pt x="970788" y="0"/>
                  </a:moveTo>
                  <a:lnTo>
                    <a:pt x="1106297" y="0"/>
                  </a:lnTo>
                  <a:lnTo>
                    <a:pt x="1106297" y="45212"/>
                  </a:lnTo>
                  <a:lnTo>
                    <a:pt x="970788" y="45212"/>
                  </a:lnTo>
                  <a:close/>
                  <a:moveTo>
                    <a:pt x="1286891" y="45212"/>
                  </a:moveTo>
                  <a:lnTo>
                    <a:pt x="1422400" y="45212"/>
                  </a:lnTo>
                  <a:lnTo>
                    <a:pt x="1286891" y="45212"/>
                  </a:lnTo>
                  <a:close/>
                  <a:moveTo>
                    <a:pt x="1602994" y="45212"/>
                  </a:moveTo>
                  <a:lnTo>
                    <a:pt x="1738503" y="45212"/>
                  </a:lnTo>
                  <a:lnTo>
                    <a:pt x="1602994" y="45212"/>
                  </a:lnTo>
                  <a:close/>
                  <a:moveTo>
                    <a:pt x="1919097" y="45212"/>
                  </a:moveTo>
                  <a:lnTo>
                    <a:pt x="2054606" y="45212"/>
                  </a:lnTo>
                  <a:lnTo>
                    <a:pt x="1919097" y="45212"/>
                  </a:lnTo>
                  <a:close/>
                  <a:moveTo>
                    <a:pt x="2235200" y="0"/>
                  </a:moveTo>
                  <a:lnTo>
                    <a:pt x="2370709" y="0"/>
                  </a:lnTo>
                  <a:lnTo>
                    <a:pt x="2370709" y="45212"/>
                  </a:lnTo>
                  <a:lnTo>
                    <a:pt x="2235200" y="45212"/>
                  </a:lnTo>
                  <a:close/>
                  <a:moveTo>
                    <a:pt x="2551303" y="45212"/>
                  </a:moveTo>
                  <a:lnTo>
                    <a:pt x="2686812" y="45212"/>
                  </a:lnTo>
                  <a:lnTo>
                    <a:pt x="2551303" y="45212"/>
                  </a:lnTo>
                  <a:close/>
                  <a:moveTo>
                    <a:pt x="2867406" y="45212"/>
                  </a:moveTo>
                  <a:lnTo>
                    <a:pt x="3002915" y="45212"/>
                  </a:lnTo>
                  <a:lnTo>
                    <a:pt x="2867406" y="45212"/>
                  </a:lnTo>
                  <a:close/>
                  <a:moveTo>
                    <a:pt x="3183509" y="45212"/>
                  </a:moveTo>
                  <a:lnTo>
                    <a:pt x="3319018" y="45212"/>
                  </a:lnTo>
                  <a:lnTo>
                    <a:pt x="3183509" y="45212"/>
                  </a:lnTo>
                  <a:close/>
                  <a:moveTo>
                    <a:pt x="3499612" y="45212"/>
                  </a:moveTo>
                  <a:lnTo>
                    <a:pt x="3635121" y="45212"/>
                  </a:lnTo>
                  <a:lnTo>
                    <a:pt x="3499612" y="45212"/>
                  </a:lnTo>
                  <a:close/>
                  <a:moveTo>
                    <a:pt x="3815715" y="45212"/>
                  </a:moveTo>
                  <a:lnTo>
                    <a:pt x="3951224" y="45212"/>
                  </a:lnTo>
                  <a:lnTo>
                    <a:pt x="3815588" y="45212"/>
                  </a:lnTo>
                  <a:close/>
                  <a:moveTo>
                    <a:pt x="4131691" y="45212"/>
                  </a:moveTo>
                  <a:lnTo>
                    <a:pt x="4267200" y="45212"/>
                  </a:lnTo>
                  <a:lnTo>
                    <a:pt x="4131691" y="45212"/>
                  </a:lnTo>
                  <a:close/>
                  <a:moveTo>
                    <a:pt x="4447794" y="45212"/>
                  </a:moveTo>
                  <a:lnTo>
                    <a:pt x="4583303" y="45212"/>
                  </a:lnTo>
                  <a:lnTo>
                    <a:pt x="4447794" y="45212"/>
                  </a:lnTo>
                  <a:close/>
                  <a:moveTo>
                    <a:pt x="4763897" y="45212"/>
                  </a:moveTo>
                  <a:lnTo>
                    <a:pt x="4899406" y="45212"/>
                  </a:lnTo>
                  <a:lnTo>
                    <a:pt x="4763897" y="45212"/>
                  </a:lnTo>
                  <a:close/>
                  <a:moveTo>
                    <a:pt x="5080000" y="0"/>
                  </a:moveTo>
                  <a:lnTo>
                    <a:pt x="5215509" y="0"/>
                  </a:lnTo>
                  <a:lnTo>
                    <a:pt x="5215509" y="45212"/>
                  </a:lnTo>
                  <a:lnTo>
                    <a:pt x="5080000" y="45212"/>
                  </a:lnTo>
                  <a:close/>
                  <a:moveTo>
                    <a:pt x="5396103" y="45212"/>
                  </a:moveTo>
                  <a:lnTo>
                    <a:pt x="5531612" y="45212"/>
                  </a:lnTo>
                  <a:lnTo>
                    <a:pt x="5396103" y="45212"/>
                  </a:lnTo>
                  <a:close/>
                  <a:moveTo>
                    <a:pt x="5712206" y="45212"/>
                  </a:moveTo>
                  <a:lnTo>
                    <a:pt x="5847715" y="45212"/>
                  </a:lnTo>
                  <a:lnTo>
                    <a:pt x="5712206" y="45212"/>
                  </a:lnTo>
                  <a:close/>
                  <a:moveTo>
                    <a:pt x="6028309" y="45212"/>
                  </a:moveTo>
                  <a:lnTo>
                    <a:pt x="6163818" y="45212"/>
                  </a:lnTo>
                  <a:lnTo>
                    <a:pt x="6028309" y="45212"/>
                  </a:lnTo>
                  <a:close/>
                  <a:moveTo>
                    <a:pt x="6344412" y="45212"/>
                  </a:moveTo>
                  <a:lnTo>
                    <a:pt x="6479921" y="45212"/>
                  </a:lnTo>
                  <a:lnTo>
                    <a:pt x="6344412" y="45212"/>
                  </a:lnTo>
                  <a:close/>
                  <a:moveTo>
                    <a:pt x="6660515" y="45212"/>
                  </a:moveTo>
                  <a:lnTo>
                    <a:pt x="6796024" y="45212"/>
                  </a:lnTo>
                  <a:lnTo>
                    <a:pt x="6660388" y="45212"/>
                  </a:lnTo>
                  <a:close/>
                  <a:moveTo>
                    <a:pt x="6976491" y="45212"/>
                  </a:moveTo>
                  <a:lnTo>
                    <a:pt x="7112000" y="45212"/>
                  </a:lnTo>
                  <a:lnTo>
                    <a:pt x="6976491" y="45212"/>
                  </a:lnTo>
                  <a:close/>
                  <a:moveTo>
                    <a:pt x="7292594" y="45212"/>
                  </a:moveTo>
                  <a:lnTo>
                    <a:pt x="7428103" y="45212"/>
                  </a:lnTo>
                  <a:lnTo>
                    <a:pt x="7292594" y="45212"/>
                  </a:lnTo>
                  <a:close/>
                  <a:moveTo>
                    <a:pt x="7608697" y="45212"/>
                  </a:moveTo>
                  <a:lnTo>
                    <a:pt x="7744206" y="45212"/>
                  </a:lnTo>
                  <a:lnTo>
                    <a:pt x="7608697" y="45212"/>
                  </a:lnTo>
                  <a:close/>
                  <a:moveTo>
                    <a:pt x="7924800" y="0"/>
                  </a:moveTo>
                  <a:lnTo>
                    <a:pt x="8060309" y="0"/>
                  </a:lnTo>
                  <a:lnTo>
                    <a:pt x="8060309" y="45212"/>
                  </a:lnTo>
                  <a:lnTo>
                    <a:pt x="7924800" y="45212"/>
                  </a:lnTo>
                  <a:close/>
                  <a:moveTo>
                    <a:pt x="8240903" y="45212"/>
                  </a:moveTo>
                  <a:lnTo>
                    <a:pt x="8376412" y="45212"/>
                  </a:lnTo>
                  <a:lnTo>
                    <a:pt x="8240903" y="45212"/>
                  </a:lnTo>
                  <a:close/>
                  <a:moveTo>
                    <a:pt x="8557006" y="45212"/>
                  </a:moveTo>
                  <a:lnTo>
                    <a:pt x="8692515" y="45212"/>
                  </a:lnTo>
                  <a:lnTo>
                    <a:pt x="8557006" y="45212"/>
                  </a:lnTo>
                  <a:close/>
                  <a:moveTo>
                    <a:pt x="8873110" y="45212"/>
                  </a:moveTo>
                  <a:lnTo>
                    <a:pt x="9008618" y="45212"/>
                  </a:lnTo>
                  <a:lnTo>
                    <a:pt x="8873109" y="45212"/>
                  </a:lnTo>
                  <a:close/>
                  <a:moveTo>
                    <a:pt x="9189212" y="45212"/>
                  </a:moveTo>
                  <a:lnTo>
                    <a:pt x="9324721" y="45212"/>
                  </a:lnTo>
                  <a:lnTo>
                    <a:pt x="9189212" y="45212"/>
                  </a:lnTo>
                  <a:close/>
                  <a:moveTo>
                    <a:pt x="9505315" y="45212"/>
                  </a:moveTo>
                  <a:lnTo>
                    <a:pt x="9640824" y="45212"/>
                  </a:lnTo>
                  <a:lnTo>
                    <a:pt x="9505188" y="45212"/>
                  </a:lnTo>
                  <a:close/>
                  <a:moveTo>
                    <a:pt x="9821291" y="45212"/>
                  </a:moveTo>
                  <a:lnTo>
                    <a:pt x="9956800" y="45212"/>
                  </a:lnTo>
                  <a:lnTo>
                    <a:pt x="9821291" y="45212"/>
                  </a:lnTo>
                  <a:close/>
                  <a:moveTo>
                    <a:pt x="10137394" y="45212"/>
                  </a:moveTo>
                  <a:lnTo>
                    <a:pt x="10272903" y="45212"/>
                  </a:lnTo>
                  <a:lnTo>
                    <a:pt x="10137394" y="45212"/>
                  </a:lnTo>
                  <a:close/>
                  <a:moveTo>
                    <a:pt x="10453497" y="45212"/>
                  </a:moveTo>
                  <a:lnTo>
                    <a:pt x="10589006" y="45212"/>
                  </a:lnTo>
                  <a:lnTo>
                    <a:pt x="10453497" y="45212"/>
                  </a:lnTo>
                  <a:close/>
                  <a:moveTo>
                    <a:pt x="10769600" y="0"/>
                  </a:moveTo>
                  <a:lnTo>
                    <a:pt x="10905109" y="0"/>
                  </a:lnTo>
                  <a:lnTo>
                    <a:pt x="10905109" y="45212"/>
                  </a:lnTo>
                  <a:lnTo>
                    <a:pt x="10769600" y="45212"/>
                  </a:lnTo>
                  <a:close/>
                  <a:moveTo>
                    <a:pt x="11085703" y="45212"/>
                  </a:moveTo>
                  <a:lnTo>
                    <a:pt x="11137646" y="45212"/>
                  </a:lnTo>
                  <a:cubicBezTo>
                    <a:pt x="11150092" y="45212"/>
                    <a:pt x="11160252" y="55372"/>
                    <a:pt x="11160252" y="67818"/>
                  </a:cubicBezTo>
                  <a:lnTo>
                    <a:pt x="11160252" y="106172"/>
                  </a:lnTo>
                  <a:lnTo>
                    <a:pt x="11115040" y="106172"/>
                  </a:lnTo>
                  <a:lnTo>
                    <a:pt x="11115040" y="22606"/>
                  </a:lnTo>
                  <a:lnTo>
                    <a:pt x="11137647" y="22606"/>
                  </a:lnTo>
                  <a:lnTo>
                    <a:pt x="11137647" y="45212"/>
                  </a:lnTo>
                  <a:lnTo>
                    <a:pt x="11085703" y="45212"/>
                  </a:lnTo>
                  <a:close/>
                  <a:moveTo>
                    <a:pt x="11160252" y="331978"/>
                  </a:moveTo>
                  <a:lnTo>
                    <a:pt x="11160252" y="422148"/>
                  </a:lnTo>
                  <a:lnTo>
                    <a:pt x="11115040" y="422148"/>
                  </a:lnTo>
                  <a:lnTo>
                    <a:pt x="11115040" y="286766"/>
                  </a:lnTo>
                  <a:close/>
                  <a:moveTo>
                    <a:pt x="11115040" y="602869"/>
                  </a:moveTo>
                  <a:lnTo>
                    <a:pt x="11115040" y="738251"/>
                  </a:lnTo>
                  <a:lnTo>
                    <a:pt x="11115040" y="602869"/>
                  </a:lnTo>
                  <a:close/>
                  <a:moveTo>
                    <a:pt x="11115040" y="918972"/>
                  </a:moveTo>
                  <a:lnTo>
                    <a:pt x="11115040" y="941578"/>
                  </a:lnTo>
                  <a:cubicBezTo>
                    <a:pt x="11115040" y="954024"/>
                    <a:pt x="11104880" y="964184"/>
                    <a:pt x="11092434" y="964184"/>
                  </a:cubicBezTo>
                  <a:lnTo>
                    <a:pt x="10979531" y="964184"/>
                  </a:lnTo>
                  <a:lnTo>
                    <a:pt x="10979531" y="918972"/>
                  </a:lnTo>
                  <a:lnTo>
                    <a:pt x="11092434" y="918972"/>
                  </a:lnTo>
                  <a:lnTo>
                    <a:pt x="11092434" y="941578"/>
                  </a:lnTo>
                  <a:lnTo>
                    <a:pt x="11115040" y="941578"/>
                  </a:lnTo>
                  <a:lnTo>
                    <a:pt x="11115040" y="918972"/>
                  </a:lnTo>
                  <a:close/>
                  <a:moveTo>
                    <a:pt x="10798937" y="964184"/>
                  </a:moveTo>
                  <a:lnTo>
                    <a:pt x="10708640" y="964184"/>
                  </a:lnTo>
                  <a:lnTo>
                    <a:pt x="10708640" y="918972"/>
                  </a:lnTo>
                  <a:lnTo>
                    <a:pt x="10844149" y="918972"/>
                  </a:lnTo>
                  <a:close/>
                  <a:moveTo>
                    <a:pt x="10528047" y="918972"/>
                  </a:moveTo>
                  <a:lnTo>
                    <a:pt x="10392537" y="918972"/>
                  </a:lnTo>
                  <a:lnTo>
                    <a:pt x="10528046" y="918972"/>
                  </a:lnTo>
                  <a:close/>
                  <a:moveTo>
                    <a:pt x="10211943" y="918972"/>
                  </a:moveTo>
                  <a:lnTo>
                    <a:pt x="10076434" y="918972"/>
                  </a:lnTo>
                  <a:lnTo>
                    <a:pt x="10211943" y="918972"/>
                  </a:lnTo>
                  <a:close/>
                  <a:moveTo>
                    <a:pt x="9895840" y="918972"/>
                  </a:moveTo>
                  <a:lnTo>
                    <a:pt x="9760331" y="918972"/>
                  </a:lnTo>
                  <a:lnTo>
                    <a:pt x="9895840" y="918972"/>
                  </a:lnTo>
                  <a:close/>
                  <a:moveTo>
                    <a:pt x="9579737" y="918972"/>
                  </a:moveTo>
                  <a:lnTo>
                    <a:pt x="9444228" y="918972"/>
                  </a:lnTo>
                  <a:lnTo>
                    <a:pt x="9579737" y="918972"/>
                  </a:lnTo>
                  <a:close/>
                  <a:moveTo>
                    <a:pt x="9263635" y="918972"/>
                  </a:moveTo>
                  <a:lnTo>
                    <a:pt x="9128252" y="918972"/>
                  </a:lnTo>
                  <a:lnTo>
                    <a:pt x="9263761" y="918972"/>
                  </a:lnTo>
                  <a:close/>
                  <a:moveTo>
                    <a:pt x="8947658" y="918972"/>
                  </a:moveTo>
                  <a:lnTo>
                    <a:pt x="8812149" y="918972"/>
                  </a:lnTo>
                  <a:lnTo>
                    <a:pt x="8947658" y="918972"/>
                  </a:lnTo>
                  <a:close/>
                  <a:moveTo>
                    <a:pt x="8631555" y="918972"/>
                  </a:moveTo>
                  <a:lnTo>
                    <a:pt x="8496046" y="918972"/>
                  </a:lnTo>
                  <a:lnTo>
                    <a:pt x="8631555" y="918972"/>
                  </a:lnTo>
                  <a:close/>
                  <a:moveTo>
                    <a:pt x="8315452" y="918972"/>
                  </a:moveTo>
                  <a:lnTo>
                    <a:pt x="8179943" y="918972"/>
                  </a:lnTo>
                  <a:lnTo>
                    <a:pt x="8315452" y="918972"/>
                  </a:lnTo>
                  <a:close/>
                  <a:moveTo>
                    <a:pt x="7999350" y="918972"/>
                  </a:moveTo>
                  <a:lnTo>
                    <a:pt x="7863840" y="918972"/>
                  </a:lnTo>
                  <a:lnTo>
                    <a:pt x="7999349" y="918972"/>
                  </a:lnTo>
                  <a:close/>
                  <a:moveTo>
                    <a:pt x="7683247" y="918972"/>
                  </a:moveTo>
                  <a:lnTo>
                    <a:pt x="7547737" y="918972"/>
                  </a:lnTo>
                  <a:lnTo>
                    <a:pt x="7683246" y="918972"/>
                  </a:lnTo>
                  <a:close/>
                  <a:moveTo>
                    <a:pt x="7367143" y="918972"/>
                  </a:moveTo>
                  <a:lnTo>
                    <a:pt x="7231634" y="918972"/>
                  </a:lnTo>
                  <a:lnTo>
                    <a:pt x="7367143" y="918972"/>
                  </a:lnTo>
                  <a:close/>
                  <a:moveTo>
                    <a:pt x="7051040" y="918972"/>
                  </a:moveTo>
                  <a:lnTo>
                    <a:pt x="6915531" y="918972"/>
                  </a:lnTo>
                  <a:lnTo>
                    <a:pt x="7051040" y="918972"/>
                  </a:lnTo>
                  <a:close/>
                  <a:moveTo>
                    <a:pt x="6734937" y="918972"/>
                  </a:moveTo>
                  <a:lnTo>
                    <a:pt x="6599428" y="918972"/>
                  </a:lnTo>
                  <a:lnTo>
                    <a:pt x="6734937" y="918972"/>
                  </a:lnTo>
                  <a:close/>
                  <a:moveTo>
                    <a:pt x="6418834" y="918972"/>
                  </a:moveTo>
                  <a:lnTo>
                    <a:pt x="6283452" y="918972"/>
                  </a:lnTo>
                  <a:lnTo>
                    <a:pt x="6418961" y="918972"/>
                  </a:lnTo>
                  <a:close/>
                  <a:moveTo>
                    <a:pt x="6102858" y="918972"/>
                  </a:moveTo>
                  <a:lnTo>
                    <a:pt x="5967349" y="918972"/>
                  </a:lnTo>
                  <a:lnTo>
                    <a:pt x="6102858" y="918972"/>
                  </a:lnTo>
                  <a:close/>
                  <a:moveTo>
                    <a:pt x="5786755" y="918972"/>
                  </a:moveTo>
                  <a:lnTo>
                    <a:pt x="5651246" y="918972"/>
                  </a:lnTo>
                  <a:lnTo>
                    <a:pt x="5786755" y="918972"/>
                  </a:lnTo>
                  <a:close/>
                  <a:moveTo>
                    <a:pt x="5470652" y="918972"/>
                  </a:moveTo>
                  <a:lnTo>
                    <a:pt x="5335143" y="918972"/>
                  </a:lnTo>
                  <a:lnTo>
                    <a:pt x="5470652" y="918972"/>
                  </a:lnTo>
                  <a:close/>
                  <a:moveTo>
                    <a:pt x="5154549" y="918972"/>
                  </a:moveTo>
                  <a:lnTo>
                    <a:pt x="5019040" y="918972"/>
                  </a:lnTo>
                  <a:lnTo>
                    <a:pt x="5154549" y="918972"/>
                  </a:lnTo>
                  <a:close/>
                  <a:moveTo>
                    <a:pt x="4838446" y="918972"/>
                  </a:moveTo>
                  <a:lnTo>
                    <a:pt x="4702937" y="918972"/>
                  </a:lnTo>
                  <a:lnTo>
                    <a:pt x="4838446" y="918972"/>
                  </a:lnTo>
                  <a:close/>
                  <a:moveTo>
                    <a:pt x="4522343" y="918972"/>
                  </a:moveTo>
                  <a:lnTo>
                    <a:pt x="4386834" y="918972"/>
                  </a:lnTo>
                  <a:lnTo>
                    <a:pt x="4522343" y="918972"/>
                  </a:lnTo>
                  <a:close/>
                  <a:moveTo>
                    <a:pt x="4206240" y="918972"/>
                  </a:moveTo>
                  <a:lnTo>
                    <a:pt x="4070731" y="918972"/>
                  </a:lnTo>
                  <a:lnTo>
                    <a:pt x="4206240" y="918972"/>
                  </a:lnTo>
                  <a:close/>
                  <a:moveTo>
                    <a:pt x="3890137" y="918972"/>
                  </a:moveTo>
                  <a:lnTo>
                    <a:pt x="3754628" y="918972"/>
                  </a:lnTo>
                  <a:lnTo>
                    <a:pt x="3890137" y="918972"/>
                  </a:lnTo>
                  <a:close/>
                  <a:moveTo>
                    <a:pt x="3574034" y="918972"/>
                  </a:moveTo>
                  <a:lnTo>
                    <a:pt x="3438652" y="918972"/>
                  </a:lnTo>
                  <a:lnTo>
                    <a:pt x="3574161" y="918972"/>
                  </a:lnTo>
                  <a:close/>
                  <a:moveTo>
                    <a:pt x="3258058" y="918972"/>
                  </a:moveTo>
                  <a:lnTo>
                    <a:pt x="3122549" y="918972"/>
                  </a:lnTo>
                  <a:lnTo>
                    <a:pt x="3258058" y="918972"/>
                  </a:lnTo>
                  <a:close/>
                  <a:moveTo>
                    <a:pt x="2941955" y="918972"/>
                  </a:moveTo>
                  <a:lnTo>
                    <a:pt x="2806446" y="918972"/>
                  </a:lnTo>
                  <a:lnTo>
                    <a:pt x="2941955" y="918972"/>
                  </a:lnTo>
                  <a:close/>
                  <a:moveTo>
                    <a:pt x="2625852" y="918972"/>
                  </a:moveTo>
                  <a:lnTo>
                    <a:pt x="2490343" y="918972"/>
                  </a:lnTo>
                  <a:lnTo>
                    <a:pt x="2625852" y="918972"/>
                  </a:lnTo>
                  <a:close/>
                  <a:moveTo>
                    <a:pt x="2309749" y="918972"/>
                  </a:moveTo>
                  <a:lnTo>
                    <a:pt x="2174240" y="918972"/>
                  </a:lnTo>
                  <a:lnTo>
                    <a:pt x="2309749" y="918972"/>
                  </a:lnTo>
                  <a:close/>
                  <a:moveTo>
                    <a:pt x="1993646" y="918972"/>
                  </a:moveTo>
                  <a:lnTo>
                    <a:pt x="1858137" y="918972"/>
                  </a:lnTo>
                  <a:lnTo>
                    <a:pt x="1993646" y="918972"/>
                  </a:lnTo>
                  <a:close/>
                  <a:moveTo>
                    <a:pt x="1677543" y="918972"/>
                  </a:moveTo>
                  <a:lnTo>
                    <a:pt x="1542034" y="918972"/>
                  </a:lnTo>
                  <a:lnTo>
                    <a:pt x="1677543" y="918972"/>
                  </a:lnTo>
                  <a:close/>
                  <a:moveTo>
                    <a:pt x="1361440" y="918972"/>
                  </a:moveTo>
                  <a:lnTo>
                    <a:pt x="1225931" y="918972"/>
                  </a:lnTo>
                  <a:lnTo>
                    <a:pt x="1361440" y="918972"/>
                  </a:lnTo>
                  <a:close/>
                  <a:moveTo>
                    <a:pt x="1045337" y="918972"/>
                  </a:moveTo>
                  <a:lnTo>
                    <a:pt x="909828" y="918972"/>
                  </a:lnTo>
                  <a:lnTo>
                    <a:pt x="1045337" y="918972"/>
                  </a:lnTo>
                  <a:close/>
                  <a:moveTo>
                    <a:pt x="729234" y="918972"/>
                  </a:moveTo>
                  <a:lnTo>
                    <a:pt x="593852" y="918972"/>
                  </a:lnTo>
                  <a:lnTo>
                    <a:pt x="729234" y="918972"/>
                  </a:lnTo>
                  <a:close/>
                  <a:moveTo>
                    <a:pt x="413131" y="918972"/>
                  </a:moveTo>
                  <a:lnTo>
                    <a:pt x="277749" y="918972"/>
                  </a:lnTo>
                  <a:lnTo>
                    <a:pt x="413131" y="918972"/>
                  </a:lnTo>
                  <a:close/>
                  <a:moveTo>
                    <a:pt x="97028" y="918972"/>
                  </a:moveTo>
                  <a:lnTo>
                    <a:pt x="22606" y="918972"/>
                  </a:lnTo>
                  <a:cubicBezTo>
                    <a:pt x="10160" y="964057"/>
                    <a:pt x="0" y="954024"/>
                    <a:pt x="0" y="941451"/>
                  </a:cubicBezTo>
                  <a:lnTo>
                    <a:pt x="0" y="880491"/>
                  </a:lnTo>
                  <a:lnTo>
                    <a:pt x="45212" y="880491"/>
                  </a:lnTo>
                  <a:lnTo>
                    <a:pt x="45212" y="941451"/>
                  </a:lnTo>
                  <a:lnTo>
                    <a:pt x="22606" y="941451"/>
                  </a:lnTo>
                  <a:lnTo>
                    <a:pt x="22606" y="918972"/>
                  </a:lnTo>
                  <a:lnTo>
                    <a:pt x="97028" y="918972"/>
                  </a:lnTo>
                  <a:close/>
                  <a:moveTo>
                    <a:pt x="0" y="699897"/>
                  </a:moveTo>
                  <a:lnTo>
                    <a:pt x="0" y="564388"/>
                  </a:lnTo>
                  <a:lnTo>
                    <a:pt x="45212" y="564388"/>
                  </a:lnTo>
                  <a:lnTo>
                    <a:pt x="45212" y="699897"/>
                  </a:lnTo>
                  <a:close/>
                  <a:moveTo>
                    <a:pt x="0" y="383794"/>
                  </a:moveTo>
                  <a:lnTo>
                    <a:pt x="0" y="248412"/>
                  </a:lnTo>
                  <a:lnTo>
                    <a:pt x="45212" y="248412"/>
                  </a:lnTo>
                  <a:lnTo>
                    <a:pt x="45212" y="383794"/>
                  </a:lnTo>
                  <a:close/>
                  <a:moveTo>
                    <a:pt x="0" y="67691"/>
                  </a:moveTo>
                  <a:lnTo>
                    <a:pt x="0" y="22606"/>
                  </a:lnTo>
                  <a:cubicBezTo>
                    <a:pt x="0" y="10160"/>
                    <a:pt x="10160" y="0"/>
                    <a:pt x="22606" y="0"/>
                  </a:cubicBezTo>
                  <a:lnTo>
                    <a:pt x="157988" y="0"/>
                  </a:lnTo>
                  <a:lnTo>
                    <a:pt x="157988" y="45212"/>
                  </a:lnTo>
                  <a:lnTo>
                    <a:pt x="22606" y="45212"/>
                  </a:lnTo>
                  <a:lnTo>
                    <a:pt x="22606" y="22606"/>
                  </a:lnTo>
                  <a:lnTo>
                    <a:pt x="45212" y="22606"/>
                  </a:lnTo>
                  <a:lnTo>
                    <a:pt x="45212" y="67691"/>
                  </a:lnTo>
                  <a:close/>
                </a:path>
              </a:pathLst>
            </a:custGeom>
            <a:solidFill>
              <a:srgbClr val="FA7B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1160195" cy="992647"/>
            </a:xfrm>
            <a:prstGeom prst="rect">
              <a:avLst/>
            </a:prstGeom>
          </p:spPr>
          <p:txBody>
            <a:bodyPr lIns="47625" tIns="47625" rIns="47625" bIns="47625" rtlCol="0" anchor="t"/>
            <a:lstStyle/>
            <a:p>
              <a:pPr algn="just">
                <a:lnSpc>
                  <a:spcPts val="4320"/>
                </a:lnSpc>
              </a:pPr>
              <a:r>
                <a:rPr lang="en-US" sz="3600" b="1">
                  <a:solidFill>
                    <a:srgbClr val="40404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每天10分鐘-</a:t>
              </a:r>
              <a:r>
                <a:rPr lang="en-US" sz="3600" b="1" i="1">
                  <a:solidFill>
                    <a:srgbClr val="181717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家庭關3C 閱讀笑嘻嘻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479800" y="2154238"/>
            <a:ext cx="5335588" cy="647700"/>
            <a:chOff x="0" y="0"/>
            <a:chExt cx="7588392" cy="9211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88377" cy="921258"/>
            </a:xfrm>
            <a:custGeom>
              <a:avLst/>
              <a:gdLst/>
              <a:ahLst/>
              <a:cxnLst/>
              <a:rect l="l" t="t" r="r" b="b"/>
              <a:pathLst>
                <a:path w="7588377" h="921258">
                  <a:moveTo>
                    <a:pt x="0" y="460629"/>
                  </a:moveTo>
                  <a:cubicBezTo>
                    <a:pt x="0" y="206248"/>
                    <a:pt x="206248" y="0"/>
                    <a:pt x="460629" y="0"/>
                  </a:cubicBezTo>
                  <a:lnTo>
                    <a:pt x="7127748" y="0"/>
                  </a:lnTo>
                  <a:cubicBezTo>
                    <a:pt x="7382129" y="0"/>
                    <a:pt x="7588377" y="206248"/>
                    <a:pt x="7588377" y="460629"/>
                  </a:cubicBezTo>
                  <a:cubicBezTo>
                    <a:pt x="7588377" y="715010"/>
                    <a:pt x="7382129" y="921258"/>
                    <a:pt x="7127748" y="921258"/>
                  </a:cubicBezTo>
                  <a:lnTo>
                    <a:pt x="460629" y="921258"/>
                  </a:lnTo>
                  <a:cubicBezTo>
                    <a:pt x="206248" y="921131"/>
                    <a:pt x="0" y="715010"/>
                    <a:pt x="0" y="460629"/>
                  </a:cubicBezTo>
                  <a:close/>
                </a:path>
              </a:pathLst>
            </a:custGeom>
            <a:solidFill>
              <a:srgbClr val="FA7B7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588392" cy="949748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 b="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家庭MSSR/親子共讀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813050" y="33766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767013" y="2906713"/>
            <a:ext cx="592455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99" lvl="1" indent="-1930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形塑書香家庭</a:t>
            </a:r>
          </a:p>
        </p:txBody>
      </p:sp>
      <p:sp>
        <p:nvSpPr>
          <p:cNvPr id="16" name="Freeform 16"/>
          <p:cNvSpPr/>
          <p:nvPr/>
        </p:nvSpPr>
        <p:spPr>
          <a:xfrm>
            <a:off x="3971925" y="39862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925888" y="3516313"/>
            <a:ext cx="592455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99" lvl="1" indent="-1930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建置家庭圖書館</a:t>
            </a:r>
          </a:p>
        </p:txBody>
      </p:sp>
      <p:sp>
        <p:nvSpPr>
          <p:cNvPr id="18" name="Freeform 18"/>
          <p:cNvSpPr/>
          <p:nvPr/>
        </p:nvSpPr>
        <p:spPr>
          <a:xfrm>
            <a:off x="6284912" y="5394324"/>
            <a:ext cx="3049590" cy="71440"/>
          </a:xfrm>
          <a:custGeom>
            <a:avLst/>
            <a:gdLst/>
            <a:ahLst/>
            <a:cxnLst/>
            <a:rect l="l" t="t" r="r" b="b"/>
            <a:pathLst>
              <a:path w="4574385" h="107160">
                <a:moveTo>
                  <a:pt x="0" y="0"/>
                </a:moveTo>
                <a:lnTo>
                  <a:pt x="4574385" y="0"/>
                </a:lnTo>
                <a:lnTo>
                  <a:pt x="4574385" y="107160"/>
                </a:lnTo>
                <a:lnTo>
                  <a:pt x="0" y="10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927727" y="4978402"/>
            <a:ext cx="3406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99" lvl="1" indent="-1930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家長身教閱讀</a:t>
            </a:r>
          </a:p>
        </p:txBody>
      </p:sp>
      <p:sp>
        <p:nvSpPr>
          <p:cNvPr id="20" name="Freeform 20"/>
          <p:cNvSpPr/>
          <p:nvPr/>
        </p:nvSpPr>
        <p:spPr>
          <a:xfrm>
            <a:off x="5153025" y="4637087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106988" y="4167188"/>
            <a:ext cx="592455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99" lvl="1" indent="-1930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安排每天家庭閱讀時間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35" y="11113"/>
            <a:ext cx="12117665" cy="6858000"/>
          </a:xfrm>
          <a:custGeom>
            <a:avLst/>
            <a:gdLst/>
            <a:ahLst/>
            <a:cxnLst/>
            <a:rect l="l" t="t" r="r" b="b"/>
            <a:pathLst>
              <a:path w="18176498" h="10287000">
                <a:moveTo>
                  <a:pt x="0" y="0"/>
                </a:moveTo>
                <a:lnTo>
                  <a:pt x="18176498" y="0"/>
                </a:lnTo>
                <a:lnTo>
                  <a:pt x="181764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04438" y="3865563"/>
            <a:ext cx="563562" cy="2135187"/>
          </a:xfrm>
          <a:custGeom>
            <a:avLst/>
            <a:gdLst/>
            <a:ahLst/>
            <a:cxnLst/>
            <a:rect l="l" t="t" r="r" b="b"/>
            <a:pathLst>
              <a:path w="845343" h="3202780">
                <a:moveTo>
                  <a:pt x="0" y="0"/>
                </a:moveTo>
                <a:lnTo>
                  <a:pt x="845343" y="0"/>
                </a:lnTo>
                <a:lnTo>
                  <a:pt x="845343" y="3202781"/>
                </a:lnTo>
                <a:lnTo>
                  <a:pt x="0" y="320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32140" y="83170"/>
            <a:ext cx="685339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87"/>
              </a:lnSpc>
            </a:pPr>
            <a:r>
              <a:rPr lang="en-US" sz="8156">
                <a:solidFill>
                  <a:srgbClr val="FA7B7B"/>
                </a:solidFill>
                <a:latin typeface="Arimo"/>
                <a:ea typeface="Arimo"/>
                <a:cs typeface="Arimo"/>
                <a:sym typeface="Arimo"/>
              </a:rPr>
              <a:t>明日家庭閱讀</a:t>
            </a:r>
          </a:p>
        </p:txBody>
      </p:sp>
      <p:sp>
        <p:nvSpPr>
          <p:cNvPr id="5" name="Freeform 5"/>
          <p:cNvSpPr/>
          <p:nvPr/>
        </p:nvSpPr>
        <p:spPr>
          <a:xfrm>
            <a:off x="2813050" y="33766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71925" y="39862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84912" y="5394324"/>
            <a:ext cx="3049590" cy="71440"/>
          </a:xfrm>
          <a:custGeom>
            <a:avLst/>
            <a:gdLst/>
            <a:ahLst/>
            <a:cxnLst/>
            <a:rect l="l" t="t" r="r" b="b"/>
            <a:pathLst>
              <a:path w="4574385" h="107160">
                <a:moveTo>
                  <a:pt x="0" y="0"/>
                </a:moveTo>
                <a:lnTo>
                  <a:pt x="4574385" y="0"/>
                </a:lnTo>
                <a:lnTo>
                  <a:pt x="4574385" y="107160"/>
                </a:lnTo>
                <a:lnTo>
                  <a:pt x="0" y="107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53025" y="4637087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45421" y="1180436"/>
            <a:ext cx="8264797" cy="61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2"/>
              </a:lnSpc>
            </a:pPr>
            <a:r>
              <a:rPr lang="en-US" sz="421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每天10分鐘-</a:t>
            </a:r>
            <a:r>
              <a:rPr lang="en-US" sz="4218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家庭關3C 閱讀笑嘻嘻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77342" y="1768475"/>
            <a:ext cx="4185297" cy="5011542"/>
          </a:xfrm>
          <a:custGeom>
            <a:avLst/>
            <a:gdLst/>
            <a:ahLst/>
            <a:cxnLst/>
            <a:rect l="l" t="t" r="r" b="b"/>
            <a:pathLst>
              <a:path w="6277945" h="7517313">
                <a:moveTo>
                  <a:pt x="0" y="0"/>
                </a:moveTo>
                <a:lnTo>
                  <a:pt x="6277945" y="0"/>
                </a:lnTo>
                <a:lnTo>
                  <a:pt x="6277945" y="7517313"/>
                </a:lnTo>
                <a:lnTo>
                  <a:pt x="0" y="751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200" dirty="0"/>
          </a:p>
        </p:txBody>
      </p:sp>
      <p:sp>
        <p:nvSpPr>
          <p:cNvPr id="11" name="Freeform 11"/>
          <p:cNvSpPr/>
          <p:nvPr/>
        </p:nvSpPr>
        <p:spPr>
          <a:xfrm>
            <a:off x="6133167" y="1768475"/>
            <a:ext cx="4590395" cy="4987925"/>
          </a:xfrm>
          <a:custGeom>
            <a:avLst/>
            <a:gdLst/>
            <a:ahLst/>
            <a:cxnLst/>
            <a:rect l="l" t="t" r="r" b="b"/>
            <a:pathLst>
              <a:path w="6885592" h="7481887">
                <a:moveTo>
                  <a:pt x="0" y="0"/>
                </a:moveTo>
                <a:lnTo>
                  <a:pt x="6885592" y="0"/>
                </a:lnTo>
                <a:lnTo>
                  <a:pt x="6885592" y="7481888"/>
                </a:lnTo>
                <a:lnTo>
                  <a:pt x="0" y="748188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35" y="11113"/>
            <a:ext cx="12117665" cy="6858000"/>
          </a:xfrm>
          <a:custGeom>
            <a:avLst/>
            <a:gdLst/>
            <a:ahLst/>
            <a:cxnLst/>
            <a:rect l="l" t="t" r="r" b="b"/>
            <a:pathLst>
              <a:path w="18176498" h="10287000">
                <a:moveTo>
                  <a:pt x="0" y="0"/>
                </a:moveTo>
                <a:lnTo>
                  <a:pt x="18176498" y="0"/>
                </a:lnTo>
                <a:lnTo>
                  <a:pt x="181764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04438" y="3865563"/>
            <a:ext cx="563562" cy="2135187"/>
          </a:xfrm>
          <a:custGeom>
            <a:avLst/>
            <a:gdLst/>
            <a:ahLst/>
            <a:cxnLst/>
            <a:rect l="l" t="t" r="r" b="b"/>
            <a:pathLst>
              <a:path w="845343" h="3202780">
                <a:moveTo>
                  <a:pt x="0" y="0"/>
                </a:moveTo>
                <a:lnTo>
                  <a:pt x="845343" y="0"/>
                </a:lnTo>
                <a:lnTo>
                  <a:pt x="845343" y="3202781"/>
                </a:lnTo>
                <a:lnTo>
                  <a:pt x="0" y="320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32140" y="83170"/>
            <a:ext cx="685339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87"/>
              </a:lnSpc>
            </a:pPr>
            <a:r>
              <a:rPr lang="en-US" sz="8156">
                <a:solidFill>
                  <a:srgbClr val="FA7B7B"/>
                </a:solidFill>
                <a:latin typeface="Arimo"/>
                <a:ea typeface="Arimo"/>
                <a:cs typeface="Arimo"/>
                <a:sym typeface="Arimo"/>
              </a:rPr>
              <a:t>明日家庭閱讀</a:t>
            </a:r>
          </a:p>
        </p:txBody>
      </p:sp>
      <p:sp>
        <p:nvSpPr>
          <p:cNvPr id="5" name="Freeform 5"/>
          <p:cNvSpPr/>
          <p:nvPr/>
        </p:nvSpPr>
        <p:spPr>
          <a:xfrm>
            <a:off x="2813050" y="33766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71925" y="39862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84912" y="5394324"/>
            <a:ext cx="3049590" cy="71440"/>
          </a:xfrm>
          <a:custGeom>
            <a:avLst/>
            <a:gdLst/>
            <a:ahLst/>
            <a:cxnLst/>
            <a:rect l="l" t="t" r="r" b="b"/>
            <a:pathLst>
              <a:path w="4574385" h="107160">
                <a:moveTo>
                  <a:pt x="0" y="0"/>
                </a:moveTo>
                <a:lnTo>
                  <a:pt x="4574385" y="0"/>
                </a:lnTo>
                <a:lnTo>
                  <a:pt x="4574385" y="107160"/>
                </a:lnTo>
                <a:lnTo>
                  <a:pt x="0" y="107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53025" y="4637087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45421" y="1180436"/>
            <a:ext cx="8264797" cy="61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2"/>
              </a:lnSpc>
            </a:pPr>
            <a:r>
              <a:rPr lang="en-US" sz="421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每天10分鐘-</a:t>
            </a:r>
            <a:r>
              <a:rPr lang="en-US" sz="4218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家庭關3C 閱讀笑嘻嘻</a:t>
            </a:r>
          </a:p>
        </p:txBody>
      </p:sp>
      <p:sp>
        <p:nvSpPr>
          <p:cNvPr id="10" name="Freeform 10"/>
          <p:cNvSpPr/>
          <p:nvPr/>
        </p:nvSpPr>
        <p:spPr>
          <a:xfrm>
            <a:off x="2097577" y="1857685"/>
            <a:ext cx="8712640" cy="4930924"/>
          </a:xfrm>
          <a:custGeom>
            <a:avLst/>
            <a:gdLst/>
            <a:ahLst/>
            <a:cxnLst/>
            <a:rect l="l" t="t" r="r" b="b"/>
            <a:pathLst>
              <a:path w="13068960" h="7396386">
                <a:moveTo>
                  <a:pt x="0" y="0"/>
                </a:moveTo>
                <a:lnTo>
                  <a:pt x="13068960" y="0"/>
                </a:lnTo>
                <a:lnTo>
                  <a:pt x="13068960" y="7396386"/>
                </a:lnTo>
                <a:lnTo>
                  <a:pt x="0" y="73963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35" y="11113"/>
            <a:ext cx="12117665" cy="6858000"/>
          </a:xfrm>
          <a:custGeom>
            <a:avLst/>
            <a:gdLst/>
            <a:ahLst/>
            <a:cxnLst/>
            <a:rect l="l" t="t" r="r" b="b"/>
            <a:pathLst>
              <a:path w="18176498" h="10287000">
                <a:moveTo>
                  <a:pt x="0" y="0"/>
                </a:moveTo>
                <a:lnTo>
                  <a:pt x="18176498" y="0"/>
                </a:lnTo>
                <a:lnTo>
                  <a:pt x="181764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04438" y="3865563"/>
            <a:ext cx="563562" cy="2135187"/>
          </a:xfrm>
          <a:custGeom>
            <a:avLst/>
            <a:gdLst/>
            <a:ahLst/>
            <a:cxnLst/>
            <a:rect l="l" t="t" r="r" b="b"/>
            <a:pathLst>
              <a:path w="845343" h="3202780">
                <a:moveTo>
                  <a:pt x="0" y="0"/>
                </a:moveTo>
                <a:lnTo>
                  <a:pt x="845343" y="0"/>
                </a:lnTo>
                <a:lnTo>
                  <a:pt x="845343" y="3202781"/>
                </a:lnTo>
                <a:lnTo>
                  <a:pt x="0" y="320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32140" y="83170"/>
            <a:ext cx="685339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87"/>
              </a:lnSpc>
            </a:pPr>
            <a:r>
              <a:rPr lang="en-US" sz="8156">
                <a:solidFill>
                  <a:srgbClr val="FA7B7B"/>
                </a:solidFill>
                <a:latin typeface="Arimo"/>
                <a:ea typeface="Arimo"/>
                <a:cs typeface="Arimo"/>
                <a:sym typeface="Arimo"/>
              </a:rPr>
              <a:t>明日家庭閱讀</a:t>
            </a:r>
          </a:p>
        </p:txBody>
      </p:sp>
      <p:sp>
        <p:nvSpPr>
          <p:cNvPr id="5" name="Freeform 5"/>
          <p:cNvSpPr/>
          <p:nvPr/>
        </p:nvSpPr>
        <p:spPr>
          <a:xfrm>
            <a:off x="2813050" y="33766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71925" y="3986212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84912" y="5394324"/>
            <a:ext cx="3049590" cy="71440"/>
          </a:xfrm>
          <a:custGeom>
            <a:avLst/>
            <a:gdLst/>
            <a:ahLst/>
            <a:cxnLst/>
            <a:rect l="l" t="t" r="r" b="b"/>
            <a:pathLst>
              <a:path w="4574385" h="107160">
                <a:moveTo>
                  <a:pt x="0" y="0"/>
                </a:moveTo>
                <a:lnTo>
                  <a:pt x="4574385" y="0"/>
                </a:lnTo>
                <a:lnTo>
                  <a:pt x="4574385" y="107160"/>
                </a:lnTo>
                <a:lnTo>
                  <a:pt x="0" y="107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53025" y="4637087"/>
            <a:ext cx="3049588" cy="71439"/>
          </a:xfrm>
          <a:custGeom>
            <a:avLst/>
            <a:gdLst/>
            <a:ahLst/>
            <a:cxnLst/>
            <a:rect l="l" t="t" r="r" b="b"/>
            <a:pathLst>
              <a:path w="4574382" h="107159">
                <a:moveTo>
                  <a:pt x="0" y="0"/>
                </a:moveTo>
                <a:lnTo>
                  <a:pt x="4574382" y="0"/>
                </a:lnTo>
                <a:lnTo>
                  <a:pt x="4574382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45421" y="1180436"/>
            <a:ext cx="8264797" cy="61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2"/>
              </a:lnSpc>
            </a:pPr>
            <a:r>
              <a:rPr lang="en-US" sz="421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每天10分鐘-</a:t>
            </a:r>
            <a:r>
              <a:rPr lang="en-US" sz="4218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家庭關3C 閱讀笑嘻嘻</a:t>
            </a:r>
          </a:p>
        </p:txBody>
      </p:sp>
      <p:sp>
        <p:nvSpPr>
          <p:cNvPr id="10" name="Freeform 10"/>
          <p:cNvSpPr/>
          <p:nvPr/>
        </p:nvSpPr>
        <p:spPr>
          <a:xfrm>
            <a:off x="2176639" y="1768475"/>
            <a:ext cx="8766419" cy="5068861"/>
          </a:xfrm>
          <a:custGeom>
            <a:avLst/>
            <a:gdLst/>
            <a:ahLst/>
            <a:cxnLst/>
            <a:rect l="l" t="t" r="r" b="b"/>
            <a:pathLst>
              <a:path w="13149628" h="7603291">
                <a:moveTo>
                  <a:pt x="0" y="0"/>
                </a:moveTo>
                <a:lnTo>
                  <a:pt x="13149628" y="0"/>
                </a:lnTo>
                <a:lnTo>
                  <a:pt x="13149628" y="7603292"/>
                </a:lnTo>
                <a:lnTo>
                  <a:pt x="0" y="760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A9BCE0-48B8-4A5E-8495-4AB58AB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向學校提案內容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FD1B9C-4F90-4601-9EA9-15C921D4A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dirty="0"/>
              <a:t>希望學校可以依據</a:t>
            </a:r>
            <a:r>
              <a:rPr lang="zh-TW" altLang="en-US" sz="3000" dirty="0">
                <a:solidFill>
                  <a:srgbClr val="FF0000"/>
                </a:solidFill>
              </a:rPr>
              <a:t>桃園市所屬學校戶外活動因應高溫處理原則</a:t>
            </a:r>
            <a:r>
              <a:rPr lang="zh-TW" altLang="en-US" sz="3000" dirty="0"/>
              <a:t>，體感溫度超過</a:t>
            </a:r>
            <a:r>
              <a:rPr lang="en-US" altLang="zh-TW" sz="3000" dirty="0"/>
              <a:t>36</a:t>
            </a:r>
            <a:r>
              <a:rPr lang="zh-TW" altLang="en-US" sz="3000" dirty="0"/>
              <a:t>度時可以改為室內用公播系統升旗。</a:t>
            </a:r>
          </a:p>
        </p:txBody>
      </p:sp>
    </p:spTree>
    <p:extLst>
      <p:ext uri="{BB962C8B-B14F-4D97-AF65-F5344CB8AC3E}">
        <p14:creationId xmlns:p14="http://schemas.microsoft.com/office/powerpoint/2010/main" val="242291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7C02A5-31DA-452A-B98F-1DDAAF5D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提案緣由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089892-6AA0-4E0D-A524-877AAC91A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3200" dirty="0"/>
              <a:t>這兩週升旗時的體感溫度分別為</a:t>
            </a:r>
            <a:r>
              <a:rPr lang="en-US" altLang="zh-TW" sz="3200" dirty="0"/>
              <a:t>37</a:t>
            </a:r>
            <a:r>
              <a:rPr lang="zh-TW" altLang="en-US" sz="3200" dirty="0"/>
              <a:t>度以及</a:t>
            </a:r>
            <a:r>
              <a:rPr lang="en-US" altLang="zh-TW" sz="3200" dirty="0"/>
              <a:t>38</a:t>
            </a:r>
            <a:r>
              <a:rPr lang="zh-TW" altLang="en-US" sz="3200" dirty="0"/>
              <a:t>度，有學生甚至在回教室後中暑倒下，有些學生反應皮膚曬得有些發紅刺痛，根據桃園市所屬學校戶外活動因應高溫處理原則，體感溫度超過</a:t>
            </a:r>
            <a:r>
              <a:rPr lang="en-US" altLang="zh-TW" sz="3200" dirty="0"/>
              <a:t>36</a:t>
            </a:r>
            <a:r>
              <a:rPr lang="zh-TW" altLang="en-US" sz="3200" dirty="0"/>
              <a:t>度為黃色警戒，應該儘量待在陰涼處，避免長時間（約 </a:t>
            </a:r>
            <a:r>
              <a:rPr lang="en-US" altLang="zh-TW" sz="3200" dirty="0"/>
              <a:t>20 </a:t>
            </a:r>
            <a:r>
              <a:rPr lang="zh-TW" altLang="en-US" sz="3200" dirty="0"/>
              <a:t>分鐘）進行戶外活動。而這兩週升旗時間也都超過</a:t>
            </a:r>
            <a:r>
              <a:rPr lang="en-US" altLang="zh-TW" sz="3200" dirty="0"/>
              <a:t>30</a:t>
            </a:r>
            <a:r>
              <a:rPr lang="zh-TW" altLang="en-US" sz="3200" dirty="0"/>
              <a:t>分鐘，學生容易產生熱傷害。</a:t>
            </a:r>
            <a:endParaRPr lang="en-US" altLang="zh-TW" sz="32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6942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33748-3805-491B-8327-8E4C54B8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9DB84A-CE0B-44FF-BC5C-F5D84A434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學校有公播系統，在六月或九月炎夏時刻，如果使用公播系統，可以避免孩子在操場產生熱傷害，此外，在操場後端的學生常常看不到司令台的表演或是展示，用公播系統可以解決後排學生看不清楚的問題。</a:t>
            </a:r>
            <a:endParaRPr lang="en-US" altLang="zh-TW" sz="3200" dirty="0"/>
          </a:p>
          <a:p>
            <a:r>
              <a:rPr lang="zh-TW" altLang="en-US" sz="3200" dirty="0"/>
              <a:t>希望家長可以協助提案。</a:t>
            </a:r>
            <a:endParaRPr lang="en-US" altLang="zh-TW" sz="32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8336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E66D32-5B2E-4B11-89F3-A0A1982E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12</a:t>
            </a:r>
            <a:r>
              <a:rPr lang="zh-TW" altLang="en-US" dirty="0"/>
              <a:t>日升旗體感溫度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CAAA971-2E7F-4E7D-B31C-B0A1ED30A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1"/>
          <a:stretch/>
        </p:blipFill>
        <p:spPr>
          <a:xfrm>
            <a:off x="2566815" y="2182304"/>
            <a:ext cx="6624736" cy="442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662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509</a:t>
            </a:r>
            <a:r>
              <a:rPr lang="zh-TW" altLang="en-US" b="1" dirty="0"/>
              <a:t>班親師座談會程序表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/>
              <a:t>一、簽到、入席</a:t>
            </a:r>
            <a:endParaRPr lang="en-US" altLang="zh-TW" b="1" dirty="0"/>
          </a:p>
          <a:p>
            <a:r>
              <a:rPr lang="zh-TW" altLang="en-US" b="1" dirty="0"/>
              <a:t>二、導師報告</a:t>
            </a:r>
            <a:r>
              <a:rPr lang="en-US" altLang="zh-TW" b="1" dirty="0"/>
              <a:t>(1)</a:t>
            </a:r>
            <a:r>
              <a:rPr lang="zh-TW" altLang="en-US" b="1" dirty="0"/>
              <a:t>學校宣導</a:t>
            </a:r>
            <a:r>
              <a:rPr lang="en-US" altLang="zh-TW" b="1" dirty="0"/>
              <a:t>(2)</a:t>
            </a:r>
            <a:r>
              <a:rPr lang="zh-TW" altLang="en-US" b="1" dirty="0"/>
              <a:t>學期重要行事</a:t>
            </a:r>
            <a:endParaRPr lang="en-US" altLang="zh-TW" b="1" dirty="0"/>
          </a:p>
          <a:p>
            <a:r>
              <a:rPr lang="zh-TW" altLang="en-US" b="1" dirty="0"/>
              <a:t>                        </a:t>
            </a:r>
            <a:r>
              <a:rPr lang="en-US" altLang="zh-TW" b="1" dirty="0"/>
              <a:t>(3)</a:t>
            </a:r>
            <a:r>
              <a:rPr lang="zh-TW" altLang="en-US" b="1" dirty="0"/>
              <a:t>班級規範、獎勵、課程活動 </a:t>
            </a:r>
            <a:endParaRPr lang="en-US" altLang="zh-TW" b="1" dirty="0"/>
          </a:p>
          <a:p>
            <a:r>
              <a:rPr lang="zh-TW" altLang="en-US" b="1" dirty="0"/>
              <a:t>三、親師交流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222" y="124237"/>
            <a:ext cx="2141253" cy="23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16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0FA510-A2BE-438E-A45A-C8214E23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桃園市所屬學校戶外活動因應高溫處理原則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279C26B-40DE-40BC-B47D-213C625E1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85999"/>
            <a:ext cx="7994848" cy="4311354"/>
          </a:xfrm>
        </p:spPr>
      </p:pic>
    </p:spTree>
    <p:extLst>
      <p:ext uri="{BB962C8B-B14F-4D97-AF65-F5344CB8AC3E}">
        <p14:creationId xmlns:p14="http://schemas.microsoft.com/office/powerpoint/2010/main" val="4093867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考試相關規定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zh-TW" altLang="zh-TW" dirty="0">
                <a:solidFill>
                  <a:srgbClr val="FF0000"/>
                </a:solidFill>
              </a:rPr>
              <a:t>國民中小學學生成績評量及模擬考試相關規定宣導</a:t>
            </a:r>
          </a:p>
          <a:p>
            <a:r>
              <a:rPr lang="zh-TW" altLang="zh-TW" dirty="0"/>
              <a:t>說明：一、依據教育部</a:t>
            </a:r>
            <a:r>
              <a:rPr lang="en-US" altLang="zh-TW" dirty="0"/>
              <a:t>104</a:t>
            </a:r>
            <a:r>
              <a:rPr lang="zh-TW" altLang="zh-TW" dirty="0"/>
              <a:t>年</a:t>
            </a:r>
            <a:r>
              <a:rPr lang="en-US" altLang="zh-TW" dirty="0"/>
              <a:t>1</a:t>
            </a:r>
            <a:r>
              <a:rPr lang="zh-TW" altLang="zh-TW" dirty="0"/>
              <a:t>月</a:t>
            </a:r>
            <a:r>
              <a:rPr lang="en-US" altLang="zh-TW" dirty="0"/>
              <a:t>28</a:t>
            </a:r>
            <a:r>
              <a:rPr lang="zh-TW" altLang="zh-TW" dirty="0"/>
              <a:t>日臺教授國字第</a:t>
            </a:r>
            <a:r>
              <a:rPr lang="en-US" altLang="zh-TW" dirty="0"/>
              <a:t>1040009412</a:t>
            </a:r>
            <a:r>
              <a:rPr lang="zh-TW" altLang="zh-TW" dirty="0"/>
              <a:t>號函辦理。</a:t>
            </a:r>
          </a:p>
          <a:p>
            <a:r>
              <a:rPr lang="en-US" altLang="zh-TW" dirty="0"/>
              <a:t>      </a:t>
            </a:r>
            <a:r>
              <a:rPr lang="zh-TW" altLang="zh-TW" dirty="0"/>
              <a:t>二、為導引每位學生皆能身心健全且適性發展，並確實落實十二年國教之基本精神，</a:t>
            </a:r>
            <a:r>
              <a:rPr lang="en-US" altLang="zh-TW" dirty="0"/>
              <a:t>    </a:t>
            </a:r>
            <a:endParaRPr lang="zh-TW" altLang="zh-TW" dirty="0"/>
          </a:p>
          <a:p>
            <a:r>
              <a:rPr lang="en-US" altLang="zh-TW" dirty="0"/>
              <a:t>          </a:t>
            </a:r>
            <a:r>
              <a:rPr lang="zh-TW" altLang="zh-TW" dirty="0"/>
              <a:t>教育部國民及學前教育署署再次重申有關學生之成績評量內容、方式、原則、處</a:t>
            </a:r>
          </a:p>
          <a:p>
            <a:r>
              <a:rPr lang="en-US" altLang="zh-TW" dirty="0"/>
              <a:t>          </a:t>
            </a:r>
            <a:r>
              <a:rPr lang="zh-TW" altLang="zh-TW" dirty="0"/>
              <a:t>理及其他相關事項之辦理，不得違反下列規定：</a:t>
            </a:r>
          </a:p>
          <a:p>
            <a:pPr lvl="0"/>
            <a:r>
              <a:rPr lang="zh-TW" altLang="zh-TW" dirty="0">
                <a:solidFill>
                  <a:srgbClr val="FF0000"/>
                </a:solidFill>
              </a:rPr>
              <a:t>基於維護學生權益，並避免因公布排名造成惡性競爭，斲傷學生學習興趣與動機，學校得公告說明學生分數之分布情形。但不得公開呈現個別學生在班級及學校排名。</a:t>
            </a:r>
            <a:r>
              <a:rPr lang="zh-TW" altLang="zh-TW" dirty="0"/>
              <a:t>亦不應為學生每一次之評量作個別排名。</a:t>
            </a:r>
          </a:p>
          <a:p>
            <a:r>
              <a:rPr lang="zh-TW" altLang="zh-TW" dirty="0"/>
              <a:t>為循序引導學生適應新學期各項學習之考量，學校不得於寒暑假結束後之第一週實施模擬考試。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2029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0339" y="674835"/>
            <a:ext cx="9601196" cy="1303867"/>
          </a:xfrm>
        </p:spPr>
        <p:txBody>
          <a:bodyPr/>
          <a:lstStyle/>
          <a:p>
            <a:r>
              <a:rPr lang="zh-TW" altLang="en-US" dirty="0"/>
              <a:t>學期重要行事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34597"/>
              </p:ext>
            </p:extLst>
          </p:nvPr>
        </p:nvGraphicFramePr>
        <p:xfrm>
          <a:off x="1233520" y="1611983"/>
          <a:ext cx="10103371" cy="47348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103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9/17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二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中秋放假</a:t>
                      </a:r>
                      <a:endParaRPr lang="zh-TW" sz="20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10/10(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四</a:t>
                      </a: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)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國慶放假</a:t>
                      </a:r>
                      <a:endParaRPr lang="zh-TW" sz="20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98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11/ 5(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二</a:t>
                      </a: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zh-TW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11/6(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三</a:t>
                      </a: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zh-TW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期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中</a:t>
                      </a:r>
                      <a:r>
                        <a:rPr lang="zh-TW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評量</a:t>
                      </a:r>
                      <a:endParaRPr lang="zh-TW" altLang="zh-TW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981">
                <a:tc>
                  <a:txBody>
                    <a:bodyPr/>
                    <a:lstStyle/>
                    <a:p>
                      <a:pPr marL="635" indent="-3810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11/16(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六</a:t>
                      </a: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)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運動會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9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11/18(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一</a:t>
                      </a: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)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運動會補假</a:t>
                      </a:r>
                      <a:endParaRPr lang="zh-TW" sz="20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9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/ </a:t>
                      </a: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四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五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期末評量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9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/ </a:t>
                      </a: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一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結業式</a:t>
                      </a:r>
                      <a:endParaRPr lang="zh-TW" sz="20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9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/</a:t>
                      </a:r>
                      <a:r>
                        <a:rPr lang="en-US" alt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二</a:t>
                      </a:r>
                      <a:r>
                        <a:rPr 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r>
                        <a:rPr lang="zh-TW" altLang="en-US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寒</a:t>
                      </a:r>
                      <a:r>
                        <a:rPr lang="zh-TW" sz="2000" kern="1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假開始</a:t>
                      </a:r>
                      <a:endParaRPr lang="zh-TW" sz="20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217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班級經營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班級生活規範</a:t>
            </a:r>
            <a:endParaRPr lang="en-US" altLang="zh-TW" dirty="0"/>
          </a:p>
          <a:p>
            <a:r>
              <a:rPr lang="zh-TW" altLang="en-US" dirty="0"/>
              <a:t>獎勵制度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3547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48702E-FEE9-4FBF-909C-D7843244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班服進度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8950D6-1FE5-44BE-94DC-AF26F545F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班服圖案初稿完成</a:t>
            </a:r>
            <a:endParaRPr lang="en-US" altLang="zh-TW" dirty="0"/>
          </a:p>
          <a:p>
            <a:r>
              <a:rPr lang="zh-TW" altLang="en-US" dirty="0"/>
              <a:t>星期五完成數量及尺寸統計，等廠商估價再收費</a:t>
            </a:r>
            <a:endParaRPr lang="en-US" altLang="zh-TW" dirty="0"/>
          </a:p>
          <a:p>
            <a:r>
              <a:rPr lang="zh-TW" altLang="en-US" dirty="0"/>
              <a:t>預計運動會</a:t>
            </a:r>
            <a:r>
              <a:rPr lang="en-US" altLang="zh-TW" dirty="0"/>
              <a:t>(11</a:t>
            </a:r>
            <a:r>
              <a:rPr lang="zh-TW" altLang="en-US" dirty="0"/>
              <a:t>月</a:t>
            </a:r>
            <a:r>
              <a:rPr lang="en-US" altLang="zh-TW" dirty="0"/>
              <a:t>16</a:t>
            </a:r>
            <a:r>
              <a:rPr lang="zh-TW" altLang="en-US" dirty="0"/>
              <a:t>日</a:t>
            </a:r>
            <a:r>
              <a:rPr lang="en-US" altLang="zh-TW" dirty="0"/>
              <a:t>)</a:t>
            </a:r>
            <a:r>
              <a:rPr lang="zh-TW" altLang="en-US" dirty="0"/>
              <a:t>前完成</a:t>
            </a:r>
          </a:p>
        </p:txBody>
      </p:sp>
    </p:spTree>
    <p:extLst>
      <p:ext uri="{BB962C8B-B14F-4D97-AF65-F5344CB8AC3E}">
        <p14:creationId xmlns:p14="http://schemas.microsoft.com/office/powerpoint/2010/main" val="240420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7AEFDD-D595-4E2E-9ECC-134932DE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6DB298E-8C77-4184-AE22-CA90C5F88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84841"/>
            <a:ext cx="7343480" cy="6773159"/>
          </a:xfrm>
        </p:spPr>
      </p:pic>
    </p:spTree>
    <p:extLst>
      <p:ext uri="{BB962C8B-B14F-4D97-AF65-F5344CB8AC3E}">
        <p14:creationId xmlns:p14="http://schemas.microsoft.com/office/powerpoint/2010/main" val="3417138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D70239-F1A4-4670-8B80-EC982834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B1A97A-4657-4470-8C69-DC7E7210B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另外今日有調查學生大部分六年級不打算再製作班服，所以今日丈量尺寸時有讓學生選擇稍微再大一點的尺寸，六年級可以繼續穿。</a:t>
            </a:r>
          </a:p>
          <a:p>
            <a:r>
              <a:rPr lang="zh-TW" altLang="en-US" dirty="0"/>
              <a:t>到六年級的時候，會再調查學生是否還要再加訂班服</a:t>
            </a:r>
            <a:r>
              <a:rPr lang="en-US" altLang="zh-TW" dirty="0"/>
              <a:t>(</a:t>
            </a:r>
            <a:r>
              <a:rPr lang="zh-TW" altLang="en-US" dirty="0"/>
              <a:t>和五年級一樣的顏色跟圖樣</a:t>
            </a:r>
            <a:r>
              <a:rPr lang="en-US" altLang="zh-TW" dirty="0"/>
              <a:t>)</a:t>
            </a:r>
            <a:r>
              <a:rPr lang="zh-TW" altLang="en-US" dirty="0"/>
              <a:t>，廠商說滿十件並加運費</a:t>
            </a:r>
            <a:r>
              <a:rPr lang="en-US" altLang="zh-TW" dirty="0"/>
              <a:t>120</a:t>
            </a:r>
            <a:r>
              <a:rPr lang="zh-TW" altLang="en-US" dirty="0"/>
              <a:t>元就可以加訂。</a:t>
            </a:r>
          </a:p>
        </p:txBody>
      </p:sp>
    </p:spTree>
    <p:extLst>
      <p:ext uri="{BB962C8B-B14F-4D97-AF65-F5344CB8AC3E}">
        <p14:creationId xmlns:p14="http://schemas.microsoft.com/office/powerpoint/2010/main" val="3287898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班級生活規範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早上</a:t>
            </a:r>
            <a:r>
              <a:rPr lang="en-US" altLang="zh-TW" dirty="0"/>
              <a:t>7:50</a:t>
            </a:r>
            <a:r>
              <a:rPr lang="zh-TW" altLang="en-US" dirty="0"/>
              <a:t>準時到校，</a:t>
            </a:r>
            <a:r>
              <a:rPr lang="zh-TW" altLang="en-US" dirty="0">
                <a:solidFill>
                  <a:srgbClr val="FF0000"/>
                </a:solidFill>
              </a:rPr>
              <a:t>不要遲到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>
                <a:solidFill>
                  <a:srgbClr val="FF0000"/>
                </a:solidFill>
              </a:rPr>
              <a:t>如果要請假，請打電話到班上或是班級官方帳號上通知老師</a:t>
            </a:r>
            <a:r>
              <a:rPr lang="zh-TW" altLang="zh-TW" dirty="0"/>
              <a:t>，避免沒有人知道學生的行蹤。</a:t>
            </a:r>
            <a:endParaRPr lang="en-US" altLang="zh-TW" dirty="0"/>
          </a:p>
          <a:p>
            <a:r>
              <a:rPr lang="en-US" altLang="zh-TW" dirty="0"/>
              <a:t>7:50-8:10</a:t>
            </a:r>
            <a:r>
              <a:rPr lang="zh-TW" altLang="en-US" dirty="0"/>
              <a:t>掃地，未抄完聯絡簿的同學，掃完地後再抄。</a:t>
            </a:r>
            <a:endParaRPr lang="en-US" altLang="zh-TW" dirty="0"/>
          </a:p>
          <a:p>
            <a:pPr lvl="0"/>
            <a:r>
              <a:rPr lang="zh-TW" altLang="zh-TW" dirty="0">
                <a:solidFill>
                  <a:srgbClr val="FF0000"/>
                </a:solidFill>
              </a:rPr>
              <a:t>學校規定不可以帶手機來學校。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zh-TW" dirty="0">
                <a:solidFill>
                  <a:srgbClr val="FF0000"/>
                </a:solidFill>
              </a:rPr>
              <a:t>不要帶貴重物品或是奢侈品來學校</a:t>
            </a:r>
            <a:r>
              <a:rPr lang="zh-TW" altLang="zh-TW" dirty="0"/>
              <a:t>，遺失或是不見會很難找回來。</a:t>
            </a:r>
          </a:p>
          <a:p>
            <a:pPr lvl="0"/>
            <a:endParaRPr lang="zh-TW" altLang="zh-TW" dirty="0">
              <a:solidFill>
                <a:srgbClr val="FF0000"/>
              </a:solidFill>
            </a:endParaRPr>
          </a:p>
          <a:p>
            <a:pPr lvl="2"/>
            <a:endParaRPr lang="zh-TW" altLang="zh-TW" dirty="0"/>
          </a:p>
          <a:p>
            <a:pPr lvl="2"/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6514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46E9DE-3288-4F09-B39A-AE8F7982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645CAE-B4C4-4095-82AB-394C9CEB2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>
                <a:solidFill>
                  <a:srgbClr val="FF0000"/>
                </a:solidFill>
              </a:rPr>
              <a:t>不和同學有金錢上的往來或交易行為</a:t>
            </a:r>
            <a:r>
              <a:rPr lang="zh-TW" altLang="zh-TW" dirty="0"/>
              <a:t>。</a:t>
            </a:r>
            <a:endParaRPr lang="en-US" altLang="zh-TW" dirty="0"/>
          </a:p>
          <a:p>
            <a:r>
              <a:rPr lang="zh-TW" altLang="en-US" sz="2800" b="1" dirty="0">
                <a:solidFill>
                  <a:srgbClr val="FF0000"/>
                </a:solidFill>
              </a:rPr>
              <a:t>要寫作業。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zh-TW" altLang="zh-TW" dirty="0"/>
              <a:t>作業訂正：</a:t>
            </a:r>
            <a:r>
              <a:rPr lang="zh-TW" altLang="en-US" dirty="0"/>
              <a:t>黑</a:t>
            </a:r>
            <a:r>
              <a:rPr lang="zh-TW" altLang="zh-TW" dirty="0"/>
              <a:t>板上登記訂正的號碼，每日訂正作業應於當日訂正完畢，養成不拖延的好習慣。</a:t>
            </a:r>
          </a:p>
          <a:p>
            <a:r>
              <a:rPr lang="zh-TW" altLang="zh-TW" dirty="0"/>
              <a:t>作業未能準時繳交</a:t>
            </a:r>
            <a:r>
              <a:rPr lang="en-US" altLang="zh-TW" dirty="0"/>
              <a:t>: </a:t>
            </a:r>
            <a:r>
              <a:rPr lang="zh-TW" altLang="zh-TW" dirty="0"/>
              <a:t>當日作業應當日完成</a:t>
            </a:r>
            <a:r>
              <a:rPr lang="zh-TW" altLang="en-US" dirty="0"/>
              <a:t>，</a:t>
            </a:r>
            <a:r>
              <a:rPr lang="zh-TW" altLang="zh-TW" dirty="0"/>
              <a:t>未帶來的作業，登記座號於小白板，於隔日交來。</a:t>
            </a:r>
            <a:endParaRPr lang="en-US" altLang="zh-TW" dirty="0"/>
          </a:p>
          <a:p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4937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56181D-5E15-4492-87C4-5D52AE81F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早自修晨讀時間，閱讀圖書館借閱的書，培養閱讀的好習慣。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功課維持</a:t>
            </a:r>
            <a:r>
              <a:rPr lang="en-US" altLang="zh-TW" dirty="0"/>
              <a:t>2-3</a:t>
            </a:r>
            <a:r>
              <a:rPr lang="zh-TW" altLang="en-US" dirty="0"/>
              <a:t>項，考前視情況調整作業量。</a:t>
            </a:r>
            <a:endParaRPr lang="en-US" altLang="zh-TW" dirty="0"/>
          </a:p>
          <a:p>
            <a:r>
              <a:rPr lang="zh-TW" altLang="en-US" dirty="0"/>
              <a:t>半學期換一次小組。</a:t>
            </a:r>
            <a:endParaRPr lang="en-US" altLang="zh-TW" dirty="0"/>
          </a:p>
          <a:p>
            <a:r>
              <a:rPr lang="zh-TW" altLang="en-US" dirty="0"/>
              <a:t>半學期換一次掃區。</a:t>
            </a:r>
            <a:endParaRPr lang="en-US" altLang="zh-TW" dirty="0"/>
          </a:p>
          <a:p>
            <a:r>
              <a:rPr lang="zh-TW" altLang="en-US" dirty="0"/>
              <a:t>半學期換一次幹部。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51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8000" b="1" dirty="0">
                <a:latin typeface="+mn-ea"/>
              </a:rPr>
              <a:t> 導師報告</a:t>
            </a:r>
          </a:p>
        </p:txBody>
      </p:sp>
    </p:spTree>
    <p:extLst>
      <p:ext uri="{BB962C8B-B14F-4D97-AF65-F5344CB8AC3E}">
        <p14:creationId xmlns:p14="http://schemas.microsoft.com/office/powerpoint/2010/main" val="467207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F93CD7-6D85-4F7F-8970-4A8C45C9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獎勵制度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1925CB-D2D4-4D95-99BE-0B369BC7A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小組</a:t>
            </a:r>
            <a:r>
              <a:rPr lang="en-US" altLang="zh-TW" dirty="0"/>
              <a:t>:</a:t>
            </a:r>
            <a:r>
              <a:rPr lang="zh-TW" altLang="en-US" dirty="0"/>
              <a:t>小組表現優良可以獲得點數。於期中期末兌換。</a:t>
            </a:r>
            <a:endParaRPr lang="en-US" altLang="zh-TW" dirty="0"/>
          </a:p>
          <a:p>
            <a:r>
              <a:rPr lang="zh-TW" altLang="en-US" dirty="0"/>
              <a:t>獎勵是手作活動或是美食</a:t>
            </a:r>
            <a:r>
              <a:rPr lang="en-US" altLang="zh-TW" dirty="0"/>
              <a:t>DIY </a:t>
            </a:r>
            <a:r>
              <a:rPr lang="zh-TW" altLang="en-US" dirty="0"/>
              <a:t>、點歌、桌遊。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手作活動或是美食</a:t>
            </a:r>
            <a:r>
              <a:rPr lang="en-US" altLang="zh-TW" dirty="0">
                <a:solidFill>
                  <a:srgbClr val="FF0000"/>
                </a:solidFill>
              </a:rPr>
              <a:t>DIY</a:t>
            </a:r>
            <a:r>
              <a:rPr lang="zh-TW" altLang="en-US" dirty="0">
                <a:solidFill>
                  <a:srgbClr val="FF0000"/>
                </a:solidFill>
              </a:rPr>
              <a:t>，希望家長可以協助與支持。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個人</a:t>
            </a:r>
            <a:r>
              <a:rPr lang="en-US" altLang="zh-TW" dirty="0"/>
              <a:t>:</a:t>
            </a:r>
            <a:r>
              <a:rPr lang="zh-TW" altLang="en-US" dirty="0"/>
              <a:t>個人表現優良的點數以及作業的優秀章，於期末兌換文具或是糖果等獎品。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49810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獎勵制度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FA1E4FB-3113-46AA-89D2-538DD1CAE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24" b="19876"/>
          <a:stretch/>
        </p:blipFill>
        <p:spPr>
          <a:xfrm>
            <a:off x="924466" y="1871931"/>
            <a:ext cx="4432824" cy="2070344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9FC80A2-0F12-4A82-9876-24132C5CF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8" t="22858" r="-2394" b="10726"/>
          <a:stretch/>
        </p:blipFill>
        <p:spPr>
          <a:xfrm>
            <a:off x="2118173" y="3864233"/>
            <a:ext cx="4349149" cy="22526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CA84553-ED67-433D-8959-36F701F82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712" y="2112539"/>
            <a:ext cx="4253336" cy="31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85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25FC7-25F6-480A-BE1C-7AFD77D6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ADBFEF5-7E3F-4011-9F27-9AEE29F65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882" y="982132"/>
            <a:ext cx="3072784" cy="410537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222633A-2ABC-440B-A483-648A4D7DF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34" y="810704"/>
            <a:ext cx="3072784" cy="41053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B8907C4-5945-4C19-90E2-30D6ED0F0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186" y="1303867"/>
            <a:ext cx="3422045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61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679C0B-7104-4B90-A14A-F7FD4313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045878E-07A2-4720-A11B-B2FFF07F8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698" b="10163"/>
          <a:stretch/>
        </p:blipFill>
        <p:spPr>
          <a:xfrm>
            <a:off x="2329133" y="1257423"/>
            <a:ext cx="7087461" cy="43431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48380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課程活動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31D1EC-3495-4B2D-AD66-85BCDB01B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7090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/>
              <a:t>跨文化遊學</a:t>
            </a:r>
            <a:r>
              <a:rPr lang="en-US" altLang="zh-TW" dirty="0"/>
              <a:t>fun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500" b="1" dirty="0"/>
              <a:t>1.</a:t>
            </a:r>
            <a:r>
              <a:rPr lang="zh-TW" altLang="en-US" sz="2500" b="1" dirty="0"/>
              <a:t>趣味小遊戲</a:t>
            </a:r>
            <a:endParaRPr lang="en-US" altLang="zh-TW" sz="2500" b="1" dirty="0"/>
          </a:p>
          <a:p>
            <a:r>
              <a:rPr lang="en-US" altLang="zh-TW" sz="2500" b="1" dirty="0"/>
              <a:t>2.</a:t>
            </a:r>
            <a:r>
              <a:rPr lang="zh-TW" altLang="en-US" sz="2500" b="1" dirty="0"/>
              <a:t>豐富肢體語言和圖片</a:t>
            </a:r>
            <a:endParaRPr lang="en-US" altLang="zh-TW" sz="2500" b="1" dirty="0"/>
          </a:p>
          <a:p>
            <a:r>
              <a:rPr lang="en-US" altLang="zh-TW" sz="2500" b="1" dirty="0"/>
              <a:t>3.</a:t>
            </a:r>
            <a:r>
              <a:rPr lang="zh-TW" altLang="en-US" sz="2500" b="1" dirty="0"/>
              <a:t>生活化內容</a:t>
            </a:r>
            <a:endParaRPr lang="en-US" altLang="zh-TW" sz="2500" b="1" dirty="0"/>
          </a:p>
          <a:p>
            <a:pPr algn="ctr"/>
            <a:endParaRPr lang="en-US" altLang="zh-TW" sz="2000" b="1" dirty="0"/>
          </a:p>
          <a:p>
            <a:pPr algn="ctr"/>
            <a:endParaRPr lang="en-US" altLang="zh-TW" sz="4000" b="1" dirty="0"/>
          </a:p>
          <a:p>
            <a:endParaRPr lang="en-US" altLang="zh-TW" b="1" dirty="0"/>
          </a:p>
          <a:p>
            <a:endParaRPr lang="zh-TW" altLang="en-US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E70834-C641-4C60-A599-5FD0F26F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13992"/>
            <a:ext cx="3623422" cy="33189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B5228D7-EF3B-4249-98B7-D4419E92B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4086434"/>
            <a:ext cx="4114058" cy="26416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E4B822-12B0-4573-AB6D-E6A73283D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744" y="4025159"/>
            <a:ext cx="4971093" cy="27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18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71034-E36B-45EF-B37D-0420A739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沉浸式英語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C14CA15-930D-42FE-A77E-78C71A6FF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3603" y="2036187"/>
            <a:ext cx="4489975" cy="4496586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CE7743-8B8C-4385-A1B9-250291E3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83" y="2111602"/>
            <a:ext cx="4489975" cy="44211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E476C7D-5804-40F3-A410-8655804BE1A4}"/>
              </a:ext>
            </a:extLst>
          </p:cNvPr>
          <p:cNvSpPr/>
          <p:nvPr/>
        </p:nvSpPr>
        <p:spPr>
          <a:xfrm>
            <a:off x="2102177" y="5033913"/>
            <a:ext cx="2384981" cy="6504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9EE005-874F-4B79-8131-8354C326D08F}"/>
              </a:ext>
            </a:extLst>
          </p:cNvPr>
          <p:cNvSpPr/>
          <p:nvPr/>
        </p:nvSpPr>
        <p:spPr>
          <a:xfrm>
            <a:off x="7665562" y="5359138"/>
            <a:ext cx="2769910" cy="6504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286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國語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500" b="1" dirty="0"/>
              <a:t>1.</a:t>
            </a:r>
            <a:r>
              <a:rPr lang="zh-TW" altLang="en-US" sz="2500" b="1" dirty="0"/>
              <a:t>影片引導</a:t>
            </a:r>
            <a:endParaRPr lang="en-US" altLang="zh-TW" sz="2500" b="1" dirty="0"/>
          </a:p>
          <a:p>
            <a:r>
              <a:rPr lang="en-US" altLang="zh-TW" sz="2500" b="1" dirty="0"/>
              <a:t>2.</a:t>
            </a:r>
            <a:r>
              <a:rPr lang="zh-TW" altLang="en-US" sz="2500" b="1" dirty="0"/>
              <a:t>小組搶答</a:t>
            </a:r>
            <a:endParaRPr lang="en-US" altLang="zh-TW" sz="2500" b="1" dirty="0"/>
          </a:p>
          <a:p>
            <a:r>
              <a:rPr lang="en-US" altLang="zh-TW" sz="2500" b="1" dirty="0"/>
              <a:t>3.</a:t>
            </a:r>
            <a:r>
              <a:rPr lang="zh-TW" altLang="en-US" sz="2500" b="1" dirty="0"/>
              <a:t>生活化內容</a:t>
            </a:r>
            <a:endParaRPr lang="en-US" altLang="zh-TW" sz="2500" b="1" dirty="0"/>
          </a:p>
          <a:p>
            <a:r>
              <a:rPr lang="en-US" altLang="zh-TW" sz="2500" b="1" dirty="0"/>
              <a:t>4.</a:t>
            </a:r>
            <a:r>
              <a:rPr lang="zh-TW" altLang="en-US" sz="2500" b="1" dirty="0"/>
              <a:t>考前複習</a:t>
            </a:r>
            <a:endParaRPr lang="en-US" altLang="zh-TW" sz="2500" b="1" dirty="0"/>
          </a:p>
          <a:p>
            <a:pPr algn="ctr"/>
            <a:endParaRPr lang="en-US" altLang="zh-TW" sz="2000" b="1" dirty="0"/>
          </a:p>
          <a:p>
            <a:pPr algn="ctr"/>
            <a:endParaRPr lang="en-US" altLang="zh-TW" sz="4000" b="1" dirty="0"/>
          </a:p>
          <a:p>
            <a:endParaRPr lang="en-US" altLang="zh-TW" b="1" dirty="0"/>
          </a:p>
          <a:p>
            <a:endParaRPr lang="zh-TW" altLang="en-US" b="1" dirty="0"/>
          </a:p>
        </p:txBody>
      </p:sp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73E6216E-4534-493A-B8A4-DE3D24E65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82" y="706057"/>
            <a:ext cx="3637969" cy="27229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806DA3C-1235-4B42-BA8A-C54C6073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26" b="9711"/>
          <a:stretch/>
        </p:blipFill>
        <p:spPr>
          <a:xfrm>
            <a:off x="4006583" y="3770721"/>
            <a:ext cx="4743477" cy="23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58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500" b="1" dirty="0"/>
              <a:t>1.</a:t>
            </a:r>
            <a:r>
              <a:rPr lang="zh-TW" altLang="en-US" sz="2500" b="1" dirty="0"/>
              <a:t>影片引導</a:t>
            </a:r>
            <a:endParaRPr lang="en-US" altLang="zh-TW" sz="2500" b="1" dirty="0"/>
          </a:p>
          <a:p>
            <a:pPr marL="0" indent="0">
              <a:buNone/>
            </a:pPr>
            <a:r>
              <a:rPr lang="en-US" altLang="zh-TW" sz="2500" b="1" dirty="0"/>
              <a:t>2.</a:t>
            </a:r>
            <a:r>
              <a:rPr lang="zh-TW" altLang="en-US" sz="2500" b="1" dirty="0"/>
              <a:t>白板計算</a:t>
            </a:r>
            <a:endParaRPr lang="en-US" altLang="zh-TW" sz="2500" b="1" dirty="0"/>
          </a:p>
          <a:p>
            <a:pPr marL="0" indent="0">
              <a:buNone/>
            </a:pPr>
            <a:r>
              <a:rPr lang="en-US" altLang="zh-TW" sz="2500" b="1" dirty="0"/>
              <a:t>3.</a:t>
            </a:r>
            <a:r>
              <a:rPr lang="zh-TW" altLang="en-US" sz="2500" b="1" dirty="0"/>
              <a:t>生活化內容</a:t>
            </a:r>
            <a:endParaRPr lang="en-US" altLang="zh-TW" sz="2500" b="1" dirty="0"/>
          </a:p>
          <a:p>
            <a:pPr marL="0" indent="0">
              <a:buNone/>
            </a:pPr>
            <a:r>
              <a:rPr lang="en-US" altLang="zh-TW" sz="2500" b="1" dirty="0"/>
              <a:t>4.</a:t>
            </a:r>
            <a:r>
              <a:rPr lang="zh-TW" altLang="en-US" sz="2500" b="1" dirty="0"/>
              <a:t>小組競賽</a:t>
            </a:r>
            <a:endParaRPr lang="en-US" altLang="zh-TW" sz="2500" b="1" dirty="0"/>
          </a:p>
          <a:p>
            <a:pPr marL="0" indent="0">
              <a:buNone/>
            </a:pPr>
            <a:r>
              <a:rPr lang="en-US" altLang="zh-TW" sz="2500" b="1" dirty="0"/>
              <a:t>5.</a:t>
            </a:r>
            <a:r>
              <a:rPr lang="zh-TW" altLang="en-US" sz="2500" b="1" dirty="0"/>
              <a:t>考前複習</a:t>
            </a:r>
            <a:endParaRPr lang="en-US" altLang="zh-TW" sz="2500" b="1" dirty="0"/>
          </a:p>
          <a:p>
            <a:pPr marL="0" indent="0">
              <a:buNone/>
            </a:pPr>
            <a:endParaRPr lang="en-US" altLang="zh-TW" sz="2500" b="1" dirty="0"/>
          </a:p>
          <a:p>
            <a:pPr marL="0" indent="0">
              <a:buNone/>
            </a:pPr>
            <a:endParaRPr lang="en-US" altLang="zh-TW" sz="2500" b="1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25BA24-2892-4D0C-B1CD-4043B06BC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2" t="18365" r="1012" b="12830"/>
          <a:stretch/>
        </p:blipFill>
        <p:spPr>
          <a:xfrm>
            <a:off x="7116793" y="828933"/>
            <a:ext cx="4266528" cy="23291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FE8EA48-8EB5-4587-AE2F-453FC4988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421" y="3027076"/>
            <a:ext cx="3981119" cy="29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52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en-US" sz="8000" b="1" dirty="0"/>
              <a:t>親師交流</a:t>
            </a:r>
            <a:endParaRPr lang="en-US" altLang="zh-TW" sz="8000" b="1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49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529287" y="3955912"/>
            <a:ext cx="2387035" cy="107488"/>
          </a:xfrm>
          <a:prstGeom prst="rect">
            <a:avLst/>
          </a:prstGeom>
          <a:solidFill>
            <a:srgbClr val="FCFCFC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6127315">
            <a:off x="7357814" y="-1669663"/>
            <a:ext cx="5264949" cy="4559445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477F7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17443" y="977926"/>
            <a:ext cx="527855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477F7F"/>
                </a:solidFill>
                <a:ea typeface="可画榜书"/>
              </a:rPr>
              <a:t>桃園市大園國民小學</a:t>
            </a:r>
            <a:endParaRPr lang="en-US" sz="3200" dirty="0">
              <a:solidFill>
                <a:srgbClr val="477F7F"/>
              </a:solidFill>
              <a:ea typeface="可画榜书"/>
            </a:endParaRPr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477F7F"/>
                </a:solidFill>
                <a:latin typeface="可画榜书"/>
              </a:rPr>
              <a:t>11</a:t>
            </a:r>
            <a:r>
              <a:rPr lang="en-US" altLang="zh-TW" sz="3200" dirty="0" err="1">
                <a:solidFill>
                  <a:srgbClr val="477F7F"/>
                </a:solidFill>
                <a:latin typeface="可画榜书"/>
              </a:rPr>
              <a:t>3</a:t>
            </a:r>
            <a:r>
              <a:rPr lang="en-US" sz="3200" dirty="0" err="1">
                <a:solidFill>
                  <a:srgbClr val="477F7F"/>
                </a:solidFill>
                <a:latin typeface="可画榜书"/>
              </a:rPr>
              <a:t>學年度班親會</a:t>
            </a:r>
            <a:endParaRPr lang="en-US" sz="3200" dirty="0">
              <a:solidFill>
                <a:srgbClr val="477F7F"/>
              </a:solidFill>
              <a:latin typeface="可画榜书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9287" y="2666459"/>
            <a:ext cx="585486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6934" spc="347">
                <a:solidFill>
                  <a:srgbClr val="477F7F"/>
                </a:solidFill>
                <a:ea typeface="字由点字龙飞正楷"/>
              </a:rPr>
              <a:t>校務宣導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7443" y="4311051"/>
            <a:ext cx="5355399" cy="84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>
                <a:solidFill>
                  <a:srgbClr val="477F7F"/>
                </a:solidFill>
                <a:ea typeface="汉仪旗黑-细体 Bold"/>
              </a:rPr>
              <a:t>學校努力，家長留意</a:t>
            </a:r>
          </a:p>
          <a:p>
            <a:pPr algn="ctr">
              <a:lnSpc>
                <a:spcPts val="3360"/>
              </a:lnSpc>
            </a:pPr>
            <a:r>
              <a:rPr lang="en-US" sz="2399">
                <a:solidFill>
                  <a:srgbClr val="477F7F"/>
                </a:solidFill>
                <a:ea typeface="汉仪旗黑-细体 Bold"/>
              </a:rPr>
              <a:t>園小的孩子平安長大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00B050"/>
                </a:solidFill>
              </a:rPr>
              <a:t>愉快賦歸，感謝您的參與</a:t>
            </a:r>
            <a:r>
              <a:rPr lang="en-US" altLang="zh-TW" sz="6000" dirty="0">
                <a:solidFill>
                  <a:srgbClr val="00B050"/>
                </a:solidFill>
              </a:rPr>
              <a:t>!</a:t>
            </a:r>
            <a:endParaRPr lang="zh-TW" alt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4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43465" y="4100646"/>
            <a:ext cx="2861328" cy="2296216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26844" y="802536"/>
            <a:ext cx="8538313" cy="197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榮譽制度</a:t>
            </a:r>
          </a:p>
          <a:p>
            <a:pPr algn="ctr">
              <a:lnSpc>
                <a:spcPts val="8027"/>
              </a:lnSpc>
            </a:pPr>
            <a:endParaRPr lang="en-US" sz="5734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26844" y="1994533"/>
            <a:ext cx="8538313" cy="130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4" lvl="1" indent="-215912">
              <a:lnSpc>
                <a:spcPts val="2600"/>
              </a:lnSpc>
              <a:buFont typeface="Arial"/>
              <a:buChar char="•"/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換獎時間及方式：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 1.由學生直接洽資料組辦理。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 2.榮獲榮譽狀學生，可選擇和其喜愛師長拍攝照片一張。</a:t>
            </a:r>
          </a:p>
          <a:p>
            <a:pPr algn="ctr">
              <a:lnSpc>
                <a:spcPts val="2600"/>
              </a:lnSpc>
            </a:pPr>
            <a:endParaRPr lang="en-US" sz="2000" b="1" spc="40">
              <a:solidFill>
                <a:srgbClr val="4DACC4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374103" y="4466692"/>
            <a:ext cx="782397" cy="2052189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438797" y="4654098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047977" y="4191443"/>
            <a:ext cx="1947416" cy="2325273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4656469"/>
            <a:ext cx="2861328" cy="2296216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44778" y="82156"/>
            <a:ext cx="8538313" cy="197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榮譽制度</a:t>
            </a:r>
          </a:p>
          <a:p>
            <a:pPr algn="ctr">
              <a:lnSpc>
                <a:spcPts val="8027"/>
              </a:lnSpc>
            </a:pPr>
            <a:endParaRPr lang="en-US" sz="5734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328235" y="4189511"/>
            <a:ext cx="782397" cy="2052189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947556" y="5076672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0" y="4422376"/>
            <a:ext cx="1947416" cy="2325273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9" name="Table 29"/>
          <p:cNvGraphicFramePr>
            <a:graphicFrameLocks noGrp="1"/>
          </p:cNvGraphicFramePr>
          <p:nvPr/>
        </p:nvGraphicFramePr>
        <p:xfrm>
          <a:off x="1844777" y="1282072"/>
          <a:ext cx="8737880" cy="4726171"/>
        </p:xfrm>
        <a:graphic>
          <a:graphicData uri="http://schemas.openxmlformats.org/drawingml/2006/table">
            <a:tbl>
              <a:tblPr/>
              <a:tblGrid>
                <a:gridCol w="369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4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1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359"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1500">
                          <a:solidFill>
                            <a:srgbClr val="FEFDFD"/>
                          </a:solidFill>
                          <a:latin typeface="เอฟซี โอนิกิริ"/>
                          <a:ea typeface="เอฟซี โอนิกิริ"/>
                          <a:cs typeface="เอฟซี โอนิกิริ"/>
                          <a:sym typeface="เอฟซี โอนิกิริ"/>
                        </a:rPr>
                        <a:t>獎勵名稱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1500">
                          <a:solidFill>
                            <a:srgbClr val="FEFDFD"/>
                          </a:solidFill>
                          <a:latin typeface="เอฟซี โอนิกิริ"/>
                          <a:ea typeface="เอฟซี โอนิกิริ"/>
                          <a:cs typeface="เอฟซี โอนิกิริ"/>
                          <a:sym typeface="เอฟซี โอนิกิริ"/>
                        </a:rPr>
                        <a:t>換獎基準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1500">
                          <a:solidFill>
                            <a:srgbClr val="FEFDFD"/>
                          </a:solidFill>
                          <a:latin typeface="เอฟซี โอนิกิริ"/>
                          <a:ea typeface="เอฟซี โอนิกิริ"/>
                          <a:cs typeface="เอฟซี โอนิกิริ"/>
                          <a:sym typeface="เอฟซี โอนิกิริ"/>
                        </a:rPr>
                        <a:t>備註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099"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endParaRPr lang="en-US" sz="700"/>
                    </a:p>
                    <a:p>
                      <a:pPr algn="ctr">
                        <a:lnSpc>
                          <a:spcPts val="3640"/>
                        </a:lnSpc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尖山榮譽狀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榮譽卡</a:t>
                      </a:r>
                      <a:r>
                        <a:rPr lang="en-US" sz="1900">
                          <a:solidFill>
                            <a:srgbClr val="FF621D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30</a:t>
                      </a:r>
                      <a:r>
                        <a:rPr lang="en-US" sz="19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張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2100">
                          <a:solidFill>
                            <a:srgbClr val="FF66C4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榮譽狀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1張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67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700" dirty="0" err="1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尖山榮譽銅牌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榮譽狀</a:t>
                      </a:r>
                      <a:r>
                        <a:rPr lang="en-US" sz="2000">
                          <a:solidFill>
                            <a:srgbClr val="FF621D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5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張 (累進)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特製</a:t>
                      </a:r>
                      <a:r>
                        <a:rPr lang="en-US" sz="2100">
                          <a:solidFill>
                            <a:srgbClr val="BD6D1E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銅牌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1枚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67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尖山榮譽銀牌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榮譽狀</a:t>
                      </a:r>
                      <a:r>
                        <a:rPr lang="en-US" sz="2000">
                          <a:solidFill>
                            <a:srgbClr val="FF621D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8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張 (累進)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特製</a:t>
                      </a:r>
                      <a:r>
                        <a:rPr lang="en-US" sz="2100">
                          <a:solidFill>
                            <a:srgbClr val="A6A6A6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銀牌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1枚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7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尖山榮譽金牌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榮譽狀</a:t>
                      </a:r>
                      <a:r>
                        <a:rPr lang="en-US" sz="2000">
                          <a:solidFill>
                            <a:srgbClr val="FF621D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10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張(累進)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特製</a:t>
                      </a:r>
                      <a:r>
                        <a:rPr lang="en-US" sz="2100">
                          <a:solidFill>
                            <a:srgbClr val="FFDE59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金牌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1枚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67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尖山榮譽之星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榮譽狀</a:t>
                      </a:r>
                      <a:r>
                        <a:rPr lang="en-US" sz="2000">
                          <a:solidFill>
                            <a:srgbClr val="FF621D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15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張(累進)</a:t>
                      </a: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特製</a:t>
                      </a:r>
                      <a:r>
                        <a:rPr lang="en-US" sz="2100" dirty="0" err="1">
                          <a:solidFill>
                            <a:srgbClr val="CB6CE6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榮譽獎座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可画榜书"/>
                          <a:ea typeface="可画榜书"/>
                          <a:cs typeface="可画榜书"/>
                          <a:sym typeface="可画榜书"/>
                        </a:rPr>
                        <a:t>1座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200" dirty="0"/>
          </a:p>
        </p:txBody>
      </p:sp>
      <p:sp>
        <p:nvSpPr>
          <p:cNvPr id="8" name="Freeform 8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1053" y="615529"/>
            <a:ext cx="10578439" cy="94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學習扶助教學－成就每一個孩子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26844" y="1862755"/>
            <a:ext cx="8538313" cy="230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⮚受輔學生條件：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 國小2~6年級 學習低成就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⮚補救科目：國文、數學；英語（4年級以上）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⮚篩選測驗：5月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⮚開班規劃：分科、分級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⮚成長測驗：12月</a:t>
            </a:r>
          </a:p>
          <a:p>
            <a:pPr algn="ctr">
              <a:lnSpc>
                <a:spcPts val="2600"/>
              </a:lnSpc>
            </a:pPr>
            <a:endParaRPr lang="en-US" sz="2000" b="1" spc="40">
              <a:solidFill>
                <a:srgbClr val="4DACC4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380747" y="3745256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01305" y="4619350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43137" y="4132202"/>
            <a:ext cx="1947416" cy="2325273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63031" y="4619350"/>
            <a:ext cx="905020" cy="164175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935404" y="4648467"/>
            <a:ext cx="2410761" cy="1699586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38509" y="4515953"/>
            <a:ext cx="3382648" cy="1758977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41414" y="4575344"/>
            <a:ext cx="2410761" cy="1699586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05308" y="3644113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17659" y="747353"/>
            <a:ext cx="10637527" cy="94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特殊教育－「零拒絕、無障礙」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26844" y="1994533"/>
            <a:ext cx="8538313" cy="197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●鑑定安置：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 依桃園市鑑輔會工作期程提出鑑定安置申請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●集中式特教班 1 班(天使班)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●資 源 班 4 班(潛能班)</a:t>
            </a:r>
          </a:p>
          <a:p>
            <a:pPr>
              <a:lnSpc>
                <a:spcPts val="2600"/>
              </a:lnSpc>
            </a:pPr>
            <a:r>
              <a:rPr lang="en-US" sz="2000" b="1" spc="4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●諮詢專線：03-386-2030#613 特教組 </a:t>
            </a:r>
          </a:p>
          <a:p>
            <a:pPr algn="ctr">
              <a:lnSpc>
                <a:spcPts val="2600"/>
              </a:lnSpc>
            </a:pPr>
            <a:endParaRPr lang="en-US" sz="2000" b="1" spc="40">
              <a:solidFill>
                <a:srgbClr val="4DACC4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615214" y="4575344"/>
            <a:ext cx="905020" cy="164175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86452" y="-114300"/>
            <a:ext cx="9568297" cy="94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>
                <a:solidFill>
                  <a:srgbClr val="4DACC4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上下學接送停車格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57169" y="4147127"/>
            <a:ext cx="1947416" cy="2325273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15705" y="4548519"/>
            <a:ext cx="2360591" cy="1923881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1"/>
                </a:lnTo>
                <a:lnTo>
                  <a:pt x="0" y="2885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00632" y="4276274"/>
            <a:ext cx="837273" cy="2196126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09794" y="1554398"/>
            <a:ext cx="5581677" cy="195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657" lvl="1" indent="-242329" algn="just">
              <a:lnSpc>
                <a:spcPts val="3142"/>
              </a:lnSpc>
              <a:buFont typeface="Arial"/>
              <a:buChar char="•"/>
            </a:pPr>
            <a:r>
              <a:rPr lang="en-US" sz="2245" spc="45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請善用中山南路及中正三街停車格</a:t>
            </a:r>
          </a:p>
          <a:p>
            <a:pPr marL="484657" lvl="1" indent="-242329" algn="just">
              <a:lnSpc>
                <a:spcPts val="3142"/>
              </a:lnSpc>
              <a:buFont typeface="Arial"/>
              <a:buChar char="•"/>
            </a:pPr>
            <a:r>
              <a:rPr lang="en-US" sz="2245" spc="45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停車格提供車輛臨停，讓學童快速下車入校。</a:t>
            </a:r>
          </a:p>
          <a:p>
            <a:pPr marL="484657" lvl="1" indent="-242329">
              <a:lnSpc>
                <a:spcPts val="3142"/>
              </a:lnSpc>
              <a:buFont typeface="Arial"/>
              <a:buChar char="•"/>
            </a:pPr>
            <a:r>
              <a:rPr lang="en-US" sz="2245" spc="45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為讓道路交通順暢，確保學童安全，請家長勿久停車輛。</a:t>
            </a:r>
          </a:p>
        </p:txBody>
      </p:sp>
      <p:sp>
        <p:nvSpPr>
          <p:cNvPr id="11" name="Freeform 11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6828" y="4799112"/>
            <a:ext cx="1917809" cy="1673289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82385" y="4710550"/>
            <a:ext cx="1468942" cy="1761850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742411" y="950814"/>
            <a:ext cx="5662871" cy="3915321"/>
          </a:xfrm>
          <a:custGeom>
            <a:avLst/>
            <a:gdLst/>
            <a:ahLst/>
            <a:cxnLst/>
            <a:rect l="l" t="t" r="r" b="b"/>
            <a:pathLst>
              <a:path w="8494306" h="5872982">
                <a:moveTo>
                  <a:pt x="0" y="0"/>
                </a:moveTo>
                <a:lnTo>
                  <a:pt x="8494306" y="0"/>
                </a:lnTo>
                <a:lnTo>
                  <a:pt x="8494306" y="5872982"/>
                </a:lnTo>
                <a:lnTo>
                  <a:pt x="0" y="5872982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362115" y="3561419"/>
            <a:ext cx="2371935" cy="3234906"/>
          </a:xfrm>
          <a:custGeom>
            <a:avLst/>
            <a:gdLst/>
            <a:ahLst/>
            <a:cxnLst/>
            <a:rect l="l" t="t" r="r" b="b"/>
            <a:pathLst>
              <a:path w="3557903" h="4852359">
                <a:moveTo>
                  <a:pt x="0" y="0"/>
                </a:moveTo>
                <a:lnTo>
                  <a:pt x="3557903" y="0"/>
                </a:lnTo>
                <a:lnTo>
                  <a:pt x="3557903" y="4852359"/>
                </a:lnTo>
                <a:lnTo>
                  <a:pt x="0" y="4852359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6691470" y="4509144"/>
            <a:ext cx="3657600" cy="40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一起塑造孩子平安就學的路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1433</TotalTime>
  <Words>1254</Words>
  <Application>Microsoft Office PowerPoint</Application>
  <PresentationFormat>寬螢幕</PresentationFormat>
  <Paragraphs>168</Paragraphs>
  <Slides>40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60" baseType="lpstr">
      <vt:lpstr>Arimo</vt:lpstr>
      <vt:lpstr>Arimo Bold</vt:lpstr>
      <vt:lpstr>Arimo Bold Italics</vt:lpstr>
      <vt:lpstr>Arimo Italics</vt:lpstr>
      <vt:lpstr>Nunito Bold</vt:lpstr>
      <vt:lpstr>Railey</vt:lpstr>
      <vt:lpstr>เอฟซี โอนิกิริ</vt:lpstr>
      <vt:lpstr>王漢宗顏楷體</vt:lpstr>
      <vt:lpstr>可画小皮靴-繁</vt:lpstr>
      <vt:lpstr>可画榜书</vt:lpstr>
      <vt:lpstr>可畫妞妞體-繁</vt:lpstr>
      <vt:lpstr>汉仪旗黑-细体 Bold</vt:lpstr>
      <vt:lpstr>字由点字龙飞正楷</vt:lpstr>
      <vt:lpstr>微軟正黑體</vt:lpstr>
      <vt:lpstr>新細明體</vt:lpstr>
      <vt:lpstr>Arial</vt:lpstr>
      <vt:lpstr>Calibri</vt:lpstr>
      <vt:lpstr>Garamond</vt:lpstr>
      <vt:lpstr>Times New Roman</vt:lpstr>
      <vt:lpstr>有機</vt:lpstr>
      <vt:lpstr>歡迎蒞臨509班親會</vt:lpstr>
      <vt:lpstr>509班親師座談會程序表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向學校提案內容</vt:lpstr>
      <vt:lpstr>提案緣由</vt:lpstr>
      <vt:lpstr>PowerPoint 簡報</vt:lpstr>
      <vt:lpstr>9月12日升旗體感溫度</vt:lpstr>
      <vt:lpstr>桃園市所屬學校戶外活動因應高溫處理原則</vt:lpstr>
      <vt:lpstr>考試相關規定</vt:lpstr>
      <vt:lpstr>學期重要行事</vt:lpstr>
      <vt:lpstr>班級經營</vt:lpstr>
      <vt:lpstr>班服進度</vt:lpstr>
      <vt:lpstr>PowerPoint 簡報</vt:lpstr>
      <vt:lpstr>PowerPoint 簡報</vt:lpstr>
      <vt:lpstr>班級生活規範</vt:lpstr>
      <vt:lpstr>PowerPoint 簡報</vt:lpstr>
      <vt:lpstr>PowerPoint 簡報</vt:lpstr>
      <vt:lpstr>獎勵制度</vt:lpstr>
      <vt:lpstr>獎勵制度</vt:lpstr>
      <vt:lpstr>PowerPoint 簡報</vt:lpstr>
      <vt:lpstr>PowerPoint 簡報</vt:lpstr>
      <vt:lpstr>課程活動</vt:lpstr>
      <vt:lpstr>跨文化遊學fun</vt:lpstr>
      <vt:lpstr>沉浸式英語</vt:lpstr>
      <vt:lpstr> 國語</vt:lpstr>
      <vt:lpstr>數學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歡迎蒞臨301班親會</dc:title>
  <dc:creator>jack</dc:creator>
  <cp:lastModifiedBy>Windows 使用者</cp:lastModifiedBy>
  <cp:revision>117</cp:revision>
  <dcterms:created xsi:type="dcterms:W3CDTF">2015-09-09T11:11:32Z</dcterms:created>
  <dcterms:modified xsi:type="dcterms:W3CDTF">2024-09-12T11:29:38Z</dcterms:modified>
</cp:coreProperties>
</file>