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8" r:id="rId3"/>
    <p:sldId id="345" r:id="rId4"/>
    <p:sldId id="324" r:id="rId5"/>
    <p:sldId id="350" r:id="rId6"/>
    <p:sldId id="318" r:id="rId7"/>
    <p:sldId id="339" r:id="rId8"/>
    <p:sldId id="308" r:id="rId9"/>
    <p:sldId id="340" r:id="rId10"/>
    <p:sldId id="343" r:id="rId11"/>
    <p:sldId id="353" r:id="rId12"/>
    <p:sldId id="360" r:id="rId13"/>
    <p:sldId id="356" r:id="rId14"/>
    <p:sldId id="357" r:id="rId15"/>
    <p:sldId id="359" r:id="rId16"/>
    <p:sldId id="361" r:id="rId17"/>
    <p:sldId id="351" r:id="rId18"/>
    <p:sldId id="352" r:id="rId19"/>
    <p:sldId id="342" r:id="rId20"/>
    <p:sldId id="346" r:id="rId21"/>
    <p:sldId id="347" r:id="rId22"/>
    <p:sldId id="349" r:id="rId23"/>
    <p:sldId id="348" r:id="rId24"/>
    <p:sldId id="362" r:id="rId25"/>
    <p:sldId id="363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F"/>
    <a:srgbClr val="FFFFD9"/>
    <a:srgbClr val="FFFFCC"/>
    <a:srgbClr val="CFCFCF"/>
    <a:srgbClr val="BDCBCB"/>
    <a:srgbClr val="6F8D8D"/>
    <a:srgbClr val="1E462B"/>
    <a:srgbClr val="4E5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DBA3B0-22DC-46E7-A073-209B9DEBB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813576-011B-453C-8D6C-A88B78C9D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5E77BF-7816-4698-8BCA-B7FC807C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AF7FB7-EDEB-423D-B928-2F425E72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FF347C-198C-4239-AE73-A9EAAC07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1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AE8F7-7DBF-4006-94E4-ADDB183D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C63D56-3516-4F5D-A950-EBEF1648D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963403-30F6-4F21-8E79-378349AA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99F1A3-CB2D-4FEE-8EB5-BADF9638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91581A-4A9D-4D97-B7F9-DB2A9ECA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23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CE5BB5D-335A-4438-BBD0-1E656CAD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10560FF-B85A-4FC4-B72E-47A5A4F50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63CFF4-55E4-4BB6-A86B-AF4ED388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E9C3FE-7322-4356-8219-237B6821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A8ECD1-114C-4249-9606-20778FE0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53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F4751D-254F-4A09-A3EC-3A17D110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7B7779-654F-4347-8915-8E44B7E91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1B1BB6-0647-4A3F-A7E5-B9CAA4B5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009374-5552-4FF9-86A8-E48A3345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1E48B7-3D1D-44DD-8F9A-27FB7C31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84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C8DB42-7CF5-4002-B785-33000A82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7A3B52-5DBA-4464-AD8B-58B5FDEEF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A79E7-92A1-4178-8DCC-CF5D04D5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8E800A-DDCC-4C5B-B09F-F7C854E7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CFB201-A6CC-4F44-AC48-F9ECABAE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79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8DAE9D-EE72-415C-8D16-C8EA6177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414E11-F8DA-48D5-9E9A-B799D4CCB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E5935A-792D-4627-83F4-06B37E134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47716C-F755-4AD6-B120-436C1B22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1C13C40-EEAA-47CF-9AA8-CEC2469B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771E85-9805-4B4B-873C-21CFDA66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8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3BC613-CD7C-42C1-AE9C-4C1E7472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7B632B-A256-4627-87BC-565F6B291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27D0F8-807E-4A9E-941F-001EB9134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E313ED8-A8EA-4749-AC94-9CB2BB6CD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16486B4-0B4D-4787-86FB-FABEC298D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E60EA5C-5215-4649-974E-DD8C6D03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1629D4A-08D9-46CF-8FFC-00E34193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AC70DEA-69D7-4B26-8E1E-A799BCB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91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182A61-960A-40CE-B955-5E0B544A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09BDC6D-50A2-48B8-9E01-279642D7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1B78103-12D5-426D-8CD4-35C3988A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3417F8B-D0CF-45DC-81DA-1AA2DDDB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15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402DDD6-37E6-4BF2-ACEA-38DBC836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E1E0582-0B84-481B-B2A9-3F87923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A6CAC6-9BC1-4953-9301-C18649C3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20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B89499-2884-45AB-BF2D-645BDA7B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D14ADD-8E9E-4A61-B180-6CEFEE45C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DF96DE6-3195-42DD-926D-E12B0AD3E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C184D41-9F0C-42C2-AB14-5AA7729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938C9D0-8598-4767-9A21-266F14C4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0627670-2F58-4815-AC81-F1DBBFC8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5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620F6C-6A96-4C12-A478-DA2A3216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6FFBBF4-7E29-4A20-B6A2-88D64872D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73A5B44-C1D6-4381-B765-0D15FD975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0E1002-FB0B-49E8-A26F-E5903B5D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7B96E7-FF35-4EA4-A5DD-E9032B2C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42E026C-930F-4E51-89E2-F1123BC4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34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F90A392-EA64-4091-AA58-107253DA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CE5007-6ACF-4A79-A8BE-B99A2744E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A684EE-3F9E-4248-879C-53CD0E7AC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C86F23-B053-4D5E-AE6F-3DF62B329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FB2C78-5FCA-4A18-898F-A7A3D2C88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44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CnA43-ultA" TargetMode="External"/><Relationship Id="rId2" Type="http://schemas.openxmlformats.org/officeDocument/2006/relationships/hyperlink" Target="https://www.youtube.com/watch?v=s2xGFZmuA6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bs.org/video/deep-look-mosquitoe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7cjj_-ZSKoY" TargetMode="External"/><Relationship Id="rId3" Type="http://schemas.microsoft.com/office/2007/relationships/hdphoto" Target="../media/hdphoto1.wdp"/><Relationship Id="rId7" Type="http://schemas.openxmlformats.org/officeDocument/2006/relationships/hyperlink" Target="https://youtu.be/Rg0lyvQsc0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d5MfqJ6bBh8" TargetMode="External"/><Relationship Id="rId5" Type="http://schemas.openxmlformats.org/officeDocument/2006/relationships/hyperlink" Target="https://youtu.be/IdMOMplGhj4" TargetMode="External"/><Relationship Id="rId10" Type="http://schemas.openxmlformats.org/officeDocument/2006/relationships/hyperlink" Target="https://www.youtube.com/watch?v=zrcz-HNeRHo&amp;t=850s" TargetMode="External"/><Relationship Id="rId4" Type="http://schemas.openxmlformats.org/officeDocument/2006/relationships/hyperlink" Target="https://youtu.be/Q5BD42y_Nlc" TargetMode="External"/><Relationship Id="rId9" Type="http://schemas.openxmlformats.org/officeDocument/2006/relationships/hyperlink" Target="https://youtu.be/JbEGI_irtO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0617 </a:t>
            </a:r>
            <a:r>
              <a:rPr lang="zh-TW" altLang="en-US" sz="11500" b="1" dirty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1E462B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</a:t>
            </a:r>
            <a:r>
              <a:rPr lang="zh-TW" altLang="en-US" sz="11500" b="1" dirty="0" smtClean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生活</a:t>
            </a:r>
            <a:endParaRPr lang="en-US" altLang="zh-TW" sz="11500" b="1" dirty="0" smtClean="0">
              <a:solidFill>
                <a:srgbClr val="1E462B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二音樂</a:t>
            </a:r>
            <a:endParaRPr lang="en-US" altLang="zh-TW" sz="11500" b="1" dirty="0">
              <a:solidFill>
                <a:srgbClr val="1E462B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1500" b="1" dirty="0">
              <a:solidFill>
                <a:srgbClr val="1E462B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282890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784" y="118504"/>
            <a:ext cx="117191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目標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能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依據評量󠇡方式的</a:t>
            </a:r>
            <a:r>
              <a:rPr lang="zh-TW" altLang="en-US" sz="32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指導語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，正確的作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答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如：紙筆、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口語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問答、操作等</a:t>
            </a:r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能依據不同</a:t>
            </a:r>
            <a:r>
              <a:rPr lang="zh-TW" altLang="en-US" sz="32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類型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的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試題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作答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如：是非題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、選擇題、填充題、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問答題等</a:t>
            </a:r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能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自己</a:t>
            </a:r>
            <a:r>
              <a:rPr lang="zh-TW" altLang="en-US" sz="32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閱讀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考卷指導語的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說明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能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自我</a:t>
            </a:r>
            <a:r>
              <a:rPr lang="zh-TW" altLang="en-US" sz="32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提醒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學習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行為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如：集中注意力</a:t>
            </a:r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6760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2899" y="147132"/>
            <a:ext cx="11630025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)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評量󠇡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方式的類型：</a:t>
            </a:r>
          </a:p>
          <a:p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1) </a:t>
            </a:r>
            <a:r>
              <a:rPr lang="zh-TW" altLang="en-US" sz="32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紙筆作</a:t>
            </a:r>
            <a:r>
              <a:rPr lang="zh-TW" altLang="en-US" sz="3200" dirty="0" smtClean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答</a:t>
            </a:r>
            <a:endParaRPr lang="zh-TW" altLang="en-US" sz="3200" dirty="0">
              <a:solidFill>
                <a:srgbClr val="C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依照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考卷上的題目自己讀題並寫上答案。</a:t>
            </a:r>
          </a:p>
          <a:p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2) </a:t>
            </a:r>
            <a:r>
              <a:rPr lang="zh-TW" altLang="en-US" sz="32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聽寫作</a:t>
            </a:r>
            <a:r>
              <a:rPr lang="zh-TW" altLang="en-US" sz="3200" dirty="0" smtClean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答</a:t>
            </a:r>
            <a:endParaRPr lang="zh-TW" altLang="en-US" sz="3200" dirty="0">
              <a:solidFill>
                <a:srgbClr val="C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耳󠇡朵󠇡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注意聽老師或錄音機唸的題目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再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動筆寫下正確的答案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。</a:t>
            </a:r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967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2899" y="147132"/>
            <a:ext cx="11630025" cy="674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)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評量󠇡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方式的類型：</a:t>
            </a:r>
          </a:p>
          <a:p>
            <a:endParaRPr lang="zh-TW" altLang="en-US" sz="20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(3) </a:t>
            </a:r>
            <a:r>
              <a:rPr lang="zh-TW" altLang="en-US" sz="32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口語</a:t>
            </a:r>
            <a:r>
              <a:rPr lang="zh-TW" altLang="en-US" sz="3200" dirty="0" smtClean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問答</a:t>
            </a:r>
            <a:endParaRPr lang="zh-TW" altLang="en-US" sz="3200" dirty="0">
              <a:solidFill>
                <a:srgbClr val="C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耳朵󠇡注意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聽老師唸的題目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並用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嘴巴回答出正確答案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。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(4) </a:t>
            </a:r>
            <a:r>
              <a:rPr lang="zh-TW" altLang="en-US" sz="32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操作</a:t>
            </a:r>
            <a:r>
              <a:rPr lang="zh-TW" altLang="en-US" sz="3200" dirty="0" smtClean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表現</a:t>
            </a:r>
            <a:endParaRPr lang="zh-TW" altLang="en-US" sz="3200" dirty="0">
              <a:solidFill>
                <a:srgbClr val="C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老師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會說出要做的事情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 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依照要做的事情去做出來。</a:t>
            </a:r>
          </a:p>
          <a:p>
            <a:pPr>
              <a:lnSpc>
                <a:spcPts val="5500"/>
              </a:lnSpc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例如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：跳繩 10 下、唱一󠇢首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歌.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..等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。</a:t>
            </a:r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881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3375" y="95250"/>
            <a:ext cx="11220450" cy="682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二) 能作答不同類型的試題題型</a:t>
            </a:r>
          </a:p>
          <a:p>
            <a:r>
              <a:rPr lang="zh-TW" altLang="en-US" sz="20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endParaRPr lang="en-US" altLang="zh-TW" sz="1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1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.說明試題的題型種類：</a:t>
            </a:r>
          </a:p>
          <a:p>
            <a:pPr>
              <a:lnSpc>
                <a:spcPts val="45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(1) </a:t>
            </a:r>
            <a:r>
              <a:rPr lang="zh-TW" altLang="en-US" sz="3200" dirty="0" smtClean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是非題</a:t>
            </a:r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讀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完題目後要先想一󠇢想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將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對的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打○、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錯的打。</a:t>
            </a: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endParaRPr lang="en-US" altLang="zh-TW" sz="20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2) </a:t>
            </a:r>
            <a:r>
              <a:rPr lang="zh-TW" altLang="en-US" sz="3200" dirty="0" smtClean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選擇題</a:t>
            </a:r>
            <a:endParaRPr lang="zh-TW" altLang="en-US" sz="3200" dirty="0">
              <a:solidFill>
                <a:srgbClr val="C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讀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完題目後會出現三種或四種答案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每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個󠇡答案都看過之後，</a:t>
            </a:r>
          </a:p>
          <a:p>
            <a:pPr>
              <a:lnSpc>
                <a:spcPts val="45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選出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適合的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答案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在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)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中寫上選項號碼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( 1 )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、( 2 )或 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3) 。</a:t>
            </a:r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314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425" y="270957"/>
            <a:ext cx="11220450" cy="5768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二) 能作答不同類型的試題題型</a:t>
            </a:r>
          </a:p>
          <a:p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3) </a:t>
            </a:r>
            <a:r>
              <a:rPr lang="zh-TW" altLang="en-US" sz="32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填充</a:t>
            </a:r>
            <a:r>
              <a:rPr lang="zh-TW" altLang="en-US" sz="3200" dirty="0" smtClean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題</a:t>
            </a:r>
            <a:endParaRPr lang="zh-TW" altLang="en-US" sz="3200" dirty="0">
              <a:solidFill>
                <a:srgbClr val="C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在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讀題目的󠇢時候會出現一󠇢些空󠇡格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5500"/>
              </a:lnSpc>
            </a:pPr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空󠇡格中要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寫出答案。</a:t>
            </a:r>
          </a:p>
          <a:p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4) </a:t>
            </a:r>
            <a:r>
              <a:rPr lang="zh-TW" altLang="en-US" sz="32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連連</a:t>
            </a:r>
            <a:r>
              <a:rPr lang="zh-TW" altLang="en-US" sz="3200" dirty="0" smtClean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看</a:t>
            </a:r>
            <a:endParaRPr lang="zh-TW" altLang="en-US" sz="3200" dirty="0">
              <a:solidFill>
                <a:srgbClr val="C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5500"/>
              </a:lnSpc>
            </a:pP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題目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會出現圖片或文字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ts val="5500"/>
              </a:lnSpc>
            </a:pPr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將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正確的兩個󠇡答案用筆畫線連起來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。</a:t>
            </a:r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069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2900" y="280482"/>
            <a:ext cx="112204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二) 能作答不同類型的試題題型</a:t>
            </a:r>
          </a:p>
          <a:p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(5) </a:t>
            </a:r>
            <a:r>
              <a:rPr lang="zh-TW" altLang="en-US" sz="32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配對</a:t>
            </a:r>
            <a:r>
              <a:rPr lang="zh-TW" altLang="en-US" sz="3200" dirty="0" smtClean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題</a:t>
            </a:r>
            <a:endParaRPr lang="zh-TW" altLang="en-US" sz="3200" dirty="0">
              <a:solidFill>
                <a:srgbClr val="C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在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題目前會出現一󠇡個󠇡欄位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欄位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中有許多選項答案可以做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選擇，       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在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讀完題目後從欄位中選出適合的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答案     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並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寫在( )中。</a:t>
            </a:r>
          </a:p>
          <a:p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6) </a:t>
            </a:r>
            <a:r>
              <a:rPr lang="zh-TW" altLang="en-US" sz="32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判斷</a:t>
            </a:r>
            <a:r>
              <a:rPr lang="zh-TW" altLang="en-US" sz="3200" dirty="0" smtClean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題</a:t>
            </a:r>
            <a:endParaRPr lang="zh-TW" altLang="en-US" sz="3200" dirty="0">
              <a:solidFill>
                <a:srgbClr val="C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題目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中會出現許多圖片或一󠇢些文字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依照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題目的󠇢指示將對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的答案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做答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。</a:t>
            </a:r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326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2900" y="242382"/>
            <a:ext cx="1122045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二) 能作答不同類型的試題題型</a:t>
            </a:r>
          </a:p>
          <a:p>
            <a:endParaRPr lang="zh-TW" altLang="en-US" sz="24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(7) </a:t>
            </a:r>
            <a:r>
              <a:rPr lang="zh-TW" altLang="en-US" sz="3200" dirty="0" smtClean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問答題</a:t>
            </a:r>
            <a:endParaRPr lang="zh-TW" altLang="en-US" sz="3200" dirty="0">
              <a:solidFill>
                <a:srgbClr val="C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讀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完題目後在空󠇡白的欄位寫上答案。</a:t>
            </a:r>
          </a:p>
          <a:p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8) </a:t>
            </a:r>
            <a:r>
              <a:rPr lang="zh-TW" altLang="en-US" sz="32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計</a:t>
            </a:r>
            <a:r>
              <a:rPr lang="zh-TW" altLang="en-US" sz="3200" dirty="0" smtClean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算題</a:t>
            </a:r>
            <a:endParaRPr lang="zh-TW" altLang="en-US" sz="3200" dirty="0">
              <a:solidFill>
                <a:srgbClr val="C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題目上會出現數字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和󠇡 </a:t>
            </a:r>
            <a:r>
              <a:rPr lang="en-US" altLang="zh-TW" sz="40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+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、－、</a:t>
            </a:r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×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÷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依照題目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上的算式計算出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正確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的答案。</a:t>
            </a:r>
          </a:p>
          <a:p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9) </a:t>
            </a:r>
            <a:r>
              <a:rPr lang="zh-TW" altLang="en-US" sz="32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應󠇡用</a:t>
            </a:r>
            <a:r>
              <a:rPr lang="zh-TW" altLang="en-US" sz="3200" dirty="0" smtClean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題</a:t>
            </a:r>
            <a:endParaRPr lang="zh-TW" altLang="en-US" sz="3200" dirty="0">
              <a:solidFill>
                <a:srgbClr val="C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讀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完題目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後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先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判斷出適合的算法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(</a:t>
            </a:r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+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、－、</a:t>
            </a:r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×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÷)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     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再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將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算式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寫在空󠇡白的欄位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中計算答案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71611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6250" t="2000" r="7667" b="11037"/>
          <a:stretch/>
        </p:blipFill>
        <p:spPr>
          <a:xfrm>
            <a:off x="24000" y="0"/>
            <a:ext cx="12168000" cy="69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19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6250" t="2148" r="7667" b="10889"/>
          <a:stretch/>
        </p:blipFill>
        <p:spPr>
          <a:xfrm>
            <a:off x="24000" y="0"/>
            <a:ext cx="12168000" cy="69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67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0617 </a:t>
            </a:r>
            <a:r>
              <a:rPr lang="zh-TW" altLang="en-US" sz="11500" b="1" dirty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1E462B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</a:t>
            </a:r>
            <a:r>
              <a:rPr lang="zh-TW" altLang="en-US" sz="115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生活</a:t>
            </a:r>
            <a:endParaRPr lang="en-US" altLang="zh-TW" sz="11500" b="1" dirty="0" smtClean="0">
              <a:solidFill>
                <a:schemeClr val="tx2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二音樂</a:t>
            </a:r>
            <a:endParaRPr lang="en-US" altLang="zh-TW" sz="11500" b="1" dirty="0">
              <a:solidFill>
                <a:schemeClr val="tx2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1500" b="1" dirty="0">
              <a:solidFill>
                <a:schemeClr val="tx2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15976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0617 </a:t>
            </a:r>
            <a:r>
              <a:rPr lang="zh-TW" altLang="en-US" sz="11500" b="1" dirty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1E462B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</a:t>
            </a:r>
            <a:r>
              <a:rPr lang="zh-TW" altLang="en-US" sz="11500" b="1" dirty="0" smtClean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生活</a:t>
            </a:r>
            <a:endParaRPr lang="en-US" altLang="zh-TW" sz="11500" b="1" dirty="0" smtClean="0">
              <a:solidFill>
                <a:srgbClr val="1E462B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二音樂</a:t>
            </a:r>
            <a:endParaRPr lang="en-US" altLang="zh-TW" sz="11500" b="1" dirty="0">
              <a:solidFill>
                <a:schemeClr val="tx2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1500" b="1" dirty="0">
              <a:solidFill>
                <a:schemeClr val="tx2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830061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000" t="1852" r="3584" b="10741"/>
          <a:stretch/>
        </p:blipFill>
        <p:spPr>
          <a:xfrm>
            <a:off x="-4575" y="209551"/>
            <a:ext cx="12168000" cy="6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03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053" t="1852" r="3416" b="11037"/>
          <a:stretch/>
        </p:blipFill>
        <p:spPr>
          <a:xfrm>
            <a:off x="27452" y="242605"/>
            <a:ext cx="12129247" cy="62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3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53" y="0"/>
            <a:ext cx="5297647" cy="684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53584" t="2000" r="3499" b="10889"/>
          <a:stretch/>
        </p:blipFill>
        <p:spPr>
          <a:xfrm>
            <a:off x="6096000" y="18000"/>
            <a:ext cx="5990816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5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5293" b="2522"/>
          <a:stretch/>
        </p:blipFill>
        <p:spPr>
          <a:xfrm>
            <a:off x="799036" y="18000"/>
            <a:ext cx="5296964" cy="684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53583" t="1704" r="3462" b="11037"/>
          <a:stretch/>
        </p:blipFill>
        <p:spPr>
          <a:xfrm>
            <a:off x="6096000" y="18000"/>
            <a:ext cx="5986005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63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416" t="1556" r="3667" b="11333"/>
          <a:stretch/>
        </p:blipFill>
        <p:spPr>
          <a:xfrm>
            <a:off x="0" y="218576"/>
            <a:ext cx="12168000" cy="634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37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167" t="1704" r="3499" b="10889"/>
          <a:stretch/>
        </p:blipFill>
        <p:spPr>
          <a:xfrm>
            <a:off x="14168" y="240395"/>
            <a:ext cx="12168000" cy="634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3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" y="261301"/>
            <a:ext cx="12168000" cy="62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7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671" y="0"/>
            <a:ext cx="6390657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852" y="0"/>
            <a:ext cx="6366296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2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0392B75-94D3-4230-B66D-3D86A25FE684}"/>
              </a:ext>
            </a:extLst>
          </p:cNvPr>
          <p:cNvSpPr txBox="1"/>
          <p:nvPr/>
        </p:nvSpPr>
        <p:spPr>
          <a:xfrm>
            <a:off x="1103901" y="1638161"/>
            <a:ext cx="1022132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參考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動畫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：防蚊大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作戰</a:t>
            </a:r>
            <a:endParaRPr lang="zh-TW" altLang="en-US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www.youtube.com/watch?v=s2xGFZmuA6s</a:t>
            </a:r>
            <a:endParaRPr lang="en-US" altLang="zh-TW" dirty="0" smtClean="0"/>
          </a:p>
          <a:p>
            <a:endParaRPr lang="en-US" altLang="zh-TW" dirty="0" smtClean="0">
              <a:solidFill>
                <a:prstClr val="black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dirty="0" smtClean="0">
              <a:solidFill>
                <a:prstClr val="black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動畫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：夏日大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作戰  防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蚊攻略</a:t>
            </a:r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&amp;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迷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思</a:t>
            </a:r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www.youtube.com/watch?v=XCnA43-ultA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參考影片：</a:t>
            </a:r>
            <a:r>
              <a:rPr lang="en-US" altLang="zh-TW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How </a:t>
            </a:r>
            <a:r>
              <a:rPr lang="en-US" altLang="zh-TW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Mosquitoes Use Six Needles to Suck Your </a:t>
            </a:r>
            <a:r>
              <a:rPr lang="en-US" altLang="zh-TW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Blood</a:t>
            </a:r>
          </a:p>
          <a:p>
            <a:r>
              <a:rPr lang="en-US" altLang="zh-TW" dirty="0" smtClean="0">
                <a:hlinkClick r:id="rId4"/>
              </a:rPr>
              <a:t>https</a:t>
            </a:r>
            <a:r>
              <a:rPr lang="en-US" altLang="zh-TW" dirty="0">
                <a:hlinkClick r:id="rId4"/>
              </a:rPr>
              <a:t>://www.pbs.org/video/deep-look-mosquitoes</a:t>
            </a:r>
            <a:r>
              <a:rPr lang="en-US" altLang="zh-TW" dirty="0" smtClean="0">
                <a:hlinkClick r:id="rId4"/>
              </a:rPr>
              <a:t>/</a:t>
            </a:r>
            <a:endParaRPr lang="en-US" altLang="zh-TW" dirty="0" smtClean="0">
              <a:solidFill>
                <a:prstClr val="black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432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0617 </a:t>
            </a:r>
            <a:r>
              <a:rPr lang="zh-TW" altLang="en-US" sz="11500" b="1" dirty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1E462B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</a:t>
            </a:r>
            <a:r>
              <a:rPr lang="zh-TW" altLang="en-US" sz="115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生活</a:t>
            </a:r>
            <a:endParaRPr lang="en-US" altLang="zh-TW" sz="11500" b="1" dirty="0" smtClean="0">
              <a:solidFill>
                <a:schemeClr val="tx2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二音樂</a:t>
            </a:r>
            <a:endParaRPr lang="en-US" altLang="zh-TW" sz="11500" b="1" dirty="0">
              <a:solidFill>
                <a:srgbClr val="1E462B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1500" b="1" dirty="0">
              <a:solidFill>
                <a:schemeClr val="tx2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228835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2009121118191192637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7000"/>
                    </a14:imgEffect>
                  </a14:imgLayer>
                </a14:imgProps>
              </a:ext>
            </a:extLst>
          </a:blip>
          <a:srcRect t="53817"/>
          <a:stretch/>
        </p:blipFill>
        <p:spPr>
          <a:xfrm>
            <a:off x="137160" y="39062"/>
            <a:ext cx="11948160" cy="6694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  <a:softEdge rad="6350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507024" y="45126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TW" sz="2400" b="1" kern="100" dirty="0">
                <a:solidFill>
                  <a:srgbClr val="00206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400" b="1" kern="100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一年級音樂</a:t>
            </a:r>
            <a:r>
              <a:rPr lang="en-US" altLang="zh-TW" sz="2400" b="1" kern="100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</a:t>
            </a:r>
            <a:r>
              <a:rPr lang="zh-TW" altLang="zh-TW" sz="2400" b="1" kern="100" dirty="0">
                <a:solidFill>
                  <a:srgbClr val="00206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第三週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歌曲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0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曲目</a:t>
            </a:r>
            <a:r>
              <a:rPr lang="en-US" altLang="zh-TW" sz="20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0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夏夜</a:t>
            </a:r>
            <a:r>
              <a:rPr lang="en-US" altLang="zh-TW" sz="20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P146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歌唱練習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步驟一、請自已念熟歌詞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步驟一、請與</a:t>
            </a:r>
            <a:r>
              <a:rPr lang="en-US" altLang="zh-TW" b="1" u="sng" kern="100" dirty="0" err="1">
                <a:solidFill>
                  <a:srgbClr val="0000FF"/>
                </a:solidFill>
                <a:latin typeface="新細明體" panose="02020500000000000000" pitchFamily="18" charset="-120"/>
                <a:cs typeface="Times New Roman" panose="02020603050405020304" pitchFamily="18" charset="0"/>
                <a:hlinkClick r:id="rId4"/>
              </a:rPr>
              <a:t>範唱</a:t>
            </a:r>
            <a:r>
              <a:rPr lang="zh-TW" altLang="zh-TW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一同練</a:t>
            </a:r>
            <a:r>
              <a:rPr lang="zh-TW" altLang="zh-TW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唱</a:t>
            </a:r>
            <a:endParaRPr lang="zh-TW" altLang="zh-TW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步驟二、請與</a:t>
            </a:r>
            <a:r>
              <a:rPr lang="en-US" altLang="zh-TW" b="1" u="sng" kern="100" dirty="0" err="1" smtClean="0">
                <a:solidFill>
                  <a:srgbClr val="0000FF"/>
                </a:solidFill>
                <a:latin typeface="新細明體" panose="02020500000000000000" pitchFamily="18" charset="-120"/>
                <a:cs typeface="Times New Roman" panose="02020603050405020304" pitchFamily="18" charset="0"/>
                <a:hlinkClick r:id="rId5"/>
              </a:rPr>
              <a:t>伴奏</a:t>
            </a:r>
            <a:r>
              <a:rPr lang="zh-TW" altLang="zh-TW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音樂自已練唱</a:t>
            </a:r>
            <a:endParaRPr lang="zh-TW" altLang="zh-TW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07024" y="4561785"/>
            <a:ext cx="466695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943100" algn="l"/>
              </a:tabLst>
            </a:pPr>
            <a:r>
              <a:rPr lang="zh-TW" altLang="zh-TW" sz="2000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節奏</a:t>
            </a:r>
            <a:r>
              <a:rPr lang="zh-TW" altLang="zh-TW" sz="20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練習</a:t>
            </a:r>
            <a:endParaRPr lang="zh-TW" altLang="zh-TW" sz="1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943100" algn="l"/>
              </a:tabLst>
            </a:pP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請與</a:t>
            </a:r>
            <a:r>
              <a:rPr lang="en-US" altLang="zh-TW" u="sng" kern="100" dirty="0" err="1" smtClean="0">
                <a:solidFill>
                  <a:srgbClr val="0000FF"/>
                </a:solidFill>
                <a:latin typeface="新細明體" panose="02020500000000000000" pitchFamily="18" charset="-120"/>
                <a:cs typeface="Times New Roman" panose="02020603050405020304" pitchFamily="18" charset="0"/>
                <a:hlinkClick r:id="rId6"/>
              </a:rPr>
              <a:t>影片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一同練習，用手拍打節奏</a:t>
            </a:r>
            <a:r>
              <a:rPr lang="en-US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P123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28593" y="113181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0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曲目</a:t>
            </a:r>
            <a:r>
              <a:rPr lang="en-US" altLang="zh-TW" sz="20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0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過端午</a:t>
            </a:r>
            <a:r>
              <a:rPr lang="en-US" altLang="zh-TW" sz="20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P122(</a:t>
            </a:r>
            <a:r>
              <a:rPr lang="zh-TW" altLang="zh-TW" sz="20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複習</a:t>
            </a:r>
            <a:r>
              <a:rPr lang="en-US" altLang="zh-TW" sz="20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歌唱練習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步驟一、請與</a:t>
            </a:r>
            <a:r>
              <a:rPr lang="en-US" altLang="zh-TW" b="1" u="sng" kern="100" dirty="0" err="1">
                <a:solidFill>
                  <a:srgbClr val="0000FF"/>
                </a:solidFill>
                <a:latin typeface="新細明體" panose="02020500000000000000" pitchFamily="18" charset="-120"/>
                <a:cs typeface="Times New Roman" panose="02020603050405020304" pitchFamily="18" charset="0"/>
                <a:hlinkClick r:id="rId7"/>
              </a:rPr>
              <a:t>範唱</a:t>
            </a:r>
            <a:r>
              <a:rPr lang="zh-TW" altLang="zh-TW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一同練唱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步驟二、請與</a:t>
            </a:r>
            <a:r>
              <a:rPr lang="en-US" altLang="zh-TW" b="1" u="sng" kern="100" dirty="0" err="1">
                <a:solidFill>
                  <a:srgbClr val="0000FF"/>
                </a:solidFill>
                <a:latin typeface="新細明體" panose="02020500000000000000" pitchFamily="18" charset="-120"/>
                <a:cs typeface="Times New Roman" panose="02020603050405020304" pitchFamily="18" charset="0"/>
                <a:hlinkClick r:id="rId8"/>
              </a:rPr>
              <a:t>伴奏</a:t>
            </a:r>
            <a:r>
              <a:rPr lang="zh-TW" altLang="zh-TW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音樂自已練唱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步驟三、請跟著</a:t>
            </a:r>
            <a:r>
              <a:rPr lang="en-US" altLang="zh-TW" b="1" u="sng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MV</a:t>
            </a:r>
            <a:r>
              <a:rPr lang="zh-TW" altLang="zh-TW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一起跳舞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296172" y="4597290"/>
            <a:ext cx="466695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943100" algn="l"/>
              </a:tabLst>
            </a:pP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zh-TW" altLang="zh-TW" sz="2000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音樂</a:t>
            </a:r>
            <a:r>
              <a:rPr lang="zh-TW" altLang="zh-TW" sz="2000" b="1" kern="100" dirty="0">
                <a:solidFill>
                  <a:srgbClr val="0070C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欣賞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943100" algn="l"/>
              </a:tabLst>
            </a:pPr>
            <a:r>
              <a:rPr lang="en-US" altLang="zh-TW" b="1" u="sng" kern="100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  <a:hlinkClick r:id="rId10"/>
              </a:rPr>
              <a:t>聖桑動物狂歡節</a:t>
            </a:r>
            <a:r>
              <a:rPr lang="en-US" altLang="zh-TW" b="1" kern="100" dirty="0">
                <a:solidFill>
                  <a:srgbClr val="FF66CC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18:41-26:40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00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0617 </a:t>
            </a:r>
            <a:r>
              <a:rPr lang="zh-TW" altLang="en-US" sz="11500" b="1" dirty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1E462B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</a:t>
            </a:r>
            <a:r>
              <a:rPr lang="zh-TW" altLang="en-US" sz="115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生活</a:t>
            </a:r>
            <a:endParaRPr lang="en-US" altLang="zh-TW" sz="11500" b="1" dirty="0" smtClean="0">
              <a:solidFill>
                <a:schemeClr val="tx2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二音樂</a:t>
            </a:r>
            <a:endParaRPr lang="en-US" altLang="zh-TW" sz="11500" b="1" dirty="0">
              <a:solidFill>
                <a:schemeClr val="tx2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rgbClr val="1E462B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三國語</a:t>
            </a:r>
            <a:endParaRPr lang="en-US" altLang="zh-TW" sz="11500" b="1" dirty="0">
              <a:solidFill>
                <a:srgbClr val="1E462B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四數學</a:t>
            </a:r>
          </a:p>
        </p:txBody>
      </p:sp>
    </p:spTree>
    <p:extLst>
      <p:ext uri="{BB962C8B-B14F-4D97-AF65-F5344CB8AC3E}">
        <p14:creationId xmlns:p14="http://schemas.microsoft.com/office/powerpoint/2010/main" val="2036979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742</Words>
  <Application>Microsoft Office PowerPoint</Application>
  <PresentationFormat>寬螢幕</PresentationFormat>
  <Paragraphs>128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ㄅ字嗨注音標楷 Regular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80</cp:revision>
  <dcterms:created xsi:type="dcterms:W3CDTF">2021-05-18T12:15:20Z</dcterms:created>
  <dcterms:modified xsi:type="dcterms:W3CDTF">2021-06-13T08:45:23Z</dcterms:modified>
</cp:coreProperties>
</file>