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79" r:id="rId4"/>
    <p:sldId id="258" r:id="rId5"/>
    <p:sldId id="260" r:id="rId6"/>
    <p:sldId id="280" r:id="rId7"/>
    <p:sldId id="281" r:id="rId8"/>
    <p:sldId id="261" r:id="rId9"/>
    <p:sldId id="264" r:id="rId10"/>
    <p:sldId id="262" r:id="rId11"/>
    <p:sldId id="263" r:id="rId12"/>
    <p:sldId id="266" r:id="rId13"/>
    <p:sldId id="269" r:id="rId14"/>
    <p:sldId id="267" r:id="rId15"/>
    <p:sldId id="283" r:id="rId16"/>
    <p:sldId id="286" r:id="rId17"/>
    <p:sldId id="285" r:id="rId18"/>
    <p:sldId id="268" r:id="rId19"/>
    <p:sldId id="270" r:id="rId20"/>
    <p:sldId id="271" r:id="rId21"/>
    <p:sldId id="275" r:id="rId22"/>
    <p:sldId id="273" r:id="rId23"/>
    <p:sldId id="274" r:id="rId24"/>
    <p:sldId id="277" r:id="rId25"/>
    <p:sldId id="272" r:id="rId26"/>
    <p:sldId id="288" r:id="rId27"/>
    <p:sldId id="289" r:id="rId28"/>
    <p:sldId id="290" r:id="rId29"/>
    <p:sldId id="292" r:id="rId30"/>
    <p:sldId id="293" r:id="rId31"/>
    <p:sldId id="295" r:id="rId32"/>
    <p:sldId id="296" r:id="rId33"/>
    <p:sldId id="297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D3FF"/>
    <a:srgbClr val="0066FF"/>
    <a:srgbClr val="66CCFF"/>
    <a:srgbClr val="000000"/>
    <a:srgbClr val="FF9900"/>
    <a:srgbClr val="FF66CC"/>
    <a:srgbClr val="FF99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33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1630D5B-DD30-49C6-8737-BA560B881FED}" type="datetimeFigureOut">
              <a:rPr lang="zh-TW" altLang="en-US"/>
              <a:pPr>
                <a:defRPr/>
              </a:pPr>
              <a:t>2016/7/12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DBEF61D-F79B-40AE-929A-D29B5F75D6D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06901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新細明體" panose="02020500000000000000" pitchFamily="18" charset="-120"/>
            </a:endParaRPr>
          </a:p>
        </p:txBody>
      </p:sp>
      <p:sp>
        <p:nvSpPr>
          <p:cNvPr id="51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2E29DA-C5A8-48E1-AE93-DF92DA28879F}" type="slidenum">
              <a:rPr lang="zh-TW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zh-TW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428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新細明體" panose="02020500000000000000" pitchFamily="18" charset="-120"/>
            </a:endParaRPr>
          </a:p>
        </p:txBody>
      </p:sp>
      <p:sp>
        <p:nvSpPr>
          <p:cNvPr id="31748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097050B-F009-4E8B-86A1-F1CD72D05691}" type="slidenum">
              <a:rPr lang="zh-TW" altLang="en-US">
                <a:latin typeface="Tahom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26</a:t>
            </a:fld>
            <a:endParaRPr lang="en-US" altLang="zh-TW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7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1D549-DD50-4125-99BF-8BB3E10085E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9841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5F983-3412-45D1-9BA2-F3101E1FC1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5681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2117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2117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4F66A-0A5D-4E07-BC3D-4DC2FD0C3C0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326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36E5B-1CF4-47F0-8C9B-2F790D7BC4C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666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1A783-FB6A-4ED9-9BCF-F463B1CE449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5003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9F97E-0957-4790-B99F-ECC2FB27A1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26830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88AEC-AB6C-4BD0-9336-BE2AA71CF0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868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5CCD1-D447-4351-8FFF-3892AEB4BD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3614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60694-77A6-4E16-9714-25C32AFAD81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5934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69D12-7E4B-4B58-B6C4-A71BEBC15F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90614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5D7F4-6E7B-4CB0-B245-A69282C2BA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852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794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2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4C9BE7C5-2485-4A3F-B9F7-64B16315949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picasaweb.google.com/103769348165725339984" TargetMode="External"/><Relationship Id="rId3" Type="http://schemas.openxmlformats.org/officeDocument/2006/relationships/hyperlink" Target="http://www.tjnp.gov.tw/" TargetMode="External"/><Relationship Id="rId7" Type="http://schemas.openxmlformats.org/officeDocument/2006/relationships/hyperlink" Target="http://www.greenpeace.org/taiwan/zh/" TargetMode="External"/><Relationship Id="rId2" Type="http://schemas.openxmlformats.org/officeDocument/2006/relationships/hyperlink" Target="http://blog.xuite.net/neutrogena/DCWen/17116941-%E5%8F%B0%E7%81%A3%E4%BA%BA%E7%9C%BC%E4%B8%AD%E7%9A%84%E4%B8%96%E7%95%8C%E5%9C%B0%E5%9C%96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quest.eb.com/" TargetMode="External"/><Relationship Id="rId5" Type="http://schemas.openxmlformats.org/officeDocument/2006/relationships/hyperlink" Target="http://zh.wikipedia.org/" TargetMode="External"/><Relationship Id="rId4" Type="http://schemas.openxmlformats.org/officeDocument/2006/relationships/hyperlink" Target="https://maps.google.com.tw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TW" altLang="en-US" sz="6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認識我們的家園</a:t>
            </a:r>
          </a:p>
        </p:txBody>
      </p:sp>
      <p:sp>
        <p:nvSpPr>
          <p:cNvPr id="4099" name="副標題 2"/>
          <p:cNvSpPr>
            <a:spLocks noGrp="1"/>
          </p:cNvSpPr>
          <p:nvPr>
            <p:ph type="subTitle" idx="1"/>
          </p:nvPr>
        </p:nvSpPr>
        <p:spPr>
          <a:xfrm>
            <a:off x="2916238" y="3933825"/>
            <a:ext cx="3776662" cy="1752600"/>
          </a:xfrm>
        </p:spPr>
        <p:txBody>
          <a:bodyPr/>
          <a:lstStyle/>
          <a:p>
            <a:pPr algn="l" eaLnBrk="1" hangingPunct="1"/>
            <a:r>
              <a:rPr lang="zh-TW" altLang="en-US" b="1" smtClean="0">
                <a:ea typeface="標楷體" panose="03000509000000000000" pitchFamily="65" charset="-120"/>
              </a:rPr>
              <a:t>◎</a:t>
            </a:r>
            <a:r>
              <a:rPr lang="zh-TW" altLang="en-US" b="1" smtClean="0">
                <a:latin typeface="新細明體" panose="02020500000000000000" pitchFamily="18" charset="-120"/>
                <a:ea typeface="標楷體" panose="03000509000000000000" pitchFamily="65" charset="-120"/>
              </a:rPr>
              <a:t>臺灣在哪裡</a:t>
            </a:r>
          </a:p>
          <a:p>
            <a:pPr algn="l" eaLnBrk="1" hangingPunct="1"/>
            <a:r>
              <a:rPr lang="zh-TW" altLang="en-US" b="1" smtClean="0">
                <a:ea typeface="標楷體" panose="03000509000000000000" pitchFamily="65" charset="-120"/>
              </a:rPr>
              <a:t>◎</a:t>
            </a:r>
            <a:r>
              <a:rPr lang="zh-TW" altLang="en-US" b="1" smtClean="0">
                <a:latin typeface="新細明體" panose="02020500000000000000" pitchFamily="18" charset="-120"/>
                <a:ea typeface="標楷體" panose="03000509000000000000" pitchFamily="65" charset="-120"/>
              </a:rPr>
              <a:t>臺灣的地理位置</a:t>
            </a:r>
          </a:p>
          <a:p>
            <a:pPr algn="l" eaLnBrk="1" hangingPunct="1"/>
            <a:r>
              <a:rPr lang="zh-TW" altLang="en-US" b="1" smtClean="0">
                <a:ea typeface="標楷體" panose="03000509000000000000" pitchFamily="65" charset="-120"/>
              </a:rPr>
              <a:t>◎</a:t>
            </a:r>
            <a:r>
              <a:rPr lang="zh-TW" altLang="en-US" b="1" smtClean="0">
                <a:latin typeface="新細明體" panose="02020500000000000000" pitchFamily="18" charset="-120"/>
                <a:ea typeface="標楷體" panose="03000509000000000000" pitchFamily="65" charset="-120"/>
              </a:rPr>
              <a:t>認識經緯度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107950" y="115888"/>
            <a:ext cx="3240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翰林版</a:t>
            </a:r>
            <a:r>
              <a:rPr lang="en-US" altLang="zh-TW" sz="2000"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•</a:t>
            </a:r>
            <a:r>
              <a:rPr lang="zh-TW" altLang="en-US" sz="2000"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社會科</a:t>
            </a:r>
            <a:r>
              <a:rPr lang="en-US" altLang="zh-TW" sz="2000"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000"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五上</a:t>
            </a:r>
            <a:r>
              <a:rPr lang="en-US" altLang="zh-TW" sz="2000"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•1-1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88" y="1412875"/>
            <a:ext cx="8964612" cy="4608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1187450" y="404813"/>
            <a:ext cx="5472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solidFill>
                  <a:schemeClr val="tx1"/>
                </a:solidFill>
                <a:ea typeface="標楷體" panose="03000509000000000000" pitchFamily="65" charset="-120"/>
              </a:rPr>
              <a:t>在網頁右上方點擊下載點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7562850" y="3030538"/>
            <a:ext cx="1439863" cy="6477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chemeClr val="tx1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1882775"/>
            <a:ext cx="8964612" cy="442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250825" y="320675"/>
            <a:ext cx="85693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400" b="1">
                <a:solidFill>
                  <a:schemeClr val="tx1"/>
                </a:solidFill>
                <a:ea typeface="標楷體" panose="03000509000000000000" pitchFamily="65" charset="-120"/>
              </a:rPr>
              <a:t>網頁左下方，請選擇「同意並下載」，此時會出現對話視窗，確認同學將檔案下載的位置，在確定之後即可開始下載。之後再打開此一安裝程式，並且按照步驟安裝即可。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71438" y="5661025"/>
            <a:ext cx="1187450" cy="6477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chemeClr val="tx1"/>
              </a:solidFill>
              <a:ea typeface="新細明體" panose="02020500000000000000" pitchFamily="18" charset="-120"/>
            </a:endParaRP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1773238"/>
            <a:ext cx="6300787" cy="4608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4754563" y="3754438"/>
            <a:ext cx="2951162" cy="1295400"/>
          </a:xfrm>
          <a:prstGeom prst="wedgeRoundRectCallout">
            <a:avLst>
              <a:gd name="adj1" fmla="val -116218"/>
              <a:gd name="adj2" fmla="val -70713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請選擇檔案所要安裝的位置，可以先選擇下載到桌面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58850"/>
            <a:ext cx="9144000" cy="5899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5651500" y="1341438"/>
            <a:ext cx="360363" cy="360362"/>
          </a:xfrm>
          <a:prstGeom prst="rect">
            <a:avLst/>
          </a:prstGeom>
          <a:noFill/>
          <a:ln w="412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chemeClr val="tx1"/>
              </a:solidFill>
              <a:ea typeface="新細明體" panose="02020500000000000000" pitchFamily="18" charset="-120"/>
            </a:endParaRP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2829102" y="2926285"/>
            <a:ext cx="4032349" cy="1223441"/>
          </a:xfrm>
          <a:prstGeom prst="wedgeRoundRectCallout">
            <a:avLst>
              <a:gd name="adj1" fmla="val 24593"/>
              <a:gd name="adj2" fmla="val -156380"/>
              <a:gd name="adj3" fmla="val 16667"/>
            </a:avLst>
          </a:prstGeom>
          <a:solidFill>
            <a:srgbClr val="66CCFF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altLang="zh-TW" sz="2400" b="1" dirty="0">
                <a:solidFill>
                  <a:schemeClr val="tx1"/>
                </a:solidFill>
                <a:ea typeface="標楷體" panose="03000509000000000000" pitchFamily="65" charset="-120"/>
              </a:rPr>
              <a:t>1</a:t>
            </a:r>
            <a:r>
              <a:rPr lang="zh-TW" altLang="en-US" sz="2400" b="1" dirty="0">
                <a:solidFill>
                  <a:schemeClr val="tx1"/>
                </a:solidFill>
                <a:ea typeface="標楷體" panose="03000509000000000000" pitchFamily="65" charset="-120"/>
              </a:rPr>
              <a:t>、畫面上方工具列有一個</a:t>
            </a:r>
          </a:p>
          <a:p>
            <a:pPr eaLnBrk="1" hangingPunct="1">
              <a:defRPr/>
            </a:pPr>
            <a:r>
              <a:rPr lang="zh-TW" altLang="en-US" sz="2400" b="1" dirty="0">
                <a:solidFill>
                  <a:schemeClr val="tx1"/>
                </a:solidFill>
                <a:ea typeface="標楷體" panose="03000509000000000000" pitchFamily="65" charset="-120"/>
              </a:rPr>
              <a:t>   「顯示尺規」功能鍵，點</a:t>
            </a:r>
          </a:p>
          <a:p>
            <a:pPr eaLnBrk="1" hangingPunct="1">
              <a:defRPr/>
            </a:pPr>
            <a:r>
              <a:rPr lang="zh-TW" altLang="en-US" sz="2400" b="1" dirty="0">
                <a:solidFill>
                  <a:schemeClr val="tx1"/>
                </a:solidFill>
                <a:ea typeface="標楷體" panose="03000509000000000000" pitchFamily="65" charset="-120"/>
              </a:rPr>
              <a:t>    選進入。</a:t>
            </a:r>
            <a:endParaRPr lang="en-US" altLang="zh-TW" sz="2400" b="1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700213"/>
            <a:ext cx="3384550" cy="2376487"/>
          </a:xfrm>
          <a:prstGeom prst="rect">
            <a:avLst/>
          </a:prstGeom>
          <a:ln w="57150">
            <a:solidFill>
              <a:srgbClr val="FF99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730" name="AutoShape 10"/>
          <p:cNvSpPr>
            <a:spLocks noChangeArrowheads="1"/>
          </p:cNvSpPr>
          <p:nvPr/>
        </p:nvSpPr>
        <p:spPr bwMode="auto">
          <a:xfrm>
            <a:off x="3851275" y="4941888"/>
            <a:ext cx="4895850" cy="1628775"/>
          </a:xfrm>
          <a:prstGeom prst="wedgeRectCallout">
            <a:avLst>
              <a:gd name="adj1" fmla="val -67963"/>
              <a:gd name="adj2" fmla="val -109843"/>
            </a:avLst>
          </a:prstGeom>
          <a:solidFill>
            <a:srgbClr val="66CCFF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altLang="zh-TW" sz="2400" b="1" dirty="0">
                <a:solidFill>
                  <a:schemeClr val="tx1"/>
                </a:solidFill>
                <a:ea typeface="標楷體" panose="03000509000000000000" pitchFamily="65" charset="-120"/>
              </a:rPr>
              <a:t>2.</a:t>
            </a:r>
            <a:r>
              <a:rPr lang="zh-TW" altLang="en-US" sz="2400" b="1" dirty="0">
                <a:solidFill>
                  <a:schemeClr val="tx1"/>
                </a:solidFill>
                <a:ea typeface="標楷體" panose="03000509000000000000" pitchFamily="65" charset="-120"/>
              </a:rPr>
              <a:t>出現了新視窗。此時滑鼠會變成方形，就可以在地圖中任意兩點或是多點，測量其間距離。</a:t>
            </a:r>
          </a:p>
          <a:p>
            <a:pPr eaLnBrk="1" hangingPunct="1">
              <a:defRPr/>
            </a:pPr>
            <a:r>
              <a:rPr lang="zh-TW" altLang="en-US" sz="2400" b="1" dirty="0">
                <a:solidFill>
                  <a:schemeClr val="tx1"/>
                </a:solidFill>
                <a:ea typeface="標楷體" panose="03000509000000000000" pitchFamily="65" charset="-120"/>
              </a:rPr>
              <a:t>不過，要注意地圖長度的單位唷。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2843213" y="2708275"/>
            <a:ext cx="1152525" cy="360363"/>
          </a:xfrm>
          <a:prstGeom prst="rect">
            <a:avLst/>
          </a:prstGeom>
          <a:noFill/>
          <a:ln w="4762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chemeClr val="tx1"/>
              </a:solidFill>
              <a:ea typeface="新細明體" panose="02020500000000000000" pitchFamily="18" charset="-120"/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900113" y="3644900"/>
            <a:ext cx="1079500" cy="4318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chemeClr val="tx1"/>
              </a:solidFill>
              <a:ea typeface="新細明體" panose="02020500000000000000" pitchFamily="18" charset="-120"/>
            </a:endParaRPr>
          </a:p>
        </p:txBody>
      </p:sp>
      <p:sp>
        <p:nvSpPr>
          <p:cNvPr id="30734" name="AutoShape 14"/>
          <p:cNvSpPr>
            <a:spLocks noChangeArrowheads="1"/>
          </p:cNvSpPr>
          <p:nvPr/>
        </p:nvSpPr>
        <p:spPr bwMode="auto">
          <a:xfrm>
            <a:off x="539750" y="5157788"/>
            <a:ext cx="2447925" cy="1296987"/>
          </a:xfrm>
          <a:prstGeom prst="wedgeRectCallout">
            <a:avLst>
              <a:gd name="adj1" fmla="val -22051"/>
              <a:gd name="adj2" fmla="val -134579"/>
            </a:avLst>
          </a:prstGeom>
          <a:solidFill>
            <a:srgbClr val="66CCFF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把這功能勾掉，地圖就不會動來動去了。</a:t>
            </a:r>
          </a:p>
        </p:txBody>
      </p:sp>
      <p:sp>
        <p:nvSpPr>
          <p:cNvPr id="16400" name="Text Box 15"/>
          <p:cNvSpPr txBox="1">
            <a:spLocks noChangeArrowheads="1"/>
          </p:cNvSpPr>
          <p:nvPr/>
        </p:nvSpPr>
        <p:spPr bwMode="auto">
          <a:xfrm>
            <a:off x="1474788" y="123825"/>
            <a:ext cx="60499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3600" b="1">
                <a:solidFill>
                  <a:schemeClr val="tx1"/>
                </a:solidFill>
                <a:ea typeface="標楷體" panose="03000509000000000000" pitchFamily="65" charset="-120"/>
              </a:rPr>
              <a:t>利用</a:t>
            </a:r>
            <a:r>
              <a:rPr lang="en-US" altLang="zh-TW" sz="3600" b="1">
                <a:solidFill>
                  <a:schemeClr val="tx1"/>
                </a:solidFill>
                <a:ea typeface="標楷體" panose="03000509000000000000" pitchFamily="65" charset="-120"/>
              </a:rPr>
              <a:t>google earth</a:t>
            </a:r>
            <a:r>
              <a:rPr lang="zh-TW" altLang="en-US" sz="3600" b="1">
                <a:solidFill>
                  <a:schemeClr val="tx1"/>
                </a:solidFill>
                <a:ea typeface="標楷體" panose="03000509000000000000" pitchFamily="65" charset="-120"/>
              </a:rPr>
              <a:t>測量臺灣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  <p:bldP spid="30731" grpId="0" animBg="1"/>
      <p:bldP spid="307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229600" cy="433228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島嶼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海岸線長海洋資源</a:t>
            </a:r>
          </a:p>
          <a:p>
            <a:pPr>
              <a:lnSpc>
                <a:spcPct val="120000"/>
              </a:lnSpc>
            </a:pP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海洋資源：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 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海底溫泉：綠島朝日溫泉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  航運：國際轉運港（高雄港）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  漁場：黑鮪魚、烏魚子</a:t>
            </a: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……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  自然資源：墾丁珊瑚礁</a:t>
            </a:r>
          </a:p>
        </p:txBody>
      </p:sp>
      <p:pic>
        <p:nvPicPr>
          <p:cNvPr id="33797" name="Picture 5" descr="File:Mullet roe by comicpie in Taiwa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125538"/>
            <a:ext cx="7488238" cy="5616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6300788" y="6132513"/>
            <a:ext cx="1584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b="1">
                <a:solidFill>
                  <a:schemeClr val="tx1"/>
                </a:solidFill>
                <a:ea typeface="標楷體" panose="03000509000000000000" pitchFamily="65" charset="-120"/>
              </a:rPr>
              <a:t>圖：維基百科</a:t>
            </a:r>
          </a:p>
        </p:txBody>
      </p:sp>
      <p:pic>
        <p:nvPicPr>
          <p:cNvPr id="33799" name="Picture 7" descr="日本宮城縣氣沼市魚市場黑鮪魚貿易_Alex-Hofford攝影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1183411"/>
            <a:ext cx="8101012" cy="5269925"/>
          </a:xfrm>
          <a:prstGeom prst="rect">
            <a:avLst/>
          </a:prstGeom>
          <a:ln w="76200">
            <a:solidFill>
              <a:srgbClr val="00B0F0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1185863" y="6480175"/>
            <a:ext cx="77073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日本宮城縣氣沼市魚市場黑鮪魚貿易</a:t>
            </a:r>
            <a:r>
              <a:rPr lang="en-US" altLang="zh-TW" sz="1800"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_Alex-Hofford</a:t>
            </a:r>
            <a:r>
              <a:rPr lang="zh-TW" altLang="en-US" sz="1800"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攝影</a:t>
            </a:r>
            <a:r>
              <a:rPr lang="en-US" altLang="zh-TW" sz="1800"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1800"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綠色和平</a:t>
            </a:r>
          </a:p>
        </p:txBody>
      </p:sp>
      <p:pic>
        <p:nvPicPr>
          <p:cNvPr id="33801" name="Picture 9" descr="0410_great-barrier-reef_1-綠色和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187" y="1153579"/>
            <a:ext cx="8135937" cy="5421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537717" y="-3938"/>
            <a:ext cx="8606283" cy="1138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6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CFF66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三、海洋臺灣的資源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6194210" y="1451206"/>
            <a:ext cx="1897980" cy="369332"/>
          </a:xfrm>
          <a:prstGeom prst="rect">
            <a:avLst/>
          </a:prstGeom>
          <a:solidFill>
            <a:srgbClr val="0066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圖：綠色和平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  <p:bldP spid="33798" grpId="1"/>
      <p:bldP spid="33800" grpId="0"/>
      <p:bldP spid="3380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5" descr="臺灣海陸位置圖"/>
          <p:cNvPicPr>
            <a:picLocks noChangeAspect="1" noChangeArrowheads="1"/>
          </p:cNvPicPr>
          <p:nvPr/>
        </p:nvPicPr>
        <p:blipFill>
          <a:blip r:embed="rId2" cstate="email">
            <a:lum bright="-24000" contras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1052513"/>
            <a:ext cx="6329362" cy="5603875"/>
          </a:xfrm>
          <a:prstGeom prst="rect">
            <a:avLst/>
          </a:prstGeom>
          <a:noFill/>
          <a:ln w="635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971600" y="-27384"/>
            <a:ext cx="799288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CFF66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四、臺灣的地理位置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新臺灣行政區域圖"/>
          <p:cNvPicPr>
            <a:picLocks noChangeAspect="1" noChangeArrowheads="1"/>
          </p:cNvPicPr>
          <p:nvPr/>
        </p:nvPicPr>
        <p:blipFill>
          <a:blip r:embed="rId2" cstate="email">
            <a:lum contras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404813"/>
            <a:ext cx="46132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5765800" y="6350"/>
            <a:ext cx="1543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4000" b="1">
                <a:solidFill>
                  <a:schemeClr val="tx1"/>
                </a:solidFill>
                <a:ea typeface="標楷體" panose="03000509000000000000" pitchFamily="65" charset="-120"/>
              </a:rPr>
              <a:t>東海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5962650" y="2852738"/>
            <a:ext cx="79375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4000" b="1">
                <a:solidFill>
                  <a:schemeClr val="tx1"/>
                </a:solidFill>
                <a:ea typeface="標楷體" panose="03000509000000000000" pitchFamily="65" charset="-120"/>
              </a:rPr>
              <a:t>太平洋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1281113" y="2349500"/>
            <a:ext cx="793750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4000" b="1">
                <a:solidFill>
                  <a:schemeClr val="tx1"/>
                </a:solidFill>
                <a:ea typeface="標楷體" panose="03000509000000000000" pitchFamily="65" charset="-120"/>
              </a:rPr>
              <a:t>臺灣海峽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3348038" y="6165850"/>
            <a:ext cx="25209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4000" b="1">
                <a:solidFill>
                  <a:schemeClr val="tx1"/>
                </a:solidFill>
                <a:ea typeface="標楷體" panose="03000509000000000000" pitchFamily="65" charset="-120"/>
              </a:rPr>
              <a:t>巴士海峽</a:t>
            </a:r>
          </a:p>
        </p:txBody>
      </p:sp>
      <p:pic>
        <p:nvPicPr>
          <p:cNvPr id="19463" name="Picture 13" descr="新臺灣行政區域圖"/>
          <p:cNvPicPr>
            <a:picLocks noChangeAspect="1" noChangeArrowheads="1"/>
          </p:cNvPicPr>
          <p:nvPr/>
        </p:nvPicPr>
        <p:blipFill>
          <a:blip r:embed="rId3" cstate="email">
            <a:lum contras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908050"/>
            <a:ext cx="15113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 Box 12"/>
          <p:cNvSpPr txBox="1">
            <a:spLocks noChangeArrowheads="1"/>
          </p:cNvSpPr>
          <p:nvPr/>
        </p:nvSpPr>
        <p:spPr bwMode="auto">
          <a:xfrm>
            <a:off x="179388" y="333375"/>
            <a:ext cx="3671887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r>
              <a:rPr lang="en-US" altLang="zh-TW" sz="3200" b="1">
                <a:solidFill>
                  <a:schemeClr val="tx1"/>
                </a:solidFill>
                <a:ea typeface="新細明體" panose="02020500000000000000" pitchFamily="18" charset="-120"/>
              </a:rPr>
              <a:t>Question 1</a:t>
            </a:r>
          </a:p>
          <a:p>
            <a:pPr algn="ctr" eaLnBrk="1" hangingPunct="1">
              <a:spcBef>
                <a:spcPct val="15000"/>
              </a:spcBef>
              <a:buFontTx/>
              <a:buNone/>
            </a:pPr>
            <a:r>
              <a:rPr lang="zh-TW" altLang="en-US" sz="3800" b="1">
                <a:solidFill>
                  <a:schemeClr val="tx1"/>
                </a:solidFill>
                <a:ea typeface="標楷體" panose="03000509000000000000" pitchFamily="65" charset="-120"/>
              </a:rPr>
              <a:t>臺灣四周的海洋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6" grpId="0"/>
      <p:bldP spid="58376" grpId="1"/>
      <p:bldP spid="58377" grpId="0"/>
      <p:bldP spid="58377" grpId="1"/>
      <p:bldP spid="58378" grpId="0"/>
      <p:bldP spid="58378" grpId="1"/>
      <p:bldP spid="58379" grpId="0"/>
      <p:bldP spid="5837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臺灣鄰近_無字上色-張崴耑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3300" y="0"/>
            <a:ext cx="3060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 descr="臺灣鄰近_無字上色-張崴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71437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4932363" y="5510213"/>
            <a:ext cx="3671887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3200" b="1">
                <a:solidFill>
                  <a:schemeClr val="bg1"/>
                </a:solidFill>
                <a:ea typeface="新細明體" panose="02020500000000000000" pitchFamily="18" charset="-120"/>
              </a:rPr>
              <a:t>Question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800" b="1">
                <a:solidFill>
                  <a:schemeClr val="bg1"/>
                </a:solidFill>
                <a:ea typeface="標楷體" panose="03000509000000000000" pitchFamily="65" charset="-120"/>
              </a:rPr>
              <a:t>臺灣四周的國家</a:t>
            </a:r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5076825" y="1773238"/>
            <a:ext cx="431800" cy="360362"/>
          </a:xfrm>
          <a:prstGeom prst="star5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TW" altLang="en-US"/>
          </a:p>
        </p:txBody>
      </p:sp>
      <p:sp>
        <p:nvSpPr>
          <p:cNvPr id="62472" name="AutoShape 8"/>
          <p:cNvSpPr>
            <a:spLocks noChangeArrowheads="1"/>
          </p:cNvSpPr>
          <p:nvPr/>
        </p:nvSpPr>
        <p:spPr bwMode="auto">
          <a:xfrm>
            <a:off x="3563938" y="1844675"/>
            <a:ext cx="431800" cy="360363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TW" altLang="en-US"/>
          </a:p>
        </p:txBody>
      </p:sp>
      <p:sp>
        <p:nvSpPr>
          <p:cNvPr id="62473" name="AutoShape 9"/>
          <p:cNvSpPr>
            <a:spLocks noChangeArrowheads="1"/>
          </p:cNvSpPr>
          <p:nvPr/>
        </p:nvSpPr>
        <p:spPr bwMode="auto">
          <a:xfrm>
            <a:off x="3419475" y="1268413"/>
            <a:ext cx="431800" cy="3603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TW" altLang="en-US"/>
          </a:p>
        </p:txBody>
      </p:sp>
      <p:sp>
        <p:nvSpPr>
          <p:cNvPr id="62474" name="AutoShape 10"/>
          <p:cNvSpPr>
            <a:spLocks noChangeArrowheads="1"/>
          </p:cNvSpPr>
          <p:nvPr/>
        </p:nvSpPr>
        <p:spPr bwMode="auto">
          <a:xfrm>
            <a:off x="2555875" y="5157788"/>
            <a:ext cx="431800" cy="360362"/>
          </a:xfrm>
          <a:prstGeom prst="star5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TW" altLang="en-US"/>
          </a:p>
        </p:txBody>
      </p:sp>
      <p:sp>
        <p:nvSpPr>
          <p:cNvPr id="62475" name="AutoShape 11"/>
          <p:cNvSpPr>
            <a:spLocks noChangeArrowheads="1"/>
          </p:cNvSpPr>
          <p:nvPr/>
        </p:nvSpPr>
        <p:spPr bwMode="auto">
          <a:xfrm>
            <a:off x="1331913" y="2781300"/>
            <a:ext cx="431800" cy="360363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TW" altLang="en-US"/>
          </a:p>
        </p:txBody>
      </p:sp>
      <p:sp>
        <p:nvSpPr>
          <p:cNvPr id="62476" name="AutoShape 12"/>
          <p:cNvSpPr>
            <a:spLocks noChangeArrowheads="1"/>
          </p:cNvSpPr>
          <p:nvPr/>
        </p:nvSpPr>
        <p:spPr bwMode="auto">
          <a:xfrm>
            <a:off x="3419475" y="44450"/>
            <a:ext cx="431800" cy="360363"/>
          </a:xfrm>
          <a:prstGeom prst="star5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TW" altLang="en-US"/>
          </a:p>
        </p:txBody>
      </p:sp>
      <p:sp>
        <p:nvSpPr>
          <p:cNvPr id="62477" name="AutoShape 13"/>
          <p:cNvSpPr>
            <a:spLocks noChangeArrowheads="1"/>
          </p:cNvSpPr>
          <p:nvPr/>
        </p:nvSpPr>
        <p:spPr bwMode="auto">
          <a:xfrm>
            <a:off x="611188" y="5300663"/>
            <a:ext cx="431800" cy="360362"/>
          </a:xfrm>
          <a:prstGeom prst="star5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TW" altLang="en-US"/>
          </a:p>
        </p:txBody>
      </p:sp>
      <p:sp>
        <p:nvSpPr>
          <p:cNvPr id="62478" name="AutoShape 14"/>
          <p:cNvSpPr>
            <a:spLocks noChangeArrowheads="1"/>
          </p:cNvSpPr>
          <p:nvPr/>
        </p:nvSpPr>
        <p:spPr bwMode="auto">
          <a:xfrm>
            <a:off x="6227763" y="1628775"/>
            <a:ext cx="431800" cy="360363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TW" altLang="en-US"/>
          </a:p>
        </p:txBody>
      </p:sp>
      <p:sp>
        <p:nvSpPr>
          <p:cNvPr id="62479" name="AutoShape 15"/>
          <p:cNvSpPr>
            <a:spLocks noChangeArrowheads="1"/>
          </p:cNvSpPr>
          <p:nvPr/>
        </p:nvSpPr>
        <p:spPr bwMode="auto">
          <a:xfrm>
            <a:off x="6227763" y="955675"/>
            <a:ext cx="431800" cy="360363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TW" altLang="en-US"/>
          </a:p>
        </p:txBody>
      </p:sp>
      <p:sp>
        <p:nvSpPr>
          <p:cNvPr id="62480" name="AutoShape 16"/>
          <p:cNvSpPr>
            <a:spLocks noChangeArrowheads="1"/>
          </p:cNvSpPr>
          <p:nvPr/>
        </p:nvSpPr>
        <p:spPr bwMode="auto">
          <a:xfrm>
            <a:off x="6227763" y="4860925"/>
            <a:ext cx="431800" cy="360363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TW" altLang="en-US"/>
          </a:p>
        </p:txBody>
      </p:sp>
      <p:sp>
        <p:nvSpPr>
          <p:cNvPr id="62481" name="AutoShape 17"/>
          <p:cNvSpPr>
            <a:spLocks noChangeArrowheads="1"/>
          </p:cNvSpPr>
          <p:nvPr/>
        </p:nvSpPr>
        <p:spPr bwMode="auto">
          <a:xfrm>
            <a:off x="6227763" y="4251325"/>
            <a:ext cx="431800" cy="360363"/>
          </a:xfrm>
          <a:prstGeom prst="star5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TW" altLang="en-US"/>
          </a:p>
        </p:txBody>
      </p:sp>
      <p:sp>
        <p:nvSpPr>
          <p:cNvPr id="62482" name="AutoShape 18"/>
          <p:cNvSpPr>
            <a:spLocks noChangeArrowheads="1"/>
          </p:cNvSpPr>
          <p:nvPr/>
        </p:nvSpPr>
        <p:spPr bwMode="auto">
          <a:xfrm>
            <a:off x="6227763" y="3573463"/>
            <a:ext cx="431800" cy="360362"/>
          </a:xfrm>
          <a:prstGeom prst="star5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TW" altLang="en-US"/>
          </a:p>
        </p:txBody>
      </p:sp>
      <p:sp>
        <p:nvSpPr>
          <p:cNvPr id="62483" name="AutoShape 19"/>
          <p:cNvSpPr>
            <a:spLocks noChangeArrowheads="1"/>
          </p:cNvSpPr>
          <p:nvPr/>
        </p:nvSpPr>
        <p:spPr bwMode="auto">
          <a:xfrm>
            <a:off x="6227763" y="2924175"/>
            <a:ext cx="431800" cy="360363"/>
          </a:xfrm>
          <a:prstGeom prst="star5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TW" altLang="en-US"/>
          </a:p>
        </p:txBody>
      </p:sp>
      <p:sp>
        <p:nvSpPr>
          <p:cNvPr id="62484" name="AutoShape 20"/>
          <p:cNvSpPr>
            <a:spLocks noChangeArrowheads="1"/>
          </p:cNvSpPr>
          <p:nvPr/>
        </p:nvSpPr>
        <p:spPr bwMode="auto">
          <a:xfrm>
            <a:off x="6227763" y="2276475"/>
            <a:ext cx="431800" cy="360363"/>
          </a:xfrm>
          <a:prstGeom prst="star5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TW" altLang="en-US"/>
          </a:p>
        </p:txBody>
      </p:sp>
      <p:sp>
        <p:nvSpPr>
          <p:cNvPr id="62485" name="Text Box 21"/>
          <p:cNvSpPr txBox="1">
            <a:spLocks noChangeArrowheads="1"/>
          </p:cNvSpPr>
          <p:nvPr/>
        </p:nvSpPr>
        <p:spPr bwMode="auto">
          <a:xfrm>
            <a:off x="6553200" y="908050"/>
            <a:ext cx="2339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 b="1">
                <a:solidFill>
                  <a:schemeClr val="bg1"/>
                </a:solidFill>
                <a:ea typeface="新細明體" panose="02020500000000000000" pitchFamily="18" charset="-120"/>
              </a:rPr>
              <a:t>【</a:t>
            </a:r>
            <a:r>
              <a:rPr lang="zh-TW" altLang="en-US" sz="2800" b="1">
                <a:solidFill>
                  <a:schemeClr val="bg1"/>
                </a:solidFill>
                <a:ea typeface="標楷體" panose="03000509000000000000" pitchFamily="65" charset="-120"/>
              </a:rPr>
              <a:t>中國大陸</a:t>
            </a:r>
            <a:r>
              <a:rPr lang="en-US" altLang="zh-TW" sz="2800" b="1">
                <a:solidFill>
                  <a:schemeClr val="bg1"/>
                </a:solidFill>
                <a:ea typeface="新細明體" panose="02020500000000000000" pitchFamily="18" charset="-120"/>
              </a:rPr>
              <a:t>】</a:t>
            </a:r>
            <a:endParaRPr lang="zh-TW" altLang="en-US" sz="2800" b="1">
              <a:solidFill>
                <a:schemeClr val="bg1"/>
              </a:solidFill>
              <a:ea typeface="新細明體" panose="02020500000000000000" pitchFamily="18" charset="-120"/>
            </a:endParaRPr>
          </a:p>
        </p:txBody>
      </p:sp>
      <p:sp>
        <p:nvSpPr>
          <p:cNvPr id="62486" name="Text Box 22"/>
          <p:cNvSpPr txBox="1">
            <a:spLocks noChangeArrowheads="1"/>
          </p:cNvSpPr>
          <p:nvPr/>
        </p:nvSpPr>
        <p:spPr bwMode="auto">
          <a:xfrm>
            <a:off x="6516688" y="1541463"/>
            <a:ext cx="23399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 b="1">
                <a:solidFill>
                  <a:srgbClr val="FFFF00"/>
                </a:solidFill>
                <a:ea typeface="新細明體" panose="02020500000000000000" pitchFamily="18" charset="-120"/>
              </a:rPr>
              <a:t>【</a:t>
            </a:r>
            <a:r>
              <a:rPr lang="zh-TW" altLang="en-US" sz="2800" b="1">
                <a:solidFill>
                  <a:srgbClr val="FFFF00"/>
                </a:solidFill>
                <a:ea typeface="標楷體" panose="03000509000000000000" pitchFamily="65" charset="-120"/>
              </a:rPr>
              <a:t>北韓</a:t>
            </a:r>
            <a:r>
              <a:rPr lang="en-US" altLang="zh-TW" sz="2800" b="1">
                <a:solidFill>
                  <a:srgbClr val="FFFF00"/>
                </a:solidFill>
                <a:ea typeface="新細明體" panose="02020500000000000000" pitchFamily="18" charset="-120"/>
              </a:rPr>
              <a:t>】</a:t>
            </a:r>
            <a:endParaRPr lang="zh-TW" altLang="en-US" sz="2800" b="1">
              <a:solidFill>
                <a:srgbClr val="FFFF00"/>
              </a:solidFill>
              <a:ea typeface="新細明體" panose="02020500000000000000" pitchFamily="18" charset="-120"/>
            </a:endParaRPr>
          </a:p>
        </p:txBody>
      </p:sp>
      <p:sp>
        <p:nvSpPr>
          <p:cNvPr id="62487" name="Text Box 23"/>
          <p:cNvSpPr txBox="1">
            <a:spLocks noChangeArrowheads="1"/>
          </p:cNvSpPr>
          <p:nvPr/>
        </p:nvSpPr>
        <p:spPr bwMode="auto">
          <a:xfrm>
            <a:off x="6503988" y="2201863"/>
            <a:ext cx="23399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>
                <a:solidFill>
                  <a:srgbClr val="66FF33"/>
                </a:solidFill>
                <a:ea typeface="新細明體" panose="02020500000000000000" pitchFamily="18" charset="-120"/>
              </a:rPr>
              <a:t>【</a:t>
            </a:r>
            <a:r>
              <a:rPr lang="zh-TW" altLang="en-US" sz="2800" b="1">
                <a:solidFill>
                  <a:srgbClr val="66FF33"/>
                </a:solidFill>
                <a:ea typeface="標楷體" panose="03000509000000000000" pitchFamily="65" charset="-120"/>
              </a:rPr>
              <a:t>菲律賓</a:t>
            </a:r>
            <a:r>
              <a:rPr lang="en-US" altLang="zh-TW" sz="2800">
                <a:solidFill>
                  <a:srgbClr val="66FF33"/>
                </a:solidFill>
                <a:ea typeface="新細明體" panose="02020500000000000000" pitchFamily="18" charset="-120"/>
              </a:rPr>
              <a:t>】</a:t>
            </a:r>
            <a:endParaRPr lang="zh-TW" altLang="en-US" sz="2800">
              <a:solidFill>
                <a:srgbClr val="66FF33"/>
              </a:solidFill>
              <a:ea typeface="新細明體" panose="02020500000000000000" pitchFamily="18" charset="-120"/>
            </a:endParaRPr>
          </a:p>
        </p:txBody>
      </p:sp>
      <p:sp>
        <p:nvSpPr>
          <p:cNvPr id="62488" name="Text Box 24"/>
          <p:cNvSpPr txBox="1">
            <a:spLocks noChangeArrowheads="1"/>
          </p:cNvSpPr>
          <p:nvPr/>
        </p:nvSpPr>
        <p:spPr bwMode="auto">
          <a:xfrm>
            <a:off x="6516688" y="2852738"/>
            <a:ext cx="23399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>
                <a:solidFill>
                  <a:srgbClr val="FF00FF"/>
                </a:solidFill>
                <a:ea typeface="新細明體" panose="02020500000000000000" pitchFamily="18" charset="-120"/>
              </a:rPr>
              <a:t>【</a:t>
            </a:r>
            <a:r>
              <a:rPr lang="zh-TW" altLang="en-US" sz="2800" b="1">
                <a:solidFill>
                  <a:srgbClr val="FF00FF"/>
                </a:solidFill>
                <a:ea typeface="標楷體" panose="03000509000000000000" pitchFamily="65" charset="-120"/>
              </a:rPr>
              <a:t>日本</a:t>
            </a:r>
            <a:r>
              <a:rPr lang="en-US" altLang="zh-TW" sz="2800">
                <a:solidFill>
                  <a:srgbClr val="FF00FF"/>
                </a:solidFill>
                <a:ea typeface="新細明體" panose="02020500000000000000" pitchFamily="18" charset="-120"/>
              </a:rPr>
              <a:t>】</a:t>
            </a:r>
            <a:endParaRPr lang="zh-TW" altLang="en-US" sz="2800">
              <a:solidFill>
                <a:srgbClr val="FF00FF"/>
              </a:solidFill>
              <a:ea typeface="新細明體" panose="02020500000000000000" pitchFamily="18" charset="-120"/>
            </a:endParaRPr>
          </a:p>
        </p:txBody>
      </p:sp>
      <p:sp>
        <p:nvSpPr>
          <p:cNvPr id="62489" name="Text Box 25"/>
          <p:cNvSpPr txBox="1">
            <a:spLocks noChangeArrowheads="1"/>
          </p:cNvSpPr>
          <p:nvPr/>
        </p:nvSpPr>
        <p:spPr bwMode="auto">
          <a:xfrm>
            <a:off x="6516688" y="3506788"/>
            <a:ext cx="23399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>
                <a:solidFill>
                  <a:srgbClr val="800080"/>
                </a:solidFill>
                <a:ea typeface="新細明體" panose="02020500000000000000" pitchFamily="18" charset="-120"/>
              </a:rPr>
              <a:t>【</a:t>
            </a:r>
            <a:r>
              <a:rPr lang="zh-TW" altLang="en-US" sz="2800" b="1">
                <a:solidFill>
                  <a:srgbClr val="800080"/>
                </a:solidFill>
                <a:ea typeface="標楷體" panose="03000509000000000000" pitchFamily="65" charset="-120"/>
              </a:rPr>
              <a:t>越南</a:t>
            </a:r>
            <a:r>
              <a:rPr lang="en-US" altLang="zh-TW" sz="2800">
                <a:solidFill>
                  <a:srgbClr val="800080"/>
                </a:solidFill>
                <a:ea typeface="新細明體" panose="02020500000000000000" pitchFamily="18" charset="-120"/>
              </a:rPr>
              <a:t>】</a:t>
            </a:r>
            <a:endParaRPr lang="zh-TW" altLang="en-US" sz="2800">
              <a:solidFill>
                <a:srgbClr val="800080"/>
              </a:solidFill>
              <a:ea typeface="新細明體" panose="02020500000000000000" pitchFamily="18" charset="-120"/>
            </a:endParaRPr>
          </a:p>
        </p:txBody>
      </p:sp>
      <p:sp>
        <p:nvSpPr>
          <p:cNvPr id="62490" name="Text Box 26"/>
          <p:cNvSpPr txBox="1">
            <a:spLocks noChangeArrowheads="1"/>
          </p:cNvSpPr>
          <p:nvPr/>
        </p:nvSpPr>
        <p:spPr bwMode="auto">
          <a:xfrm>
            <a:off x="6516688" y="4192588"/>
            <a:ext cx="23399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>
                <a:solidFill>
                  <a:srgbClr val="0000FF"/>
                </a:solidFill>
                <a:ea typeface="新細明體" panose="02020500000000000000" pitchFamily="18" charset="-120"/>
              </a:rPr>
              <a:t>【</a:t>
            </a:r>
            <a:r>
              <a:rPr lang="zh-TW" altLang="en-US" sz="2800" b="1">
                <a:solidFill>
                  <a:srgbClr val="0000FF"/>
                </a:solidFill>
                <a:ea typeface="標楷體" panose="03000509000000000000" pitchFamily="65" charset="-120"/>
              </a:rPr>
              <a:t>俄羅斯</a:t>
            </a:r>
            <a:r>
              <a:rPr lang="en-US" altLang="zh-TW" sz="2800">
                <a:solidFill>
                  <a:srgbClr val="0000FF"/>
                </a:solidFill>
                <a:ea typeface="新細明體" panose="02020500000000000000" pitchFamily="18" charset="-120"/>
              </a:rPr>
              <a:t>】</a:t>
            </a:r>
            <a:endParaRPr lang="zh-TW" altLang="en-US" sz="2800">
              <a:solidFill>
                <a:srgbClr val="0000FF"/>
              </a:solidFill>
              <a:ea typeface="新細明體" panose="02020500000000000000" pitchFamily="18" charset="-120"/>
            </a:endParaRPr>
          </a:p>
        </p:txBody>
      </p:sp>
      <p:sp>
        <p:nvSpPr>
          <p:cNvPr id="62491" name="Text Box 27"/>
          <p:cNvSpPr txBox="1">
            <a:spLocks noChangeArrowheads="1"/>
          </p:cNvSpPr>
          <p:nvPr/>
        </p:nvSpPr>
        <p:spPr bwMode="auto">
          <a:xfrm>
            <a:off x="6516688" y="4797425"/>
            <a:ext cx="2339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新細明體" panose="02020500000000000000" pitchFamily="18" charset="-120"/>
              </a:rPr>
              <a:t>【</a:t>
            </a:r>
            <a:r>
              <a:rPr lang="zh-TW" altLang="en-US" sz="2800" b="1">
                <a:solidFill>
                  <a:srgbClr val="FF0000"/>
                </a:solidFill>
                <a:ea typeface="標楷體" panose="03000509000000000000" pitchFamily="65" charset="-120"/>
              </a:rPr>
              <a:t>南韓</a:t>
            </a:r>
            <a:r>
              <a:rPr lang="en-US" altLang="zh-TW" sz="2800">
                <a:solidFill>
                  <a:srgbClr val="FF0000"/>
                </a:solidFill>
                <a:ea typeface="新細明體" panose="02020500000000000000" pitchFamily="18" charset="-120"/>
              </a:rPr>
              <a:t>】</a:t>
            </a:r>
            <a:endParaRPr lang="zh-TW" altLang="en-US" sz="2800">
              <a:solidFill>
                <a:srgbClr val="FF0000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2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7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24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7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2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8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24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8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2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8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2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8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2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80"/>
                  </p:tgtEl>
                </p:cond>
              </p:nextCondLst>
            </p:seq>
          </p:childTnLst>
        </p:cTn>
      </p:par>
    </p:tnLst>
    <p:bldLst>
      <p:bldP spid="62485" grpId="0"/>
      <p:bldP spid="62486" grpId="0"/>
      <p:bldP spid="62487" grpId="0"/>
      <p:bldP spid="62488" grpId="0"/>
      <p:bldP spid="62489" grpId="0"/>
      <p:bldP spid="62490" grpId="0"/>
      <p:bldP spid="6249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臺灣位置圖"/>
          <p:cNvPicPr>
            <a:picLocks noChangeAspect="1" noChangeArrowheads="1"/>
          </p:cNvPicPr>
          <p:nvPr/>
        </p:nvPicPr>
        <p:blipFill>
          <a:blip r:embed="rId2" cstate="email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51" r="9596" b="21260"/>
          <a:stretch>
            <a:fillRect/>
          </a:stretch>
        </p:blipFill>
        <p:spPr bwMode="auto">
          <a:xfrm>
            <a:off x="252413" y="1112838"/>
            <a:ext cx="5040312" cy="55435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435600" y="1123950"/>
            <a:ext cx="3529013" cy="5400675"/>
          </a:xfrm>
        </p:spPr>
        <p:txBody>
          <a:bodyPr/>
          <a:lstStyle/>
          <a:p>
            <a:pPr>
              <a:lnSpc>
                <a:spcPct val="115000"/>
              </a:lnSpc>
              <a:buFontTx/>
              <a:buNone/>
            </a:pPr>
            <a:r>
              <a:rPr lang="en-US" altLang="zh-TW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請參考課本</a:t>
            </a:r>
            <a:r>
              <a:rPr lang="en-US" altLang="zh-TW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P8.</a:t>
            </a:r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將臺灣周圍的「國家」與「海洋」名稱以色筆標示。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en-US" altLang="zh-TW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不同國家請用不同顏色上色，上色時請小心塗滿。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en-US" altLang="zh-TW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海洋請用藍色，且需標註海洋名稱。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zh-TW" altLang="en-US" sz="24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圖：翰林出版社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971600" y="165194"/>
            <a:ext cx="7200800" cy="756000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defRPr/>
            </a:pPr>
            <a:r>
              <a:rPr lang="en-US" altLang="zh-TW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作業說明～臺灣的海陸位置圖</a:t>
            </a:r>
            <a:r>
              <a:rPr lang="en-US" altLang="zh-TW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sz="3600" smtClean="0">
              <a:effectLst>
                <a:outerShdw blurRad="38100" dist="38100" dir="2700000" algn="tl">
                  <a:srgbClr val="C0C0C0"/>
                </a:outerShdw>
              </a:effectLst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12875"/>
            <a:ext cx="8229600" cy="43783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b="1" smtClean="0">
                <a:ea typeface="標楷體" panose="03000509000000000000" pitchFamily="65" charset="-120"/>
              </a:rPr>
              <a:t>1</a:t>
            </a:r>
            <a:r>
              <a:rPr lang="zh-TW" altLang="en-US" b="1" smtClean="0">
                <a:ea typeface="標楷體" panose="03000509000000000000" pitchFamily="65" charset="-120"/>
              </a:rPr>
              <a:t>、連接南北兩極的直線稱為「經線」。</a:t>
            </a:r>
          </a:p>
          <a:p>
            <a:pPr>
              <a:buFontTx/>
              <a:buNone/>
            </a:pPr>
            <a:r>
              <a:rPr lang="en-US" altLang="zh-TW" b="1" smtClean="0">
                <a:ea typeface="標楷體" panose="03000509000000000000" pitchFamily="65" charset="-120"/>
              </a:rPr>
              <a:t>2</a:t>
            </a:r>
            <a:r>
              <a:rPr lang="zh-TW" altLang="en-US" b="1" smtClean="0">
                <a:ea typeface="標楷體" panose="03000509000000000000" pitchFamily="65" charset="-120"/>
              </a:rPr>
              <a:t>、本初子午線（</a:t>
            </a:r>
            <a:r>
              <a:rPr lang="en-US" altLang="zh-TW" b="1" smtClean="0">
                <a:ea typeface="標楷體" panose="03000509000000000000" pitchFamily="65" charset="-120"/>
              </a:rPr>
              <a:t>0</a:t>
            </a:r>
            <a:r>
              <a:rPr lang="zh-TW" altLang="en-US" b="1" smtClean="0">
                <a:ea typeface="標楷體" panose="03000509000000000000" pitchFamily="65" charset="-120"/>
              </a:rPr>
              <a:t>度經線）：通過英國倫敦</a:t>
            </a:r>
          </a:p>
          <a:p>
            <a:pPr>
              <a:buFontTx/>
              <a:buNone/>
            </a:pPr>
            <a:r>
              <a:rPr lang="zh-TW" altLang="en-US" b="1" smtClean="0">
                <a:ea typeface="標楷體" panose="03000509000000000000" pitchFamily="65" charset="-120"/>
              </a:rPr>
              <a:t>   「格林威治」天文台。</a:t>
            </a:r>
          </a:p>
          <a:p>
            <a:pPr>
              <a:buFontTx/>
              <a:buNone/>
            </a:pPr>
            <a:r>
              <a:rPr lang="en-US" altLang="zh-TW" b="1" smtClean="0">
                <a:ea typeface="標楷體" panose="03000509000000000000" pitchFamily="65" charset="-120"/>
              </a:rPr>
              <a:t>3</a:t>
            </a:r>
            <a:r>
              <a:rPr lang="zh-TW" altLang="en-US" b="1" smtClean="0">
                <a:ea typeface="標楷體" panose="03000509000000000000" pitchFamily="65" charset="-120"/>
              </a:rPr>
              <a:t>、東經（</a:t>
            </a:r>
            <a:r>
              <a:rPr lang="en-US" altLang="zh-TW" b="1" smtClean="0">
                <a:ea typeface="標楷體" panose="03000509000000000000" pitchFamily="65" charset="-120"/>
              </a:rPr>
              <a:t>E</a:t>
            </a:r>
            <a:r>
              <a:rPr lang="zh-TW" altLang="en-US" b="1" smtClean="0">
                <a:ea typeface="標楷體" panose="03000509000000000000" pitchFamily="65" charset="-120"/>
              </a:rPr>
              <a:t>）、西經（</a:t>
            </a:r>
            <a:r>
              <a:rPr lang="en-US" altLang="zh-TW" b="1" smtClean="0">
                <a:ea typeface="標楷體" panose="03000509000000000000" pitchFamily="65" charset="-120"/>
              </a:rPr>
              <a:t>W</a:t>
            </a:r>
            <a:r>
              <a:rPr lang="zh-TW" altLang="en-US" b="1" smtClean="0">
                <a:ea typeface="標楷體" panose="03000509000000000000" pitchFamily="65" charset="-120"/>
              </a:rPr>
              <a:t>）各</a:t>
            </a:r>
            <a:r>
              <a:rPr lang="en-US" altLang="zh-TW" b="1" smtClean="0">
                <a:ea typeface="標楷體" panose="03000509000000000000" pitchFamily="65" charset="-120"/>
              </a:rPr>
              <a:t>180</a:t>
            </a:r>
            <a:r>
              <a:rPr lang="zh-TW" altLang="en-US" b="1" smtClean="0">
                <a:ea typeface="標楷體" panose="03000509000000000000" pitchFamily="65" charset="-120"/>
              </a:rPr>
              <a:t>度</a:t>
            </a:r>
          </a:p>
          <a:p>
            <a:pPr>
              <a:buFontTx/>
              <a:buNone/>
            </a:pPr>
            <a:endParaRPr lang="zh-TW" altLang="en-US" b="1" smtClean="0">
              <a:ea typeface="標楷體" panose="03000509000000000000" pitchFamily="65" charset="-120"/>
            </a:endParaRPr>
          </a:p>
        </p:txBody>
      </p:sp>
      <p:pic>
        <p:nvPicPr>
          <p:cNvPr id="32773" name="Picture 5" descr="File:赤道、本初子午線及東亞部分都市位置圖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4149725"/>
            <a:ext cx="482441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3162300" y="4645025"/>
            <a:ext cx="611188" cy="13684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solidFill>
                  <a:srgbClr val="000000"/>
                </a:solidFill>
                <a:ea typeface="標楷體" panose="03000509000000000000" pitchFamily="65" charset="-120"/>
              </a:rPr>
              <a:t>西半球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4787900" y="4652963"/>
            <a:ext cx="611188" cy="13684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solidFill>
                  <a:srgbClr val="000000"/>
                </a:solidFill>
                <a:ea typeface="標楷體" panose="03000509000000000000" pitchFamily="65" charset="-120"/>
              </a:rPr>
              <a:t>東半球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2582863" y="3860800"/>
            <a:ext cx="45354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>
                <a:solidFill>
                  <a:schemeClr val="tx1"/>
                </a:solidFill>
                <a:ea typeface="新細明體" panose="02020500000000000000" pitchFamily="18" charset="-120"/>
              </a:rPr>
              <a:t>180  90   30   0   30   90  180  </a:t>
            </a:r>
          </a:p>
        </p:txBody>
      </p:sp>
      <p:sp>
        <p:nvSpPr>
          <p:cNvPr id="32780" name="AutoShape 12"/>
          <p:cNvSpPr>
            <a:spLocks noChangeArrowheads="1"/>
          </p:cNvSpPr>
          <p:nvPr/>
        </p:nvSpPr>
        <p:spPr bwMode="auto">
          <a:xfrm>
            <a:off x="6596063" y="4149725"/>
            <a:ext cx="2387600" cy="1223963"/>
          </a:xfrm>
          <a:prstGeom prst="wedgeRoundRectCallout">
            <a:avLst>
              <a:gd name="adj1" fmla="val -85574"/>
              <a:gd name="adj2" fmla="val -52074"/>
              <a:gd name="adj3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>
                <a:solidFill>
                  <a:schemeClr val="tx1"/>
                </a:solidFill>
                <a:ea typeface="標楷體" panose="03000509000000000000" pitchFamily="65" charset="-120"/>
              </a:rPr>
              <a:t>東半球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b="1">
                <a:solidFill>
                  <a:schemeClr val="tx1"/>
                </a:solidFill>
                <a:ea typeface="標楷體" panose="03000509000000000000" pitchFamily="65" charset="-120"/>
              </a:rPr>
              <a:t>經度數值越往右（往東）數值越大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5507483" y="1268413"/>
            <a:ext cx="3529013" cy="5400675"/>
          </a:xfrm>
          <a:prstGeom prst="rect">
            <a:avLst/>
          </a:prstGeom>
          <a:solidFill>
            <a:srgbClr val="A7D3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5000"/>
              </a:spcBef>
              <a:buFontTx/>
              <a:buNone/>
              <a:defRPr/>
            </a:pPr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位在英國倫敦的格林威治天文台。從天文台射出的雷射標誌著本初子午線。</a:t>
            </a:r>
          </a:p>
          <a:p>
            <a:pPr eaLnBrk="1" hangingPunct="1">
              <a:lnSpc>
                <a:spcPct val="110000"/>
              </a:lnSpc>
              <a:spcBef>
                <a:spcPct val="15000"/>
              </a:spcBef>
              <a:buFontTx/>
              <a:buNone/>
              <a:defRPr/>
            </a:pPr>
            <a:r>
              <a:rPr lang="en-US" altLang="zh-TW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1884</a:t>
            </a:r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國際子午線會議在美國召開，</a:t>
            </a:r>
            <a:r>
              <a:rPr lang="en-US" altLang="zh-TW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26</a:t>
            </a:r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國代表投票決定此項結果。不過，法國不願接受，仍以巴黎天文台子午線為準。直到</a:t>
            </a:r>
            <a:r>
              <a:rPr lang="en-US" altLang="zh-TW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1911</a:t>
            </a:r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年才改變，但仍稱之為「巴黎標準時間」。</a:t>
            </a:r>
          </a:p>
          <a:p>
            <a:pPr eaLnBrk="1" hangingPunct="1">
              <a:lnSpc>
                <a:spcPct val="110000"/>
              </a:lnSpc>
              <a:spcBef>
                <a:spcPct val="15000"/>
              </a:spcBef>
              <a:buFontTx/>
              <a:buNone/>
              <a:defRPr/>
            </a:pPr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圖：維基百科</a:t>
            </a: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684213" y="6369050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b="1">
                <a:solidFill>
                  <a:schemeClr val="tx1"/>
                </a:solidFill>
                <a:ea typeface="標楷體" panose="03000509000000000000" pitchFamily="65" charset="-120"/>
              </a:rPr>
              <a:t>圖：維基百科</a:t>
            </a:r>
          </a:p>
        </p:txBody>
      </p:sp>
      <p:pic>
        <p:nvPicPr>
          <p:cNvPr id="32781" name="Picture 13" descr="File:Greenwich observatory las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268413"/>
            <a:ext cx="5292725" cy="540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1907704" y="116632"/>
            <a:ext cx="619268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CFF66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五、認識經度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nimBg="1"/>
      <p:bldP spid="32775" grpId="0" animBg="1"/>
      <p:bldP spid="32778" grpId="0"/>
      <p:bldP spid="32780" grpId="0" animBg="1"/>
      <p:bldP spid="3278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84313"/>
            <a:ext cx="8229600" cy="4897437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en-US" altLang="zh-TW" b="1" smtClean="0">
                <a:ea typeface="標楷體" panose="03000509000000000000" pitchFamily="65" charset="-120"/>
              </a:rPr>
              <a:t>1</a:t>
            </a:r>
            <a:r>
              <a:rPr lang="zh-TW" altLang="en-US" b="1" smtClean="0">
                <a:ea typeface="標楷體" panose="03000509000000000000" pitchFamily="65" charset="-120"/>
              </a:rPr>
              <a:t>、將地球平分成南北兩半的圓圈線是赤道。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zh-TW" b="1" smtClean="0">
                <a:ea typeface="標楷體" panose="03000509000000000000" pitchFamily="65" charset="-120"/>
              </a:rPr>
              <a:t>2</a:t>
            </a:r>
            <a:r>
              <a:rPr lang="zh-TW" altLang="en-US" b="1" smtClean="0">
                <a:ea typeface="標楷體" panose="03000509000000000000" pitchFamily="65" charset="-120"/>
              </a:rPr>
              <a:t>、與赤道平行的圓圈線為「緯線」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zh-TW" b="1" smtClean="0">
                <a:ea typeface="標楷體" panose="03000509000000000000" pitchFamily="65" charset="-120"/>
              </a:rPr>
              <a:t>3</a:t>
            </a:r>
            <a:r>
              <a:rPr lang="zh-TW" altLang="en-US" b="1" smtClean="0">
                <a:ea typeface="標楷體" panose="03000509000000000000" pitchFamily="65" charset="-120"/>
              </a:rPr>
              <a:t>、南緯（</a:t>
            </a:r>
            <a:r>
              <a:rPr lang="en-US" altLang="zh-TW" b="1" smtClean="0">
                <a:ea typeface="標楷體" panose="03000509000000000000" pitchFamily="65" charset="-120"/>
              </a:rPr>
              <a:t>S</a:t>
            </a:r>
            <a:r>
              <a:rPr lang="zh-TW" altLang="en-US" b="1" smtClean="0">
                <a:ea typeface="標楷體" panose="03000509000000000000" pitchFamily="65" charset="-120"/>
              </a:rPr>
              <a:t>）、北緯（</a:t>
            </a:r>
            <a:r>
              <a:rPr lang="en-US" altLang="zh-TW" b="1" smtClean="0">
                <a:ea typeface="標楷體" panose="03000509000000000000" pitchFamily="65" charset="-120"/>
              </a:rPr>
              <a:t>N</a:t>
            </a:r>
            <a:r>
              <a:rPr lang="zh-TW" altLang="en-US" b="1" smtClean="0">
                <a:ea typeface="標楷體" panose="03000509000000000000" pitchFamily="65" charset="-120"/>
              </a:rPr>
              <a:t>）各</a:t>
            </a:r>
            <a:r>
              <a:rPr lang="en-US" altLang="zh-TW" b="1" smtClean="0">
                <a:ea typeface="標楷體" panose="03000509000000000000" pitchFamily="65" charset="-120"/>
              </a:rPr>
              <a:t>90</a:t>
            </a:r>
            <a:r>
              <a:rPr lang="zh-TW" altLang="en-US" b="1" smtClean="0">
                <a:ea typeface="標楷體" panose="03000509000000000000" pitchFamily="65" charset="-120"/>
              </a:rPr>
              <a:t>度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zh-TW" b="1" smtClean="0">
                <a:ea typeface="標楷體" panose="03000509000000000000" pitchFamily="65" charset="-120"/>
              </a:rPr>
              <a:t>4</a:t>
            </a:r>
            <a:r>
              <a:rPr lang="zh-TW" altLang="en-US" b="1" smtClean="0">
                <a:ea typeface="標楷體" panose="03000509000000000000" pitchFamily="65" charset="-120"/>
              </a:rPr>
              <a:t>、</a:t>
            </a:r>
            <a:r>
              <a:rPr lang="en-US" altLang="zh-TW" b="1" smtClean="0">
                <a:ea typeface="標楷體" panose="03000509000000000000" pitchFamily="65" charset="-120"/>
              </a:rPr>
              <a:t>23.5</a:t>
            </a:r>
            <a:r>
              <a:rPr lang="zh-TW" altLang="en-US" b="1" smtClean="0">
                <a:ea typeface="標楷體" panose="03000509000000000000" pitchFamily="65" charset="-120"/>
              </a:rPr>
              <a:t>度線為「回歸線」。</a:t>
            </a:r>
          </a:p>
        </p:txBody>
      </p:sp>
      <p:pic>
        <p:nvPicPr>
          <p:cNvPr id="38918" name="Picture 6" descr="File:赤道、本初子午線及東亞部分都市位置圖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4076700"/>
            <a:ext cx="482441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2817813" y="4433888"/>
            <a:ext cx="1825625" cy="57943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3200" b="1">
                <a:solidFill>
                  <a:srgbClr val="000000"/>
                </a:solidFill>
                <a:ea typeface="標楷體" panose="03000509000000000000" pitchFamily="65" charset="-120"/>
              </a:rPr>
              <a:t>北半球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2843213" y="5657850"/>
            <a:ext cx="1800225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3200" b="1">
                <a:solidFill>
                  <a:srgbClr val="000000"/>
                </a:solidFill>
                <a:ea typeface="標楷體" panose="03000509000000000000" pitchFamily="65" charset="-120"/>
              </a:rPr>
              <a:t>南半球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5842000" y="4125913"/>
            <a:ext cx="576263" cy="239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85000"/>
              </a:spcBef>
              <a:buFontTx/>
              <a:buNone/>
            </a:pPr>
            <a:r>
              <a:rPr lang="en-US" altLang="zh-TW" sz="1800">
                <a:solidFill>
                  <a:schemeClr val="tx1"/>
                </a:solidFill>
                <a:ea typeface="新細明體" panose="02020500000000000000" pitchFamily="18" charset="-120"/>
              </a:rPr>
              <a:t>90</a:t>
            </a:r>
          </a:p>
          <a:p>
            <a:pPr algn="ctr" eaLnBrk="1" hangingPunct="1">
              <a:spcBef>
                <a:spcPct val="85000"/>
              </a:spcBef>
              <a:buFontTx/>
              <a:buNone/>
            </a:pPr>
            <a:r>
              <a:rPr lang="en-US" altLang="zh-TW" sz="1800">
                <a:solidFill>
                  <a:schemeClr val="tx1"/>
                </a:solidFill>
                <a:ea typeface="新細明體" panose="02020500000000000000" pitchFamily="18" charset="-120"/>
              </a:rPr>
              <a:t>45</a:t>
            </a:r>
          </a:p>
          <a:p>
            <a:pPr algn="ctr" eaLnBrk="1" hangingPunct="1">
              <a:spcBef>
                <a:spcPct val="85000"/>
              </a:spcBef>
              <a:buFontTx/>
              <a:buNone/>
            </a:pPr>
            <a:r>
              <a:rPr lang="en-US" altLang="zh-TW" sz="1800">
                <a:solidFill>
                  <a:schemeClr val="tx1"/>
                </a:solidFill>
                <a:ea typeface="新細明體" panose="02020500000000000000" pitchFamily="18" charset="-120"/>
              </a:rPr>
              <a:t>0</a:t>
            </a:r>
          </a:p>
          <a:p>
            <a:pPr algn="ctr" eaLnBrk="1" hangingPunct="1">
              <a:spcBef>
                <a:spcPct val="85000"/>
              </a:spcBef>
              <a:buFontTx/>
              <a:buNone/>
            </a:pPr>
            <a:r>
              <a:rPr lang="en-US" altLang="zh-TW" sz="1800">
                <a:solidFill>
                  <a:schemeClr val="tx1"/>
                </a:solidFill>
                <a:ea typeface="新細明體" panose="02020500000000000000" pitchFamily="18" charset="-120"/>
              </a:rPr>
              <a:t>45</a:t>
            </a:r>
          </a:p>
          <a:p>
            <a:pPr algn="ctr" eaLnBrk="1" hangingPunct="1">
              <a:spcBef>
                <a:spcPct val="85000"/>
              </a:spcBef>
              <a:buFontTx/>
              <a:buNone/>
            </a:pPr>
            <a:r>
              <a:rPr lang="en-US" altLang="zh-TW" sz="1800">
                <a:solidFill>
                  <a:schemeClr val="tx1"/>
                </a:solidFill>
                <a:ea typeface="新細明體" panose="02020500000000000000" pitchFamily="18" charset="-120"/>
              </a:rPr>
              <a:t>90</a:t>
            </a:r>
          </a:p>
        </p:txBody>
      </p:sp>
      <p:sp>
        <p:nvSpPr>
          <p:cNvPr id="38923" name="AutoShape 11"/>
          <p:cNvSpPr>
            <a:spLocks noChangeArrowheads="1"/>
          </p:cNvSpPr>
          <p:nvPr/>
        </p:nvSpPr>
        <p:spPr bwMode="auto">
          <a:xfrm>
            <a:off x="6877050" y="4437063"/>
            <a:ext cx="2087563" cy="1655762"/>
          </a:xfrm>
          <a:prstGeom prst="wedgeRoundRectCallout">
            <a:avLst>
              <a:gd name="adj1" fmla="val -82093"/>
              <a:gd name="adj2" fmla="val 5671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>
                <a:solidFill>
                  <a:schemeClr val="tx1"/>
                </a:solidFill>
                <a:ea typeface="標楷體" panose="03000509000000000000" pitchFamily="65" charset="-120"/>
              </a:rPr>
              <a:t>南半球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>
                <a:solidFill>
                  <a:schemeClr val="tx1"/>
                </a:solidFill>
                <a:ea typeface="標楷體" panose="03000509000000000000" pitchFamily="65" charset="-120"/>
              </a:rPr>
              <a:t>越往南（下方），緯度數字越大。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1979712" y="237016"/>
            <a:ext cx="626469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CFF66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六、認識緯度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 animBg="1"/>
      <p:bldP spid="38920" grpId="0" animBg="1"/>
      <p:bldP spid="38922" grpId="0"/>
      <p:bldP spid="389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zh-TW" altLang="en-US" b="1" smtClean="0">
                <a:ea typeface="標楷體" panose="03000509000000000000" pitchFamily="65" charset="-120"/>
              </a:rPr>
              <a:t>五大洲：亞、歐、美、非、大洋洲</a:t>
            </a:r>
          </a:p>
          <a:p>
            <a:r>
              <a:rPr lang="zh-TW" altLang="en-US" b="1" smtClean="0">
                <a:ea typeface="標楷體" panose="03000509000000000000" pitchFamily="65" charset="-120"/>
              </a:rPr>
              <a:t>三大洋：太平洋、大西洋、印度洋</a:t>
            </a:r>
          </a:p>
          <a:p>
            <a:r>
              <a:rPr lang="zh-TW" altLang="en-US" b="1" smtClean="0">
                <a:ea typeface="標楷體" panose="03000509000000000000" pitchFamily="65" charset="-120"/>
              </a:rPr>
              <a:t>最大的洲是</a:t>
            </a:r>
            <a:r>
              <a:rPr lang="en-US" altLang="zh-TW" b="1" smtClean="0">
                <a:ea typeface="標楷體" panose="03000509000000000000" pitchFamily="65" charset="-120"/>
              </a:rPr>
              <a:t>【</a:t>
            </a:r>
            <a:r>
              <a:rPr lang="zh-TW" altLang="en-US" b="1" smtClean="0">
                <a:ea typeface="標楷體" panose="03000509000000000000" pitchFamily="65" charset="-120"/>
              </a:rPr>
              <a:t>亞洲</a:t>
            </a:r>
            <a:r>
              <a:rPr lang="en-US" altLang="zh-TW" b="1" smtClean="0">
                <a:ea typeface="標楷體" panose="03000509000000000000" pitchFamily="65" charset="-120"/>
              </a:rPr>
              <a:t>】</a:t>
            </a:r>
            <a:r>
              <a:rPr lang="zh-TW" altLang="en-US" b="1" smtClean="0">
                <a:ea typeface="標楷體" panose="03000509000000000000" pitchFamily="65" charset="-120"/>
              </a:rPr>
              <a:t>；最大的洋是</a:t>
            </a:r>
            <a:r>
              <a:rPr lang="en-US" altLang="zh-TW" b="1" smtClean="0">
                <a:ea typeface="標楷體" panose="03000509000000000000" pitchFamily="65" charset="-120"/>
              </a:rPr>
              <a:t>【</a:t>
            </a:r>
            <a:r>
              <a:rPr lang="zh-TW" altLang="en-US" b="1" smtClean="0">
                <a:ea typeface="標楷體" panose="03000509000000000000" pitchFamily="65" charset="-120"/>
              </a:rPr>
              <a:t>太平洋</a:t>
            </a:r>
            <a:r>
              <a:rPr lang="en-US" altLang="zh-TW" b="1" smtClean="0">
                <a:ea typeface="標楷體" panose="03000509000000000000" pitchFamily="65" charset="-120"/>
              </a:rPr>
              <a:t>】</a:t>
            </a:r>
            <a:endParaRPr lang="zh-TW" altLang="en-US" b="1" smtClean="0">
              <a:ea typeface="標楷體" panose="03000509000000000000" pitchFamily="65" charset="-120"/>
            </a:endParaRPr>
          </a:p>
          <a:p>
            <a:pPr>
              <a:buFontTx/>
              <a:buNone/>
            </a:pPr>
            <a:r>
              <a:rPr lang="en-US" altLang="zh-TW" b="1" smtClean="0">
                <a:ea typeface="標楷體" panose="03000509000000000000" pitchFamily="65" charset="-120"/>
              </a:rPr>
              <a:t>※</a:t>
            </a:r>
            <a:r>
              <a:rPr lang="zh-TW" altLang="en-US" b="1" smtClean="0">
                <a:ea typeface="標楷體" panose="03000509000000000000" pitchFamily="65" charset="-120"/>
              </a:rPr>
              <a:t>注意：</a:t>
            </a:r>
          </a:p>
          <a:p>
            <a:pPr>
              <a:buFontTx/>
              <a:buNone/>
            </a:pPr>
            <a:r>
              <a:rPr lang="zh-TW" altLang="en-US" b="1" smtClean="0">
                <a:ea typeface="標楷體" panose="03000509000000000000" pitchFamily="65" charset="-120"/>
              </a:rPr>
              <a:t>    </a:t>
            </a:r>
            <a:r>
              <a:rPr lang="zh-TW" altLang="en-US" b="1" smtClean="0">
                <a:ea typeface="標楷體" panose="03000509000000000000" pitchFamily="65" charset="-120"/>
                <a:sym typeface="Wingdings 2" panose="05020102010507070707" pitchFamily="18" charset="2"/>
              </a:rPr>
              <a:t>南極不列入其中</a:t>
            </a:r>
          </a:p>
          <a:p>
            <a:pPr>
              <a:buFontTx/>
              <a:buNone/>
            </a:pPr>
            <a:r>
              <a:rPr lang="zh-TW" altLang="en-US" b="1" smtClean="0">
                <a:ea typeface="標楷體" panose="03000509000000000000" pitchFamily="65" charset="-120"/>
                <a:sym typeface="Wingdings 2" panose="05020102010507070707" pitchFamily="18" charset="2"/>
              </a:rPr>
              <a:t>    新幾內亞島分屬兩個「國家」與「洲」。</a:t>
            </a:r>
          </a:p>
          <a:p>
            <a:pPr>
              <a:buFontTx/>
              <a:buNone/>
            </a:pPr>
            <a:r>
              <a:rPr lang="zh-TW" altLang="en-US" b="1" smtClean="0">
                <a:ea typeface="標楷體" panose="03000509000000000000" pitchFamily="65" charset="-120"/>
                <a:sym typeface="Wingdings 2" panose="05020102010507070707" pitchFamily="18" charset="2"/>
              </a:rPr>
              <a:t>    「洲」的區域劃分因地而異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157538" y="3116263"/>
            <a:ext cx="792162" cy="36671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800" b="1">
                <a:solidFill>
                  <a:schemeClr val="tx1"/>
                </a:solidFill>
                <a:ea typeface="新細明體" panose="02020500000000000000" pitchFamily="18" charset="-120"/>
              </a:rPr>
              <a:t>？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007225" y="3119438"/>
            <a:ext cx="1152525" cy="36671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800" b="1">
                <a:solidFill>
                  <a:schemeClr val="tx1"/>
                </a:solidFill>
                <a:ea typeface="新細明體" panose="02020500000000000000" pitchFamily="18" charset="-120"/>
              </a:rPr>
              <a:t>？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827584" y="376788"/>
            <a:ext cx="7188150" cy="1138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6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CFF66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一、認識世界地圖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3"/>
                  </p:tgtEl>
                </p:cond>
              </p:nextCondLst>
            </p:seq>
          </p:childTnLst>
        </p:cTn>
      </p:par>
    </p:tnLst>
    <p:bldLst>
      <p:bldP spid="17412" grpId="0" animBg="1"/>
      <p:bldP spid="174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557338"/>
            <a:ext cx="8229600" cy="482441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、直經橫緯</a:t>
            </a:r>
          </a:p>
          <a:p>
            <a:pPr>
              <a:buFontTx/>
              <a:buNone/>
            </a:pP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、經線有兩個交點（南、北極），</a:t>
            </a:r>
          </a:p>
          <a:p>
            <a:pPr>
              <a:buFontTx/>
              <a:buNone/>
            </a:pP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   緯線彼此不相交（平行）</a:t>
            </a:r>
          </a:p>
          <a:p>
            <a:pPr>
              <a:buFontTx/>
              <a:buNone/>
            </a:pP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、標示方式：</a:t>
            </a:r>
          </a:p>
          <a:p>
            <a:pPr>
              <a:buFontTx/>
              <a:buNone/>
            </a:pP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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東經</a:t>
            </a: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度，北緯</a:t>
            </a: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50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度</a:t>
            </a:r>
          </a:p>
          <a:p>
            <a:pPr>
              <a:buFontTx/>
              <a:buNone/>
            </a:pP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</a:t>
            </a: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en-US" altLang="zh-TW" b="1" baseline="30000" smtClean="0"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E 50</a:t>
            </a:r>
            <a:r>
              <a:rPr lang="en-US" altLang="zh-TW" b="1" baseline="30000" smtClean="0"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N</a:t>
            </a:r>
          </a:p>
          <a:p>
            <a:pPr>
              <a:buFontTx/>
              <a:buNone/>
            </a:pP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、臺灣：東半球</a:t>
            </a: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120</a:t>
            </a:r>
            <a:r>
              <a:rPr lang="en-US" altLang="zh-TW" b="1" baseline="30000" smtClean="0"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E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～</a:t>
            </a: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122</a:t>
            </a:r>
            <a:r>
              <a:rPr lang="en-US" altLang="zh-TW" b="1" baseline="30000" smtClean="0"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E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pPr>
              <a:buFontTx/>
              <a:buNone/>
            </a:pP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北半球 </a:t>
            </a: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22</a:t>
            </a:r>
            <a:r>
              <a:rPr lang="en-US" altLang="zh-TW" b="1" baseline="30000" smtClean="0"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N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～ </a:t>
            </a: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25</a:t>
            </a:r>
            <a:r>
              <a:rPr lang="en-US" altLang="zh-TW" b="1" baseline="30000" smtClean="0"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N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690754" y="404664"/>
            <a:ext cx="799288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CFF66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七、經緯度比較與應用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smtClean="0">
                <a:ea typeface="新細明體" panose="02020500000000000000" pitchFamily="18" charset="-120"/>
              </a:rPr>
              <a:t>Game</a:t>
            </a:r>
            <a:r>
              <a:rPr lang="zh-TW" altLang="en-US" smtClean="0">
                <a:ea typeface="新細明體" panose="02020500000000000000" pitchFamily="18" charset="-120"/>
              </a:rPr>
              <a:t>～</a:t>
            </a:r>
            <a:r>
              <a:rPr lang="en-US" altLang="zh-TW" smtClean="0">
                <a:ea typeface="新細明體" panose="02020500000000000000" pitchFamily="18" charset="-120"/>
              </a:rPr>
              <a:t>GPS</a:t>
            </a:r>
            <a:r>
              <a:rPr lang="zh-TW" altLang="en-US" b="1" smtClean="0">
                <a:ea typeface="標楷體" panose="03000509000000000000" pitchFamily="65" charset="-120"/>
              </a:rPr>
              <a:t>全球衛星定位系統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zh-TW" altLang="en-US" b="1" smtClean="0">
                <a:ea typeface="標楷體" panose="03000509000000000000" pitchFamily="65" charset="-120"/>
              </a:rPr>
              <a:t>熟悉經緯度後，請利用老師給的經緯度，定位出所在位置的國家名。</a:t>
            </a:r>
          </a:p>
        </p:txBody>
      </p:sp>
      <p:pic>
        <p:nvPicPr>
          <p:cNvPr id="25604" name="Picture 5" descr="File:ConstellationGP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3141663"/>
            <a:ext cx="3816350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5795963" y="5805488"/>
            <a:ext cx="1368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b="1">
                <a:solidFill>
                  <a:schemeClr val="tx1"/>
                </a:solidFill>
                <a:ea typeface="標楷體" panose="03000509000000000000" pitchFamily="65" charset="-120"/>
              </a:rPr>
              <a:t>維基百科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76250"/>
            <a:ext cx="8229600" cy="1143000"/>
          </a:xfrm>
        </p:spPr>
        <p:txBody>
          <a:bodyPr/>
          <a:lstStyle/>
          <a:p>
            <a:r>
              <a:rPr lang="zh-TW" altLang="en-US" sz="4800" b="1" smtClean="0">
                <a:ea typeface="標楷體" panose="03000509000000000000" pitchFamily="65" charset="-120"/>
              </a:rPr>
              <a:t>關於經緯度的挑戰題</a:t>
            </a:r>
          </a:p>
        </p:txBody>
      </p:sp>
      <p:sp>
        <p:nvSpPr>
          <p:cNvPr id="26627" name="Rectangle 1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zh-TW" altLang="en-US" b="1" smtClean="0">
                <a:ea typeface="標楷體" panose="03000509000000000000" pitchFamily="65" charset="-120"/>
              </a:rPr>
              <a:t>下圖是一張島嶼的位置圖，請判斷此島嶼位在哪一半球？</a:t>
            </a:r>
          </a:p>
        </p:txBody>
      </p:sp>
      <p:pic>
        <p:nvPicPr>
          <p:cNvPr id="41994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" y="1581150"/>
            <a:ext cx="9001125" cy="523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867400" y="1916113"/>
            <a:ext cx="1944688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4400" b="1">
                <a:solidFill>
                  <a:srgbClr val="FFFF00"/>
                </a:solidFill>
                <a:ea typeface="標楷體" panose="03000509000000000000" pitchFamily="65" charset="-120"/>
              </a:rPr>
              <a:t>西半球北半球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zh-TW" altLang="en-US" smtClean="0">
              <a:ea typeface="新細明體" panose="02020500000000000000" pitchFamily="18" charset="-120"/>
            </a:endParaRPr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498475"/>
            <a:ext cx="8990012" cy="602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6300788" y="981075"/>
            <a:ext cx="187325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4400" b="1">
                <a:solidFill>
                  <a:srgbClr val="FFFF00"/>
                </a:solidFill>
                <a:ea typeface="標楷體" panose="03000509000000000000" pitchFamily="65" charset="-120"/>
              </a:rPr>
              <a:t>東半球南半球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57338"/>
            <a:ext cx="8229600" cy="4895850"/>
          </a:xfrm>
        </p:spPr>
        <p:txBody>
          <a:bodyPr/>
          <a:lstStyle/>
          <a:p>
            <a:r>
              <a:rPr lang="zh-TW" altLang="en-US" b="1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部落格，</a:t>
            </a:r>
            <a:r>
              <a:rPr lang="en-US" altLang="zh-TW" sz="1400" b="1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hlinkClick r:id="rId2"/>
              </a:rPr>
              <a:t>http://blog.xuite.net/neutrogena/DCWen/17116941-%E5%8F%B0%E7%81%A3%E4%BA%BA%E7%9C%BC%E4%B8%AD%E7%9A%84%E4%B8%96%E7%95%8C%E5%9C%B0%E5%9C%96</a:t>
            </a:r>
            <a:r>
              <a:rPr lang="en-US" altLang="zh-TW" sz="1400" b="1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</a:p>
          <a:p>
            <a:r>
              <a:rPr lang="zh-TW" altLang="en-US" b="1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臺江國家公園，</a:t>
            </a:r>
            <a:r>
              <a:rPr lang="en-US" altLang="zh-TW" sz="2400" b="1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hlinkClick r:id="rId3"/>
              </a:rPr>
              <a:t>http://www.tjnp.gov.tw/</a:t>
            </a:r>
            <a:r>
              <a:rPr lang="en-US" altLang="zh-TW" b="1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</a:p>
          <a:p>
            <a:r>
              <a:rPr lang="en-US" altLang="zh-TW" b="1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Google Map</a:t>
            </a:r>
            <a:r>
              <a:rPr lang="zh-TW" altLang="en-US" b="1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，</a:t>
            </a:r>
            <a:r>
              <a:rPr lang="en-US" altLang="zh-TW" sz="2400" b="1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hlinkClick r:id="rId4"/>
              </a:rPr>
              <a:t>https://maps.google.com.tw/</a:t>
            </a:r>
            <a:r>
              <a:rPr lang="en-US" altLang="zh-TW" b="1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endParaRPr lang="zh-TW" altLang="en-US" b="1" smtClean="0">
              <a:solidFill>
                <a:srgbClr val="000000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b="1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維基百科，</a:t>
            </a:r>
            <a:r>
              <a:rPr lang="en-US" altLang="zh-TW" sz="2400" b="1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hlinkClick r:id="rId5"/>
              </a:rPr>
              <a:t>http://zh.wikipedia.org/</a:t>
            </a:r>
            <a:endParaRPr lang="en-US" altLang="zh-TW" sz="2400" b="1" smtClean="0">
              <a:solidFill>
                <a:srgbClr val="000000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b="1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大英百科珍藏教育應用圖庫，</a:t>
            </a:r>
            <a:r>
              <a:rPr lang="en-US" altLang="zh-TW" sz="2000" b="1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hlinkClick r:id="rId6"/>
              </a:rPr>
              <a:t>http://quest.eb.com/</a:t>
            </a:r>
            <a:r>
              <a:rPr lang="en-US" altLang="zh-TW" b="1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</a:p>
          <a:p>
            <a:r>
              <a:rPr lang="en-US" altLang="zh-TW" b="1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Google Earth</a:t>
            </a:r>
          </a:p>
          <a:p>
            <a:r>
              <a:rPr lang="zh-TW" altLang="en-US" b="1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綠色和平 </a:t>
            </a:r>
            <a:r>
              <a:rPr lang="en-US" altLang="zh-TW" sz="2000" b="1" smtClean="0">
                <a:latin typeface="Arial" panose="020B0604020202020204" pitchFamily="34" charset="0"/>
                <a:ea typeface="新細明體" panose="02020500000000000000" pitchFamily="18" charset="-120"/>
                <a:hlinkClick r:id="rId7"/>
              </a:rPr>
              <a:t>http://www.greenpeace.org/taiwan/zh/</a:t>
            </a:r>
            <a:endParaRPr lang="en-US" altLang="zh-TW" sz="2000" b="1" smtClean="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r>
              <a:rPr lang="zh-TW" altLang="en-US" b="1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張崴耑 </a:t>
            </a:r>
            <a:r>
              <a:rPr lang="en-US" altLang="zh-TW" sz="1600" b="1" smtClean="0">
                <a:latin typeface="Arial" panose="020B0604020202020204" pitchFamily="34" charset="0"/>
                <a:ea typeface="新細明體" panose="02020500000000000000" pitchFamily="18" charset="-120"/>
                <a:hlinkClick r:id="rId8"/>
              </a:rPr>
              <a:t>https://picasaweb.google.com/103769348165725339984</a:t>
            </a:r>
            <a:endParaRPr lang="zh-TW" altLang="en-US" sz="1600" b="1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123728" y="404664"/>
            <a:ext cx="5616624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CFF66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引用資料來源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2565400"/>
            <a:ext cx="6048375" cy="18843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zh-TW" sz="9600" b="1" smtClean="0">
                <a:ea typeface="標楷體" panose="03000509000000000000" pitchFamily="65" charset="-120"/>
              </a:rPr>
              <a:t>THE END</a:t>
            </a: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899592" y="4797152"/>
            <a:ext cx="7560840" cy="1077218"/>
          </a:xfrm>
          <a:prstGeom prst="rect">
            <a:avLst/>
          </a:prstGeom>
          <a:solidFill>
            <a:srgbClr val="A7D3FF"/>
          </a:solidFill>
          <a:ln w="63500">
            <a:solidFill>
              <a:srgbClr val="0070C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zh-TW" altLang="en-US" sz="32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備註：為方便家長與同學謄寫須要。從下一頁起，即為本單元要抄寫的筆記內容唷</a:t>
            </a:r>
          </a:p>
        </p:txBody>
      </p:sp>
      <p:pic>
        <p:nvPicPr>
          <p:cNvPr id="29702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1125538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ctrTitle" idx="4294967295"/>
          </p:nvPr>
        </p:nvSpPr>
        <p:spPr>
          <a:xfrm>
            <a:off x="684213" y="1916113"/>
            <a:ext cx="7772400" cy="2620962"/>
          </a:xfrm>
        </p:spPr>
        <p:txBody>
          <a:bodyPr/>
          <a:lstStyle/>
          <a:p>
            <a:pPr eaLnBrk="1" hangingPunct="1"/>
            <a:r>
              <a:rPr lang="en-US" altLang="zh-TW" sz="11500" b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1-1</a:t>
            </a:r>
            <a:r>
              <a:rPr lang="en-US" altLang="zh-TW" sz="6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600" b="1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認識我們的家園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z="4800" b="1" smtClean="0">
                <a:ea typeface="標楷體" panose="03000509000000000000" pitchFamily="65" charset="-120"/>
              </a:rPr>
              <a:t>一、認識世界地圖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zh-TW" altLang="en-US" b="1" smtClean="0">
                <a:ea typeface="標楷體" panose="03000509000000000000" pitchFamily="65" charset="-120"/>
              </a:rPr>
              <a:t>五大洲：亞、歐、美、非、大洋洲</a:t>
            </a:r>
          </a:p>
          <a:p>
            <a:r>
              <a:rPr lang="zh-TW" altLang="en-US" b="1" smtClean="0">
                <a:ea typeface="標楷體" panose="03000509000000000000" pitchFamily="65" charset="-120"/>
              </a:rPr>
              <a:t>三大洋：太平洋、大西洋、印度洋</a:t>
            </a:r>
          </a:p>
          <a:p>
            <a:r>
              <a:rPr lang="zh-TW" altLang="en-US" b="1" smtClean="0">
                <a:ea typeface="標楷體" panose="03000509000000000000" pitchFamily="65" charset="-120"/>
              </a:rPr>
              <a:t>最大的洲是</a:t>
            </a:r>
            <a:r>
              <a:rPr lang="en-US" altLang="zh-TW" b="1" smtClean="0">
                <a:ea typeface="標楷體" panose="03000509000000000000" pitchFamily="65" charset="-120"/>
              </a:rPr>
              <a:t>【</a:t>
            </a:r>
            <a:r>
              <a:rPr lang="zh-TW" altLang="en-US" b="1" smtClean="0">
                <a:ea typeface="標楷體" panose="03000509000000000000" pitchFamily="65" charset="-120"/>
              </a:rPr>
              <a:t>亞洲</a:t>
            </a:r>
            <a:r>
              <a:rPr lang="en-US" altLang="zh-TW" b="1" smtClean="0">
                <a:ea typeface="標楷體" panose="03000509000000000000" pitchFamily="65" charset="-120"/>
              </a:rPr>
              <a:t>】</a:t>
            </a:r>
            <a:r>
              <a:rPr lang="zh-TW" altLang="en-US" b="1" smtClean="0">
                <a:ea typeface="標楷體" panose="03000509000000000000" pitchFamily="65" charset="-120"/>
              </a:rPr>
              <a:t>；最大的洋是</a:t>
            </a:r>
            <a:r>
              <a:rPr lang="en-US" altLang="zh-TW" b="1" smtClean="0">
                <a:ea typeface="標楷體" panose="03000509000000000000" pitchFamily="65" charset="-120"/>
              </a:rPr>
              <a:t>【</a:t>
            </a:r>
            <a:r>
              <a:rPr lang="zh-TW" altLang="en-US" b="1" smtClean="0">
                <a:ea typeface="標楷體" panose="03000509000000000000" pitchFamily="65" charset="-120"/>
              </a:rPr>
              <a:t>太平洋</a:t>
            </a:r>
            <a:r>
              <a:rPr lang="en-US" altLang="zh-TW" b="1" smtClean="0">
                <a:ea typeface="標楷體" panose="03000509000000000000" pitchFamily="65" charset="-120"/>
              </a:rPr>
              <a:t>】</a:t>
            </a:r>
            <a:endParaRPr lang="zh-TW" altLang="en-US" b="1" smtClean="0">
              <a:ea typeface="標楷體" panose="03000509000000000000" pitchFamily="65" charset="-120"/>
            </a:endParaRPr>
          </a:p>
          <a:p>
            <a:pPr>
              <a:buFontTx/>
              <a:buNone/>
            </a:pPr>
            <a:r>
              <a:rPr lang="en-US" altLang="zh-TW" b="1" smtClean="0">
                <a:ea typeface="標楷體" panose="03000509000000000000" pitchFamily="65" charset="-120"/>
              </a:rPr>
              <a:t>※</a:t>
            </a:r>
            <a:r>
              <a:rPr lang="zh-TW" altLang="en-US" b="1" smtClean="0">
                <a:ea typeface="標楷體" panose="03000509000000000000" pitchFamily="65" charset="-120"/>
              </a:rPr>
              <a:t>注意：</a:t>
            </a:r>
          </a:p>
          <a:p>
            <a:pPr>
              <a:buFontTx/>
              <a:buNone/>
            </a:pPr>
            <a:r>
              <a:rPr lang="zh-TW" altLang="en-US" b="1" smtClean="0">
                <a:ea typeface="標楷體" panose="03000509000000000000" pitchFamily="65" charset="-120"/>
              </a:rPr>
              <a:t>    </a:t>
            </a:r>
            <a:r>
              <a:rPr lang="zh-TW" altLang="en-US" b="1" smtClean="0">
                <a:ea typeface="標楷體" panose="03000509000000000000" pitchFamily="65" charset="-120"/>
                <a:sym typeface="Wingdings 2" panose="05020102010507070707" pitchFamily="18" charset="2"/>
              </a:rPr>
              <a:t>南極不列入其中</a:t>
            </a:r>
          </a:p>
          <a:p>
            <a:pPr>
              <a:buFontTx/>
              <a:buNone/>
            </a:pPr>
            <a:r>
              <a:rPr lang="zh-TW" altLang="en-US" b="1" smtClean="0">
                <a:ea typeface="標楷體" panose="03000509000000000000" pitchFamily="65" charset="-120"/>
                <a:sym typeface="Wingdings 2" panose="05020102010507070707" pitchFamily="18" charset="2"/>
              </a:rPr>
              <a:t>    新幾內亞島分屬兩個「國家」與「洲」。</a:t>
            </a:r>
          </a:p>
          <a:p>
            <a:pPr>
              <a:buFontTx/>
              <a:buNone/>
            </a:pPr>
            <a:r>
              <a:rPr lang="zh-TW" altLang="en-US" b="1" smtClean="0">
                <a:ea typeface="標楷體" panose="03000509000000000000" pitchFamily="65" charset="-120"/>
                <a:sym typeface="Wingdings 2" panose="05020102010507070707" pitchFamily="18" charset="2"/>
              </a:rPr>
              <a:t>    「洲」的區域劃分因地而異</a:t>
            </a: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684213" y="5932488"/>
            <a:ext cx="7920037" cy="520700"/>
          </a:xfrm>
          <a:prstGeom prst="rect">
            <a:avLst/>
          </a:prstGeom>
          <a:solidFill>
            <a:srgbClr val="CCFFCC"/>
          </a:solidFill>
          <a:ln w="635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400" b="1">
                <a:solidFill>
                  <a:schemeClr val="tx1"/>
                </a:solidFill>
                <a:ea typeface="標楷體" panose="03000509000000000000" pitchFamily="65" charset="-120"/>
              </a:rPr>
              <a:t>備註：請把作業「世界地圖」貼在這一頁的後面唷！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zh-TW" altLang="en-US" sz="4800" b="1" smtClean="0">
                <a:ea typeface="標楷體" panose="03000509000000000000" pitchFamily="65" charset="-120"/>
              </a:rPr>
              <a:t>二、臺灣的地理資料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125538"/>
            <a:ext cx="8229600" cy="55435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面積 ≒ </a:t>
            </a: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36000 k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㎡</a:t>
            </a:r>
          </a:p>
          <a:p>
            <a:pPr>
              <a:buFontTx/>
              <a:buNone/>
            </a:pP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南北長：富貴角～鵝鑾鼻 ≒ </a:t>
            </a: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395㎞</a:t>
            </a:r>
          </a:p>
          <a:p>
            <a:pPr>
              <a:buFontTx/>
              <a:buNone/>
            </a:pP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東西寬：</a:t>
            </a:r>
          </a:p>
          <a:p>
            <a:pPr>
              <a:buFontTx/>
              <a:buNone/>
            </a:pP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  濁水溪口～秀姑巒溪口≒</a:t>
            </a: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140㎞</a:t>
            </a:r>
          </a:p>
          <a:p>
            <a:pPr>
              <a:buFontTx/>
              <a:buNone/>
            </a:pP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海岸線 ≒ </a:t>
            </a: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1140㎞</a:t>
            </a:r>
          </a:p>
          <a:p>
            <a:pPr>
              <a:buFontTx/>
              <a:buNone/>
            </a:pP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臺灣本島四個極點</a:t>
            </a:r>
          </a:p>
          <a:p>
            <a:pPr>
              <a:buFontTx/>
              <a:buNone/>
            </a:pP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  東</a:t>
            </a: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三貂角（新北市貢寮區）</a:t>
            </a:r>
          </a:p>
          <a:p>
            <a:pPr>
              <a:buFontTx/>
              <a:buNone/>
            </a:pP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  南</a:t>
            </a: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鵝鑾鼻（屏東縣恆春鎮）</a:t>
            </a:r>
          </a:p>
          <a:p>
            <a:pPr>
              <a:buFontTx/>
              <a:buNone/>
            </a:pP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  西</a:t>
            </a: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b="1" smtClean="0">
                <a:ea typeface="標楷體" panose="03000509000000000000" pitchFamily="65" charset="-120"/>
              </a:rPr>
              <a:t>曾文溪口</a:t>
            </a:r>
            <a:r>
              <a:rPr lang="zh-TW" altLang="en-US" b="1" smtClean="0">
                <a:ea typeface="新細明體" panose="02020500000000000000" pitchFamily="18" charset="-120"/>
              </a:rPr>
              <a:t> 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（臺南市七股區）</a:t>
            </a:r>
          </a:p>
          <a:p>
            <a:pPr>
              <a:buFontTx/>
              <a:buNone/>
            </a:pP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北</a:t>
            </a: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富貴角（新北市石門區）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813"/>
            <a:ext cx="9144000" cy="1143000"/>
          </a:xfrm>
        </p:spPr>
        <p:txBody>
          <a:bodyPr/>
          <a:lstStyle/>
          <a:p>
            <a:r>
              <a:rPr lang="zh-TW" altLang="en-US" sz="4800" b="1" smtClean="0">
                <a:ea typeface="標楷體" panose="03000509000000000000" pitchFamily="65" charset="-120"/>
              </a:rPr>
              <a:t>三、海洋臺灣的資源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229600" cy="433228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島嶼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海岸線長海洋資源</a:t>
            </a:r>
          </a:p>
          <a:p>
            <a:pPr>
              <a:lnSpc>
                <a:spcPct val="120000"/>
              </a:lnSpc>
            </a:pP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海洋資源：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 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海底溫泉：綠島朝日溫泉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  航運：國際轉運港（高雄港）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  漁場：黑鮪魚、烏魚子</a:t>
            </a: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……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  自然資源：墾丁珊瑚礁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世界地圖_上色無經緯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38100"/>
            <a:ext cx="8820150" cy="679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6877050" y="6308725"/>
            <a:ext cx="1655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張崴耑  繪製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76250"/>
            <a:ext cx="8229600" cy="936625"/>
          </a:xfrm>
          <a:noFill/>
        </p:spPr>
        <p:txBody>
          <a:bodyPr anchor="t"/>
          <a:lstStyle/>
          <a:p>
            <a:r>
              <a:rPr lang="zh-TW" altLang="en-US" sz="4800" b="1" smtClean="0">
                <a:ea typeface="標楷體" panose="03000509000000000000" pitchFamily="65" charset="-120"/>
              </a:rPr>
              <a:t>四、臺灣的地理位置</a:t>
            </a: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1331913" y="2420938"/>
            <a:ext cx="6553200" cy="885825"/>
          </a:xfrm>
          <a:prstGeom prst="rect">
            <a:avLst/>
          </a:prstGeom>
          <a:solidFill>
            <a:srgbClr val="CCFFCC"/>
          </a:solidFill>
          <a:ln w="635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400" b="1">
                <a:solidFill>
                  <a:schemeClr val="tx1"/>
                </a:solidFill>
                <a:ea typeface="標楷體" panose="03000509000000000000" pitchFamily="65" charset="-120"/>
              </a:rPr>
              <a:t>備註：這一頁只要抄下標題，接著把作業「臺灣的海陸位置圖」貼上去就可以囉！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zh-TW" altLang="en-US" sz="4800" b="1" smtClean="0">
                <a:ea typeface="標楷體" panose="03000509000000000000" pitchFamily="65" charset="-120"/>
              </a:rPr>
              <a:t>五、認識經度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12875"/>
            <a:ext cx="8229600" cy="43783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b="1" smtClean="0">
                <a:ea typeface="標楷體" panose="03000509000000000000" pitchFamily="65" charset="-120"/>
              </a:rPr>
              <a:t>1</a:t>
            </a:r>
            <a:r>
              <a:rPr lang="zh-TW" altLang="en-US" b="1" smtClean="0">
                <a:ea typeface="標楷體" panose="03000509000000000000" pitchFamily="65" charset="-120"/>
              </a:rPr>
              <a:t>、連接南北兩極的直線稱為「經線」。</a:t>
            </a:r>
          </a:p>
          <a:p>
            <a:pPr>
              <a:buFontTx/>
              <a:buNone/>
            </a:pPr>
            <a:r>
              <a:rPr lang="en-US" altLang="zh-TW" b="1" smtClean="0">
                <a:ea typeface="標楷體" panose="03000509000000000000" pitchFamily="65" charset="-120"/>
              </a:rPr>
              <a:t>2</a:t>
            </a:r>
            <a:r>
              <a:rPr lang="zh-TW" altLang="en-US" b="1" smtClean="0">
                <a:ea typeface="標楷體" panose="03000509000000000000" pitchFamily="65" charset="-120"/>
              </a:rPr>
              <a:t>、本初子午線（</a:t>
            </a:r>
            <a:r>
              <a:rPr lang="en-US" altLang="zh-TW" b="1" smtClean="0">
                <a:ea typeface="標楷體" panose="03000509000000000000" pitchFamily="65" charset="-120"/>
              </a:rPr>
              <a:t>0</a:t>
            </a:r>
            <a:r>
              <a:rPr lang="zh-TW" altLang="en-US" b="1" smtClean="0">
                <a:ea typeface="標楷體" panose="03000509000000000000" pitchFamily="65" charset="-120"/>
              </a:rPr>
              <a:t>度經線）：通過英國倫敦</a:t>
            </a:r>
          </a:p>
          <a:p>
            <a:pPr>
              <a:buFontTx/>
              <a:buNone/>
            </a:pPr>
            <a:r>
              <a:rPr lang="zh-TW" altLang="en-US" b="1" smtClean="0">
                <a:ea typeface="標楷體" panose="03000509000000000000" pitchFamily="65" charset="-120"/>
              </a:rPr>
              <a:t>   「格林威治」天文台。</a:t>
            </a:r>
          </a:p>
          <a:p>
            <a:pPr>
              <a:buFontTx/>
              <a:buNone/>
            </a:pPr>
            <a:r>
              <a:rPr lang="en-US" altLang="zh-TW" b="1" smtClean="0">
                <a:ea typeface="標楷體" panose="03000509000000000000" pitchFamily="65" charset="-120"/>
              </a:rPr>
              <a:t>3</a:t>
            </a:r>
            <a:r>
              <a:rPr lang="zh-TW" altLang="en-US" b="1" smtClean="0">
                <a:ea typeface="標楷體" panose="03000509000000000000" pitchFamily="65" charset="-120"/>
              </a:rPr>
              <a:t>、東經（</a:t>
            </a:r>
            <a:r>
              <a:rPr lang="en-US" altLang="zh-TW" b="1" smtClean="0">
                <a:ea typeface="標楷體" panose="03000509000000000000" pitchFamily="65" charset="-120"/>
              </a:rPr>
              <a:t>E</a:t>
            </a:r>
            <a:r>
              <a:rPr lang="zh-TW" altLang="en-US" b="1" smtClean="0">
                <a:ea typeface="標楷體" panose="03000509000000000000" pitchFamily="65" charset="-120"/>
              </a:rPr>
              <a:t>）、西經（</a:t>
            </a:r>
            <a:r>
              <a:rPr lang="en-US" altLang="zh-TW" b="1" smtClean="0">
                <a:ea typeface="標楷體" panose="03000509000000000000" pitchFamily="65" charset="-120"/>
              </a:rPr>
              <a:t>W</a:t>
            </a:r>
            <a:r>
              <a:rPr lang="zh-TW" altLang="en-US" b="1" smtClean="0">
                <a:ea typeface="標楷體" panose="03000509000000000000" pitchFamily="65" charset="-120"/>
              </a:rPr>
              <a:t>）各</a:t>
            </a:r>
            <a:r>
              <a:rPr lang="en-US" altLang="zh-TW" b="1" smtClean="0">
                <a:ea typeface="標楷體" panose="03000509000000000000" pitchFamily="65" charset="-120"/>
              </a:rPr>
              <a:t>180</a:t>
            </a:r>
            <a:r>
              <a:rPr lang="zh-TW" altLang="en-US" b="1" smtClean="0">
                <a:ea typeface="標楷體" panose="03000509000000000000" pitchFamily="65" charset="-120"/>
              </a:rPr>
              <a:t>度</a:t>
            </a:r>
          </a:p>
          <a:p>
            <a:pPr>
              <a:buFontTx/>
              <a:buNone/>
            </a:pPr>
            <a:endParaRPr lang="zh-TW" altLang="en-US" b="1" smtClean="0">
              <a:ea typeface="標楷體" panose="03000509000000000000" pitchFamily="65" charset="-120"/>
            </a:endParaRPr>
          </a:p>
        </p:txBody>
      </p:sp>
      <p:pic>
        <p:nvPicPr>
          <p:cNvPr id="36868" name="Picture 4" descr="File:赤道、本初子午線及東亞部分都市位置圖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4149725"/>
            <a:ext cx="482441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162300" y="4645025"/>
            <a:ext cx="611188" cy="13684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solidFill>
                  <a:srgbClr val="000000"/>
                </a:solidFill>
                <a:ea typeface="標楷體" panose="03000509000000000000" pitchFamily="65" charset="-120"/>
              </a:rPr>
              <a:t>西半球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4787900" y="4652963"/>
            <a:ext cx="611188" cy="13684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solidFill>
                  <a:srgbClr val="000000"/>
                </a:solidFill>
                <a:ea typeface="標楷體" panose="03000509000000000000" pitchFamily="65" charset="-120"/>
              </a:rPr>
              <a:t>東半球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582863" y="3860800"/>
            <a:ext cx="45354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>
                <a:solidFill>
                  <a:schemeClr val="tx1"/>
                </a:solidFill>
                <a:ea typeface="新細明體" panose="02020500000000000000" pitchFamily="18" charset="-120"/>
              </a:rPr>
              <a:t>180  90   30   0   30   90  180  </a:t>
            </a:r>
          </a:p>
        </p:txBody>
      </p:sp>
      <p:sp>
        <p:nvSpPr>
          <p:cNvPr id="36872" name="AutoShape 8"/>
          <p:cNvSpPr>
            <a:spLocks noChangeArrowheads="1"/>
          </p:cNvSpPr>
          <p:nvPr/>
        </p:nvSpPr>
        <p:spPr bwMode="auto">
          <a:xfrm>
            <a:off x="6596063" y="4149725"/>
            <a:ext cx="2387600" cy="1223963"/>
          </a:xfrm>
          <a:prstGeom prst="wedgeRoundRectCallout">
            <a:avLst>
              <a:gd name="adj1" fmla="val -85574"/>
              <a:gd name="adj2" fmla="val -52074"/>
              <a:gd name="adj3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>
                <a:solidFill>
                  <a:schemeClr val="tx1"/>
                </a:solidFill>
                <a:ea typeface="標楷體" panose="03000509000000000000" pitchFamily="65" charset="-120"/>
              </a:rPr>
              <a:t>東半球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b="1">
                <a:solidFill>
                  <a:schemeClr val="tx1"/>
                </a:solidFill>
                <a:ea typeface="標楷體" panose="03000509000000000000" pitchFamily="65" charset="-120"/>
              </a:rPr>
              <a:t>經度數值越往右（往東）數值越大</a:t>
            </a:r>
          </a:p>
        </p:txBody>
      </p:sp>
      <p:sp>
        <p:nvSpPr>
          <p:cNvPr id="36873" name="Text Box 10"/>
          <p:cNvSpPr txBox="1">
            <a:spLocks noChangeArrowheads="1"/>
          </p:cNvSpPr>
          <p:nvPr/>
        </p:nvSpPr>
        <p:spPr bwMode="auto">
          <a:xfrm>
            <a:off x="684213" y="6369050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b="1">
                <a:solidFill>
                  <a:schemeClr val="tx1"/>
                </a:solidFill>
                <a:ea typeface="標楷體" panose="03000509000000000000" pitchFamily="65" charset="-120"/>
              </a:rPr>
              <a:t>圖：維基百科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r>
              <a:rPr lang="zh-TW" altLang="en-US" sz="4800" b="1" smtClean="0">
                <a:ea typeface="標楷體" panose="03000509000000000000" pitchFamily="65" charset="-120"/>
              </a:rPr>
              <a:t>六、認識緯度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84313"/>
            <a:ext cx="8229600" cy="4897437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en-US" altLang="zh-TW" b="1" smtClean="0">
                <a:ea typeface="標楷體" panose="03000509000000000000" pitchFamily="65" charset="-120"/>
              </a:rPr>
              <a:t>1</a:t>
            </a:r>
            <a:r>
              <a:rPr lang="zh-TW" altLang="en-US" b="1" smtClean="0">
                <a:ea typeface="標楷體" panose="03000509000000000000" pitchFamily="65" charset="-120"/>
              </a:rPr>
              <a:t>、將地球平分成南北兩半的圓圈線是赤道。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zh-TW" b="1" smtClean="0">
                <a:ea typeface="標楷體" panose="03000509000000000000" pitchFamily="65" charset="-120"/>
              </a:rPr>
              <a:t>2</a:t>
            </a:r>
            <a:r>
              <a:rPr lang="zh-TW" altLang="en-US" b="1" smtClean="0">
                <a:ea typeface="標楷體" panose="03000509000000000000" pitchFamily="65" charset="-120"/>
              </a:rPr>
              <a:t>、與赤道平行的圓圈線為「緯線」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zh-TW" b="1" smtClean="0">
                <a:ea typeface="標楷體" panose="03000509000000000000" pitchFamily="65" charset="-120"/>
              </a:rPr>
              <a:t>3</a:t>
            </a:r>
            <a:r>
              <a:rPr lang="zh-TW" altLang="en-US" b="1" smtClean="0">
                <a:ea typeface="標楷體" panose="03000509000000000000" pitchFamily="65" charset="-120"/>
              </a:rPr>
              <a:t>、南緯（</a:t>
            </a:r>
            <a:r>
              <a:rPr lang="en-US" altLang="zh-TW" b="1" smtClean="0">
                <a:ea typeface="標楷體" panose="03000509000000000000" pitchFamily="65" charset="-120"/>
              </a:rPr>
              <a:t>S</a:t>
            </a:r>
            <a:r>
              <a:rPr lang="zh-TW" altLang="en-US" b="1" smtClean="0">
                <a:ea typeface="標楷體" panose="03000509000000000000" pitchFamily="65" charset="-120"/>
              </a:rPr>
              <a:t>）、北緯（</a:t>
            </a:r>
            <a:r>
              <a:rPr lang="en-US" altLang="zh-TW" b="1" smtClean="0">
                <a:ea typeface="標楷體" panose="03000509000000000000" pitchFamily="65" charset="-120"/>
              </a:rPr>
              <a:t>N</a:t>
            </a:r>
            <a:r>
              <a:rPr lang="zh-TW" altLang="en-US" b="1" smtClean="0">
                <a:ea typeface="標楷體" panose="03000509000000000000" pitchFamily="65" charset="-120"/>
              </a:rPr>
              <a:t>）各</a:t>
            </a:r>
            <a:r>
              <a:rPr lang="en-US" altLang="zh-TW" b="1" smtClean="0">
                <a:ea typeface="標楷體" panose="03000509000000000000" pitchFamily="65" charset="-120"/>
              </a:rPr>
              <a:t>90</a:t>
            </a:r>
            <a:r>
              <a:rPr lang="zh-TW" altLang="en-US" b="1" smtClean="0">
                <a:ea typeface="標楷體" panose="03000509000000000000" pitchFamily="65" charset="-120"/>
              </a:rPr>
              <a:t>度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zh-TW" b="1" smtClean="0">
                <a:ea typeface="標楷體" panose="03000509000000000000" pitchFamily="65" charset="-120"/>
              </a:rPr>
              <a:t>4</a:t>
            </a:r>
            <a:r>
              <a:rPr lang="zh-TW" altLang="en-US" b="1" smtClean="0">
                <a:ea typeface="標楷體" panose="03000509000000000000" pitchFamily="65" charset="-120"/>
              </a:rPr>
              <a:t>、</a:t>
            </a:r>
            <a:r>
              <a:rPr lang="en-US" altLang="zh-TW" b="1" smtClean="0">
                <a:ea typeface="標楷體" panose="03000509000000000000" pitchFamily="65" charset="-120"/>
              </a:rPr>
              <a:t>23.5</a:t>
            </a:r>
            <a:r>
              <a:rPr lang="zh-TW" altLang="en-US" b="1" smtClean="0">
                <a:ea typeface="標楷體" panose="03000509000000000000" pitchFamily="65" charset="-120"/>
              </a:rPr>
              <a:t>度線為「回歸線」。</a:t>
            </a:r>
          </a:p>
        </p:txBody>
      </p:sp>
      <p:pic>
        <p:nvPicPr>
          <p:cNvPr id="37892" name="Picture 4" descr="File:赤道、本初子午線及東亞部分都市位置圖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4076700"/>
            <a:ext cx="482441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817813" y="4433888"/>
            <a:ext cx="1825625" cy="57943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3200" b="1">
                <a:solidFill>
                  <a:srgbClr val="000000"/>
                </a:solidFill>
                <a:ea typeface="標楷體" panose="03000509000000000000" pitchFamily="65" charset="-120"/>
              </a:rPr>
              <a:t>北半球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843213" y="5657850"/>
            <a:ext cx="1800225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3200" b="1">
                <a:solidFill>
                  <a:srgbClr val="000000"/>
                </a:solidFill>
                <a:ea typeface="標楷體" panose="03000509000000000000" pitchFamily="65" charset="-120"/>
              </a:rPr>
              <a:t>南半球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5842000" y="4125913"/>
            <a:ext cx="576263" cy="239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85000"/>
              </a:spcBef>
              <a:buFontTx/>
              <a:buNone/>
            </a:pPr>
            <a:r>
              <a:rPr lang="en-US" altLang="zh-TW" sz="1800">
                <a:solidFill>
                  <a:schemeClr val="tx1"/>
                </a:solidFill>
                <a:ea typeface="新細明體" panose="02020500000000000000" pitchFamily="18" charset="-120"/>
              </a:rPr>
              <a:t>90</a:t>
            </a:r>
          </a:p>
          <a:p>
            <a:pPr algn="ctr" eaLnBrk="1" hangingPunct="1">
              <a:spcBef>
                <a:spcPct val="85000"/>
              </a:spcBef>
              <a:buFontTx/>
              <a:buNone/>
            </a:pPr>
            <a:r>
              <a:rPr lang="en-US" altLang="zh-TW" sz="1800">
                <a:solidFill>
                  <a:schemeClr val="tx1"/>
                </a:solidFill>
                <a:ea typeface="新細明體" panose="02020500000000000000" pitchFamily="18" charset="-120"/>
              </a:rPr>
              <a:t>45</a:t>
            </a:r>
          </a:p>
          <a:p>
            <a:pPr algn="ctr" eaLnBrk="1" hangingPunct="1">
              <a:spcBef>
                <a:spcPct val="85000"/>
              </a:spcBef>
              <a:buFontTx/>
              <a:buNone/>
            </a:pPr>
            <a:r>
              <a:rPr lang="en-US" altLang="zh-TW" sz="1800">
                <a:solidFill>
                  <a:schemeClr val="tx1"/>
                </a:solidFill>
                <a:ea typeface="新細明體" panose="02020500000000000000" pitchFamily="18" charset="-120"/>
              </a:rPr>
              <a:t>0</a:t>
            </a:r>
          </a:p>
          <a:p>
            <a:pPr algn="ctr" eaLnBrk="1" hangingPunct="1">
              <a:spcBef>
                <a:spcPct val="85000"/>
              </a:spcBef>
              <a:buFontTx/>
              <a:buNone/>
            </a:pPr>
            <a:r>
              <a:rPr lang="en-US" altLang="zh-TW" sz="1800">
                <a:solidFill>
                  <a:schemeClr val="tx1"/>
                </a:solidFill>
                <a:ea typeface="新細明體" panose="02020500000000000000" pitchFamily="18" charset="-120"/>
              </a:rPr>
              <a:t>45</a:t>
            </a:r>
          </a:p>
          <a:p>
            <a:pPr algn="ctr" eaLnBrk="1" hangingPunct="1">
              <a:spcBef>
                <a:spcPct val="85000"/>
              </a:spcBef>
              <a:buFontTx/>
              <a:buNone/>
            </a:pPr>
            <a:r>
              <a:rPr lang="en-US" altLang="zh-TW" sz="1800">
                <a:solidFill>
                  <a:schemeClr val="tx1"/>
                </a:solidFill>
                <a:ea typeface="新細明體" panose="02020500000000000000" pitchFamily="18" charset="-120"/>
              </a:rPr>
              <a:t>90</a:t>
            </a:r>
          </a:p>
        </p:txBody>
      </p:sp>
      <p:sp>
        <p:nvSpPr>
          <p:cNvPr id="37896" name="AutoShape 8"/>
          <p:cNvSpPr>
            <a:spLocks noChangeArrowheads="1"/>
          </p:cNvSpPr>
          <p:nvPr/>
        </p:nvSpPr>
        <p:spPr bwMode="auto">
          <a:xfrm>
            <a:off x="6877050" y="4437063"/>
            <a:ext cx="2087563" cy="1655762"/>
          </a:xfrm>
          <a:prstGeom prst="wedgeRoundRectCallout">
            <a:avLst>
              <a:gd name="adj1" fmla="val -82093"/>
              <a:gd name="adj2" fmla="val 5671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>
                <a:solidFill>
                  <a:schemeClr val="tx1"/>
                </a:solidFill>
                <a:ea typeface="標楷體" panose="03000509000000000000" pitchFamily="65" charset="-120"/>
              </a:rPr>
              <a:t>南半球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>
                <a:solidFill>
                  <a:schemeClr val="tx1"/>
                </a:solidFill>
                <a:ea typeface="標楷體" panose="03000509000000000000" pitchFamily="65" charset="-120"/>
              </a:rPr>
              <a:t>越往南（下方），緯度數字越大。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r>
              <a:rPr lang="zh-TW" altLang="en-US" sz="4800" b="1" smtClean="0">
                <a:ea typeface="標楷體" panose="03000509000000000000" pitchFamily="65" charset="-120"/>
              </a:rPr>
              <a:t>七、經緯度比較與應用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84313"/>
            <a:ext cx="8229600" cy="475297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、直經橫緯</a:t>
            </a:r>
          </a:p>
          <a:p>
            <a:pPr>
              <a:buFontTx/>
              <a:buNone/>
            </a:pP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、經線有兩個交點（南、北極），</a:t>
            </a:r>
          </a:p>
          <a:p>
            <a:pPr>
              <a:buFontTx/>
              <a:buNone/>
            </a:pP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   緯線彼此不相交（平行）</a:t>
            </a:r>
          </a:p>
          <a:p>
            <a:pPr>
              <a:buFontTx/>
              <a:buNone/>
            </a:pP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、標示方式：</a:t>
            </a:r>
          </a:p>
          <a:p>
            <a:pPr>
              <a:buFontTx/>
              <a:buNone/>
            </a:pP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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東經</a:t>
            </a: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度，北緯</a:t>
            </a: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50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度</a:t>
            </a:r>
          </a:p>
          <a:p>
            <a:pPr>
              <a:buFontTx/>
              <a:buNone/>
            </a:pP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</a:t>
            </a: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en-US" altLang="zh-TW" b="1" baseline="30000" smtClean="0"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E 50</a:t>
            </a:r>
            <a:r>
              <a:rPr lang="en-US" altLang="zh-TW" b="1" baseline="30000" smtClean="0"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N</a:t>
            </a:r>
          </a:p>
          <a:p>
            <a:pPr>
              <a:buFontTx/>
              <a:buNone/>
            </a:pP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、臺灣：東半球</a:t>
            </a: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120</a:t>
            </a:r>
            <a:r>
              <a:rPr lang="en-US" altLang="zh-TW" b="1" baseline="30000" smtClean="0"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E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～</a:t>
            </a: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122</a:t>
            </a:r>
            <a:r>
              <a:rPr lang="en-US" altLang="zh-TW" b="1" baseline="30000" smtClean="0"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E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pPr>
              <a:buFontTx/>
              <a:buNone/>
            </a:pP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北半球 </a:t>
            </a: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22</a:t>
            </a:r>
            <a:r>
              <a:rPr lang="en-US" altLang="zh-TW" b="1" baseline="30000" smtClean="0"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N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～ </a:t>
            </a: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25</a:t>
            </a:r>
            <a:r>
              <a:rPr lang="en-US" altLang="zh-TW" b="1" baseline="30000" smtClean="0"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 descr="世界地圖_無經緯線--修改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38" y="908050"/>
            <a:ext cx="7559675" cy="583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zh-TW" altLang="en-US" b="1" smtClean="0">
                <a:ea typeface="標楷體" panose="03000509000000000000" pitchFamily="65" charset="-120"/>
              </a:rPr>
              <a:t>作業～認識世界地圖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47713" y="3357563"/>
            <a:ext cx="7561262" cy="268605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TW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1</a:t>
            </a:r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、參照課本</a:t>
            </a:r>
            <a:r>
              <a:rPr lang="en-US" altLang="zh-TW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p.6</a:t>
            </a:r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，依正確位置填入五大洲與三大洋名 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      稱，並且上色（</a:t>
            </a:r>
            <a:r>
              <a:rPr lang="zh-TW" altLang="en-US" sz="2400" b="1" u="sng" dirty="0" smtClean="0">
                <a:solidFill>
                  <a:srgbClr val="FF33CC"/>
                </a:solidFill>
                <a:ea typeface="標楷體" panose="03000509000000000000" pitchFamily="65" charset="-120"/>
              </a:rPr>
              <a:t>海洋藍色、各大洲顏色要不同</a:t>
            </a:r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）。</a:t>
            </a:r>
            <a:endParaRPr lang="en-US" altLang="zh-TW" sz="2400" b="1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TW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2</a:t>
            </a:r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、請注意：亞洲與歐洲的分界線、大洋洲的位置、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      格陵蘭屬於美洲、南極請留白。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TW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3</a:t>
            </a:r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、請維持作業的整潔與品質，並準時繳交。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7235825" y="476250"/>
            <a:ext cx="1439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圖：張崴耑</a:t>
            </a:r>
          </a:p>
        </p:txBody>
      </p:sp>
      <p:sp>
        <p:nvSpPr>
          <p:cNvPr id="18443" name="Oval 11"/>
          <p:cNvSpPr>
            <a:spLocks noChangeArrowheads="1"/>
          </p:cNvSpPr>
          <p:nvPr/>
        </p:nvSpPr>
        <p:spPr bwMode="auto">
          <a:xfrm>
            <a:off x="3059113" y="1196975"/>
            <a:ext cx="1152525" cy="935038"/>
          </a:xfrm>
          <a:prstGeom prst="ellipse">
            <a:avLst/>
          </a:prstGeom>
          <a:noFill/>
          <a:ln w="857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chemeClr val="tx1"/>
              </a:solidFill>
              <a:ea typeface="新細明體" panose="02020500000000000000" pitchFamily="18" charset="-120"/>
            </a:endParaRPr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3962400" y="1844675"/>
            <a:ext cx="360363" cy="431800"/>
          </a:xfrm>
          <a:prstGeom prst="ellipse">
            <a:avLst/>
          </a:prstGeom>
          <a:noFill/>
          <a:ln w="857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chemeClr val="tx1"/>
              </a:solidFill>
              <a:ea typeface="新細明體" panose="02020500000000000000" pitchFamily="18" charset="-120"/>
            </a:endParaRPr>
          </a:p>
        </p:txBody>
      </p:sp>
      <p:sp>
        <p:nvSpPr>
          <p:cNvPr id="18445" name="Oval 13"/>
          <p:cNvSpPr>
            <a:spLocks noChangeArrowheads="1"/>
          </p:cNvSpPr>
          <p:nvPr/>
        </p:nvSpPr>
        <p:spPr bwMode="auto">
          <a:xfrm>
            <a:off x="7032625" y="3763963"/>
            <a:ext cx="839788" cy="563562"/>
          </a:xfrm>
          <a:prstGeom prst="ellipse">
            <a:avLst/>
          </a:prstGeom>
          <a:noFill/>
          <a:ln w="8572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chemeClr val="tx1"/>
              </a:solidFill>
              <a:ea typeface="新細明體" panose="02020500000000000000" pitchFamily="18" charset="-120"/>
            </a:endParaRPr>
          </a:p>
        </p:txBody>
      </p:sp>
      <p:sp>
        <p:nvSpPr>
          <p:cNvPr id="18446" name="Oval 14"/>
          <p:cNvSpPr>
            <a:spLocks noChangeArrowheads="1"/>
          </p:cNvSpPr>
          <p:nvPr/>
        </p:nvSpPr>
        <p:spPr bwMode="auto">
          <a:xfrm>
            <a:off x="5003800" y="2492375"/>
            <a:ext cx="792163" cy="574675"/>
          </a:xfrm>
          <a:prstGeom prst="ellipse">
            <a:avLst/>
          </a:prstGeom>
          <a:noFill/>
          <a:ln w="85725">
            <a:solidFill>
              <a:schemeClr val="accent4">
                <a:lumMod val="75000"/>
                <a:lumOff val="2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B050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 animBg="1"/>
      <p:bldP spid="18444" grpId="0" animBg="1"/>
      <p:bldP spid="18445" grpId="0" animBg="1"/>
      <p:bldP spid="184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125538"/>
            <a:ext cx="8229600" cy="5543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面積 ≒ </a:t>
            </a: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36000 k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㎡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南北長：富貴角～鵝鑾鼻 ≒ </a:t>
            </a: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395㎞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東西寬：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  濁水溪口～秀姑巒溪口≒</a:t>
            </a: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140㎞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海岸線 ≒ </a:t>
            </a: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1140㎞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臺灣本島四個極點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  東</a:t>
            </a: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三貂角（新北市貢寮區）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  南</a:t>
            </a: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鵝鑾鼻（屏東縣恆春鎮）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  西</a:t>
            </a: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外傘頂洲</a:t>
            </a:r>
            <a:r>
              <a:rPr lang="zh-TW" altLang="en-US" b="1" smtClean="0">
                <a:ea typeface="新細明體" panose="02020500000000000000" pitchFamily="18" charset="-120"/>
              </a:rPr>
              <a:t> 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（雲林縣口湖鄉）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北</a:t>
            </a: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富貴角（新北市石門區）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b="1" smtClean="0">
                <a:ea typeface="新細明體" panose="02020500000000000000" pitchFamily="18" charset="-120"/>
              </a:rPr>
              <a:t>※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實作：</a:t>
            </a: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google earth 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介紹與實作</a:t>
            </a:r>
          </a:p>
        </p:txBody>
      </p:sp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7667625" y="6157913"/>
            <a:ext cx="1403350" cy="366712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solidFill>
                  <a:schemeClr val="tx1"/>
                </a:solidFill>
                <a:ea typeface="標楷體" panose="03000509000000000000" pitchFamily="65" charset="-120"/>
              </a:rPr>
              <a:t>圖：張崴耑</a:t>
            </a:r>
          </a:p>
        </p:txBody>
      </p:sp>
      <p:pic>
        <p:nvPicPr>
          <p:cNvPr id="9220" name="Picture 26" descr="12355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70" t="2551" r="4034" b="5020"/>
          <a:stretch>
            <a:fillRect/>
          </a:stretch>
        </p:blipFill>
        <p:spPr bwMode="auto">
          <a:xfrm>
            <a:off x="5948363" y="1076325"/>
            <a:ext cx="3160712" cy="55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673224" y="44624"/>
            <a:ext cx="8363272" cy="10464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6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CFF66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二、臺灣的地理資料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DSC08564"/>
          <p:cNvPicPr>
            <a:picLocks noChangeAspect="1" noChangeArrowheads="1"/>
          </p:cNvPicPr>
          <p:nvPr/>
        </p:nvPicPr>
        <p:blipFill>
          <a:blip r:embed="rId2" cstate="email">
            <a:lum bright="12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7"/>
          <p:cNvSpPr txBox="1">
            <a:spLocks noChangeArrowheads="1"/>
          </p:cNvSpPr>
          <p:nvPr/>
        </p:nvSpPr>
        <p:spPr bwMode="auto">
          <a:xfrm>
            <a:off x="900113" y="6165850"/>
            <a:ext cx="7273925" cy="457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400" b="1">
                <a:solidFill>
                  <a:srgbClr val="000000"/>
                </a:solidFill>
                <a:ea typeface="標楷體" panose="03000509000000000000" pitchFamily="65" charset="-120"/>
              </a:rPr>
              <a:t>極北點</a:t>
            </a:r>
            <a:r>
              <a:rPr lang="en-US" altLang="zh-TW" sz="24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2400" b="1">
                <a:solidFill>
                  <a:srgbClr val="000000"/>
                </a:solidFill>
                <a:ea typeface="標楷體" panose="03000509000000000000" pitchFamily="65" charset="-120"/>
              </a:rPr>
              <a:t>位在新北市石門鄉的富貴角燈塔。圖</a:t>
            </a:r>
            <a:r>
              <a:rPr lang="en-US" altLang="zh-TW" sz="2400" b="1">
                <a:solidFill>
                  <a:srgbClr val="000000"/>
                </a:solidFill>
                <a:ea typeface="標楷體" panose="03000509000000000000" pitchFamily="65" charset="-120"/>
              </a:rPr>
              <a:t>-</a:t>
            </a:r>
            <a:r>
              <a:rPr lang="zh-TW" altLang="en-US" sz="2400" b="1">
                <a:solidFill>
                  <a:srgbClr val="000000"/>
                </a:solidFill>
                <a:ea typeface="標楷體" panose="03000509000000000000" pitchFamily="65" charset="-120"/>
              </a:rPr>
              <a:t>作者</a:t>
            </a:r>
          </a:p>
        </p:txBody>
      </p:sp>
      <p:pic>
        <p:nvPicPr>
          <p:cNvPr id="55304" name="Picture 8" descr="DSC0880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179388" y="6237288"/>
            <a:ext cx="5184775" cy="457200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400"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極東點</a:t>
            </a:r>
            <a:r>
              <a:rPr lang="en-US" altLang="zh-TW" sz="2400"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2400"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三貂角燈塔 圖：作者自攝</a:t>
            </a:r>
          </a:p>
        </p:txBody>
      </p:sp>
      <p:pic>
        <p:nvPicPr>
          <p:cNvPr id="55306" name="Picture 10" descr="鵝鑾鼻燈塔0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3851275" y="6165850"/>
            <a:ext cx="4535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400" b="1">
                <a:solidFill>
                  <a:srgbClr val="FFFF00"/>
                </a:solidFill>
                <a:ea typeface="標楷體" panose="03000509000000000000" pitchFamily="65" charset="-120"/>
              </a:rPr>
              <a:t>極南點：鵝鑾鼻燈塔。作者自攝</a:t>
            </a:r>
          </a:p>
        </p:txBody>
      </p:sp>
      <p:pic>
        <p:nvPicPr>
          <p:cNvPr id="55308" name="Picture 12" descr="國聖燈塔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250825" y="333375"/>
            <a:ext cx="8713788" cy="83026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>
                <a:solidFill>
                  <a:schemeClr val="tx1"/>
                </a:solidFill>
                <a:ea typeface="標楷體" panose="03000509000000000000" pitchFamily="65" charset="-120"/>
              </a:rPr>
              <a:t>臺灣極西點的國聖燈塔。圖：臺江國家公園。其實，外傘頂洲才是極西點，但外傘頂洲是漂移的沙洲，故有另一種說法。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5" grpId="0" animBg="1"/>
      <p:bldP spid="55307" grpId="0"/>
      <p:bldP spid="5530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7667625" y="6157913"/>
            <a:ext cx="1403350" cy="366712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solidFill>
                  <a:schemeClr val="tx1"/>
                </a:solidFill>
                <a:ea typeface="標楷體" panose="03000509000000000000" pitchFamily="65" charset="-120"/>
              </a:rPr>
              <a:t>圖：張崴耑</a:t>
            </a:r>
          </a:p>
        </p:txBody>
      </p:sp>
      <p:pic>
        <p:nvPicPr>
          <p:cNvPr id="11267" name="Picture 5" descr="12355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70" t="2551" r="4034" b="5020"/>
          <a:stretch>
            <a:fillRect/>
          </a:stretch>
        </p:blipFill>
        <p:spPr bwMode="auto">
          <a:xfrm>
            <a:off x="2916238" y="12700"/>
            <a:ext cx="38750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611188" y="333375"/>
            <a:ext cx="30241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4000" b="1">
                <a:solidFill>
                  <a:schemeClr val="tx1"/>
                </a:solidFill>
                <a:ea typeface="標楷體" panose="03000509000000000000" pitchFamily="65" charset="-120"/>
              </a:rPr>
              <a:t>複習一下～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en-US" altLang="zh-TW" b="1" smtClean="0">
                <a:ea typeface="新細明體" panose="02020500000000000000" pitchFamily="18" charset="-120"/>
              </a:rPr>
              <a:t>Google earth </a:t>
            </a:r>
            <a:r>
              <a:rPr lang="zh-TW" altLang="en-US" b="1" smtClean="0">
                <a:ea typeface="標楷體" panose="03000509000000000000" pitchFamily="65" charset="-120"/>
              </a:rPr>
              <a:t>免費軟體介紹</a:t>
            </a:r>
          </a:p>
        </p:txBody>
      </p:sp>
      <p:pic>
        <p:nvPicPr>
          <p:cNvPr id="12291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2988" y="1268413"/>
            <a:ext cx="6913562" cy="5246687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8" y="1066800"/>
            <a:ext cx="8893175" cy="5688013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539750" y="158750"/>
            <a:ext cx="81359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400" b="1">
                <a:solidFill>
                  <a:schemeClr val="tx1"/>
                </a:solidFill>
                <a:ea typeface="標楷體" panose="03000509000000000000" pitchFamily="65" charset="-120"/>
              </a:rPr>
              <a:t>在</a:t>
            </a:r>
            <a:r>
              <a:rPr lang="en-US" altLang="zh-TW" sz="2400" b="1">
                <a:solidFill>
                  <a:schemeClr val="tx1"/>
                </a:solidFill>
                <a:ea typeface="標楷體" panose="03000509000000000000" pitchFamily="65" charset="-120"/>
              </a:rPr>
              <a:t>yahoo</a:t>
            </a:r>
            <a:r>
              <a:rPr lang="zh-TW" altLang="en-US" sz="2400" b="1">
                <a:solidFill>
                  <a:schemeClr val="tx1"/>
                </a:solidFill>
                <a:ea typeface="標楷體" panose="03000509000000000000" pitchFamily="65" charset="-120"/>
              </a:rPr>
              <a:t>搜尋引擎中輸入關鍵字「</a:t>
            </a:r>
            <a:r>
              <a:rPr lang="en-US" altLang="zh-TW" sz="2400" b="1">
                <a:solidFill>
                  <a:schemeClr val="tx1"/>
                </a:solidFill>
                <a:ea typeface="標楷體" panose="03000509000000000000" pitchFamily="65" charset="-120"/>
              </a:rPr>
              <a:t>google earth</a:t>
            </a:r>
            <a:r>
              <a:rPr lang="zh-TW" altLang="en-US" sz="2400" b="1">
                <a:solidFill>
                  <a:schemeClr val="tx1"/>
                </a:solidFill>
                <a:ea typeface="標楷體" panose="03000509000000000000" pitchFamily="65" charset="-120"/>
              </a:rPr>
              <a:t>」，再點選第一個連結即可進入官方網站。</a:t>
            </a:r>
            <a:endParaRPr lang="en-US" altLang="zh-TW" sz="2400" b="1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195513" y="3068638"/>
            <a:ext cx="1655762" cy="823912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TW" altLang="en-US" sz="1800">
              <a:solidFill>
                <a:schemeClr val="tx1"/>
              </a:solidFill>
              <a:ea typeface="新細明體" panose="02020500000000000000" pitchFamily="18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zh-TW" altLang="en-US" sz="1800">
              <a:solidFill>
                <a:schemeClr val="tx1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</p:bldLst>
  </p:timing>
</p:sld>
</file>

<file path=ppt/theme/theme1.xml><?xml version="1.0" encoding="utf-8"?>
<a:theme xmlns:a="http://schemas.openxmlformats.org/drawingml/2006/main" name="軌道">
  <a:themeElements>
    <a:clrScheme name="Default Design 13">
      <a:dk1>
        <a:srgbClr val="003300"/>
      </a:dk1>
      <a:lt1>
        <a:srgbClr val="FFFFFF"/>
      </a:lt1>
      <a:dk2>
        <a:srgbClr val="3A566E"/>
      </a:dk2>
      <a:lt2>
        <a:srgbClr val="808080"/>
      </a:lt2>
      <a:accent1>
        <a:srgbClr val="A6BF73"/>
      </a:accent1>
      <a:accent2>
        <a:srgbClr val="FFFFCC"/>
      </a:accent2>
      <a:accent3>
        <a:srgbClr val="FFFFFF"/>
      </a:accent3>
      <a:accent4>
        <a:srgbClr val="002A00"/>
      </a:accent4>
      <a:accent5>
        <a:srgbClr val="D0DCBC"/>
      </a:accent5>
      <a:accent6>
        <a:srgbClr val="E7E7B9"/>
      </a:accent6>
      <a:hlink>
        <a:srgbClr val="7EA0BC"/>
      </a:hlink>
      <a:folHlink>
        <a:srgbClr val="BF848A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3300"/>
        </a:dk1>
        <a:lt1>
          <a:srgbClr val="FFFFFF"/>
        </a:lt1>
        <a:dk2>
          <a:srgbClr val="3A566E"/>
        </a:dk2>
        <a:lt2>
          <a:srgbClr val="808080"/>
        </a:lt2>
        <a:accent1>
          <a:srgbClr val="A6BF73"/>
        </a:accent1>
        <a:accent2>
          <a:srgbClr val="FFFFCC"/>
        </a:accent2>
        <a:accent3>
          <a:srgbClr val="FFFFFF"/>
        </a:accent3>
        <a:accent4>
          <a:srgbClr val="002A00"/>
        </a:accent4>
        <a:accent5>
          <a:srgbClr val="D0DCBC"/>
        </a:accent5>
        <a:accent6>
          <a:srgbClr val="E7E7B9"/>
        </a:accent6>
        <a:hlink>
          <a:srgbClr val="7EA0BC"/>
        </a:hlink>
        <a:folHlink>
          <a:srgbClr val="BF848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軌道</Template>
  <TotalTime>1320</TotalTime>
  <Words>1675</Words>
  <Application>Microsoft Office PowerPoint</Application>
  <PresentationFormat>如螢幕大小 (4:3)</PresentationFormat>
  <Paragraphs>206</Paragraphs>
  <Slides>33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42" baseType="lpstr">
      <vt:lpstr>Tahoma</vt:lpstr>
      <vt:lpstr>Arial</vt:lpstr>
      <vt:lpstr>Calibri</vt:lpstr>
      <vt:lpstr>新細明體</vt:lpstr>
      <vt:lpstr>標楷體</vt:lpstr>
      <vt:lpstr>Wingdings 2</vt:lpstr>
      <vt:lpstr>Wingdings</vt:lpstr>
      <vt:lpstr>Arial Unicode MS</vt:lpstr>
      <vt:lpstr>軌道</vt:lpstr>
      <vt:lpstr>認識我們的家園</vt:lpstr>
      <vt:lpstr>PowerPoint 簡報</vt:lpstr>
      <vt:lpstr>PowerPoint 簡報</vt:lpstr>
      <vt:lpstr>作業～認識世界地圖</vt:lpstr>
      <vt:lpstr>PowerPoint 簡報</vt:lpstr>
      <vt:lpstr>PowerPoint 簡報</vt:lpstr>
      <vt:lpstr>PowerPoint 簡報</vt:lpstr>
      <vt:lpstr>Google earth 免費軟體介紹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Game～GPS全球衛星定位系統</vt:lpstr>
      <vt:lpstr>關於經緯度的挑戰題</vt:lpstr>
      <vt:lpstr>PowerPoint 簡報</vt:lpstr>
      <vt:lpstr>PowerPoint 簡報</vt:lpstr>
      <vt:lpstr>PowerPoint 簡報</vt:lpstr>
      <vt:lpstr>1-1 認識我們的家園</vt:lpstr>
      <vt:lpstr>一、認識世界地圖</vt:lpstr>
      <vt:lpstr>二、臺灣的地理資料</vt:lpstr>
      <vt:lpstr>三、海洋臺灣的資源</vt:lpstr>
      <vt:lpstr>四、臺灣的地理位置</vt:lpstr>
      <vt:lpstr>五、認識經度</vt:lpstr>
      <vt:lpstr>六、認識緯度</vt:lpstr>
      <vt:lpstr>七、經緯度比較與應用</vt:lpstr>
    </vt:vector>
  </TitlesOfParts>
  <Manager/>
  <Company>HOMGER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subject/>
  <dc:creator>panda</dc:creator>
  <cp:keywords/>
  <dc:description/>
  <cp:lastModifiedBy>panda</cp:lastModifiedBy>
  <cp:revision>63</cp:revision>
  <dcterms:created xsi:type="dcterms:W3CDTF">2013-07-24T07:26:58Z</dcterms:created>
  <dcterms:modified xsi:type="dcterms:W3CDTF">2016-07-12T06:33:21Z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TC100690451028</vt:lpwstr>
  </property>
</Properties>
</file>