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F10E9DB-2826-4177-B061-D480F6AAFC9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6"/>
            <p14:sldId id="267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4660"/>
  </p:normalViewPr>
  <p:slideViewPr>
    <p:cSldViewPr>
      <p:cViewPr varScale="1">
        <p:scale>
          <a:sx n="109" d="100"/>
          <a:sy n="109" d="100"/>
        </p:scale>
        <p:origin x="-19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C686E-4205-4563-8D2A-DF28DF1FF904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86DC5-FB83-4E24-8C63-B30FA37EC6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19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USER\Desktop\&#22577;&#21578;\IMG_3509_zps858ad8d3.jpg" TargetMode="External"/><Relationship Id="rId3" Type="http://schemas.openxmlformats.org/officeDocument/2006/relationships/hyperlink" Target="https://www.google.com.tw/search?rlz=1C1PRFC_enTW615TW615&amp;espv=2&amp;biw=1920&amp;bih=955&amp;tbm=isch&amp;sa=1&amp;q=%E5%8E%9F%E4%BD%8F%E6%B0%91%E4%BA%BA%E5%BD%A2%E7%B4%8B&amp;oq=%E5%8E%9F%E4%BD%8F%E6%B0%91%E4%BA%BA%E5%BD%A2%E7%B4%8B&amp;gs_l=img.3...14255.18031.0.18294.6.6.0.0.0.0.259.437.5j0j1.6.0....0...1c.1j4.64.img..0.0.0.Mk4OAWCfmnE" TargetMode="External"/><Relationship Id="rId7" Type="http://schemas.openxmlformats.org/officeDocument/2006/relationships/hyperlink" Target="http://www.knowlegde.ipc.gov.taipei/ct.asp?xItem=1001097&amp;CtNode=17412&amp;mp=cb01" TargetMode="External"/><Relationship Id="rId2" Type="http://schemas.openxmlformats.org/officeDocument/2006/relationships/hyperlink" Target="https://www.google.com.tw/search?rlz=1C1PRFC_enTW615TW615&amp;espv=2&amp;biw=1920&amp;bih=955&amp;tbm=isch&amp;sa=1&amp;q=%E5%8E%9F%E4%BD%8F%E6%B0%91%E4%BA%BA%E9%A0%AD%E7%B4%8B&amp;oq=%E5%8E%9F%E4%BD%8F%E6%B0%91%E4%BA%BA%E9%A0%AD%E7%B4%8B&amp;gs_l=img.3...64600.84133.0.84389.14.14.0.0.0.0.126.637.13j1.14.0....0...1c.1j4.64.img..0.2.76...0j0i30k1j0i24k1.yOkS9K5yDD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.tw/search?rlz=1C1PRFC_enTW615TW615&amp;espv=2&amp;biw=1920&amp;bih=955&amp;tbm=isch&amp;sa=1&amp;q=%E5%8E%9F%E4%BD%8F%E6%B0%91%E8%9D%B4%E8%9D%B6%E5%9C%96%E6%A1%88&amp;oq=%E5%8E%9F%E4%BD%8F%E6%B0%91%E8%9D%B4%E8%9D%B6%E5%9C%96%E6%A1%88&amp;gs_l=img.3...7642.8279.0.8939.5.5.0.0.0.0.46.152.4.4.0....0...1c.1j4.64.img..1.0.0.iygVFkz-FrQ#imgrc=dAdoZ9UbOKrw0M%3A" TargetMode="External"/><Relationship Id="rId5" Type="http://schemas.openxmlformats.org/officeDocument/2006/relationships/hyperlink" Target="https://www.google.com.tw/search?rlz=1C1PRFC_enTW615TW615&amp;espv=2&amp;biw=1920&amp;bih=911&amp;tbm=isch&amp;sa=1&amp;q=%E5%8E%9F%E4%BD%8F%E6%B0%91%E5%A4%AA%E9%99%BD%E7%B4%8B&amp;oq=%E5%8E%9F%E4%BD%8F%E6%B0%91%E5%A4%AA%E9%99%BD%E7%B4%8B&amp;gs_l=img.3...283.7955.0.8626.21.15.4.1.1.0.138.676.14j1.15.0....0...1c.1j4.64.img..1.5.114...0j0i24k1.FGovHqeiHhk" TargetMode="External"/><Relationship Id="rId4" Type="http://schemas.openxmlformats.org/officeDocument/2006/relationships/hyperlink" Target="https://www.google.com.tw/search?rlz=1C1PRFC_enTW615TW615&amp;espv=2&amp;biw=1920&amp;bih=955&amp;tbm=isch&amp;sa=1&amp;q=%E5%8E%9F%E4%BD%8F%E6%B0%91%E7%99%BE%E6%AD%A5%E8%9B%87%E5%9C%96%E6%A1%88&amp;oq=%E5%8E%9F%E4%BD%8F%E6%B0%91%E7%99%BE%E6%AD%A5%E8%9B%87%E5%9C%96%E6%A1%88&amp;gs_l=img.3...12100.42555.0.43110.21.18.3.0.0.0.47.639.18.18.0....0...1c.1j4.64.img..0.6.183...0j0i24k1j0i30k1.HIEONI02AFQ#imgrc=SQEDGeLCVwL-2M%3A" TargetMode="External"/><Relationship Id="rId9" Type="http://schemas.openxmlformats.org/officeDocument/2006/relationships/hyperlink" Target="file:///C:\Users\USER\Desktop\&#22577;&#21578;\646_13126969960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2612057" y="620688"/>
            <a:ext cx="38884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4000" b="1" u="sng" dirty="0"/>
              <a:t>排灣族服飾文化</a:t>
            </a:r>
          </a:p>
          <a:p>
            <a:pPr algn="ctr"/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5536" y="5445224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組別</a:t>
            </a:r>
            <a:r>
              <a:rPr lang="zh-TW" altLang="en-US" sz="2000" dirty="0" smtClean="0"/>
              <a:t>：第５組</a:t>
            </a:r>
            <a:endParaRPr lang="en-US" altLang="zh-TW" sz="2000" dirty="0" smtClean="0"/>
          </a:p>
          <a:p>
            <a:r>
              <a:rPr lang="zh-TW" altLang="en-US" sz="2000" dirty="0" smtClean="0"/>
              <a:t>組員：</a:t>
            </a:r>
            <a:r>
              <a:rPr lang="zh-TW" altLang="zh-TW" sz="2000" dirty="0" smtClean="0"/>
              <a:t>張政揚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陳承恩</a:t>
            </a:r>
            <a:endParaRPr lang="en-US" altLang="zh-TW" sz="2000" dirty="0" smtClean="0"/>
          </a:p>
          <a:p>
            <a:r>
              <a:rPr lang="zh-TW" altLang="en-US" sz="2000" dirty="0"/>
              <a:t>指導</a:t>
            </a:r>
            <a:r>
              <a:rPr lang="zh-TW" altLang="en-US" sz="2000" dirty="0" smtClean="0"/>
              <a:t>老師：古春玲、陳來福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3172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161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948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/>
              <a:t>引注資料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zh-TW" altLang="zh-TW" dirty="0"/>
              <a:t>註</a:t>
            </a:r>
            <a:r>
              <a:rPr lang="en-US" altLang="zh-TW" dirty="0"/>
              <a:t>1</a:t>
            </a:r>
            <a:endParaRPr lang="zh-TW" altLang="zh-TW" dirty="0"/>
          </a:p>
          <a:p>
            <a:r>
              <a:rPr lang="en-US" altLang="zh-TW" u="sng" dirty="0">
                <a:hlinkClick r:id="rId2"/>
              </a:rPr>
              <a:t>https://www.google.com.tw/</a:t>
            </a:r>
            <a:r>
              <a:rPr lang="en-US" altLang="zh-TW" u="sng" dirty="0" err="1">
                <a:hlinkClick r:id="rId2"/>
              </a:rPr>
              <a:t>search?rlz</a:t>
            </a:r>
            <a:r>
              <a:rPr lang="en-US" altLang="zh-TW" u="sng" dirty="0">
                <a:hlinkClick r:id="rId2"/>
              </a:rPr>
              <a:t>=1C1PRFC_enTW615TW615&amp;espv=2&amp;biw=1920&amp;bih=955&amp;tbm=</a:t>
            </a:r>
            <a:r>
              <a:rPr lang="en-US" altLang="zh-TW" u="sng" dirty="0" err="1">
                <a:hlinkClick r:id="rId2"/>
              </a:rPr>
              <a:t>isch&amp;sa</a:t>
            </a:r>
            <a:r>
              <a:rPr lang="en-US" altLang="zh-TW" u="sng" dirty="0">
                <a:hlinkClick r:id="rId2"/>
              </a:rPr>
              <a:t>=1&amp;q=%E5%8E%9F%E4%BD%8F%E6%B0%91%E4%BA%BA%E9%A0%AD%E7%B4%8B&amp;oq=%E5%8E%9F%E4%BD%8F%E6%B0%91%E4%BA%BA%E9%A0%AD%E7%B4%8B&amp;gs_l=img.3...64600.84133.0.84389.14.14.0.0.0.0.126.637.13j1.14.0....0...1c.1j4.64.img..0.2.76...0j0i30k1j0i24k1.yOkS9K5yDDA</a:t>
            </a:r>
            <a:endParaRPr lang="zh-TW" altLang="zh-TW" dirty="0"/>
          </a:p>
          <a:p>
            <a:r>
              <a:rPr lang="zh-TW" altLang="zh-TW" dirty="0"/>
              <a:t>註</a:t>
            </a:r>
            <a:r>
              <a:rPr lang="en-US" altLang="zh-TW" dirty="0"/>
              <a:t>2</a:t>
            </a:r>
            <a:endParaRPr lang="zh-TW" altLang="zh-TW" dirty="0"/>
          </a:p>
          <a:p>
            <a:r>
              <a:rPr lang="en-US" altLang="zh-TW" u="sng" dirty="0">
                <a:hlinkClick r:id="rId3"/>
              </a:rPr>
              <a:t>https://www.google.com.tw/</a:t>
            </a:r>
            <a:r>
              <a:rPr lang="en-US" altLang="zh-TW" u="sng" dirty="0" err="1">
                <a:hlinkClick r:id="rId3"/>
              </a:rPr>
              <a:t>search?rlz</a:t>
            </a:r>
            <a:r>
              <a:rPr lang="en-US" altLang="zh-TW" u="sng" dirty="0">
                <a:hlinkClick r:id="rId3"/>
              </a:rPr>
              <a:t>=1C1PRFC_enTW615TW615&amp;espv=2&amp;biw=1920&amp;bih=955&amp;tbm=</a:t>
            </a:r>
            <a:r>
              <a:rPr lang="en-US" altLang="zh-TW" u="sng" dirty="0" err="1">
                <a:hlinkClick r:id="rId3"/>
              </a:rPr>
              <a:t>isch&amp;sa</a:t>
            </a:r>
            <a:r>
              <a:rPr lang="en-US" altLang="zh-TW" u="sng" dirty="0">
                <a:hlinkClick r:id="rId3"/>
              </a:rPr>
              <a:t>=1&amp;q=%E5%8E%9F%E4%BD%8F%E6%B0%91%E4%BA%BA%E5%BD%A2%E7%B4%8B&amp;oq=%E5%8E%9F%E4%BD%8F%E6%B0%91%E4%BA%BA%E5%BD%A2%E7%B4%8B&amp;gs_l=img.3...14255.18031.0.18294.6.6.0.0.0.0.259.437.5j0j1.6.0....0...1c.1j4.64.img..0.0.0.Mk4OAWCfmnE</a:t>
            </a:r>
            <a:endParaRPr lang="zh-TW" altLang="zh-TW" dirty="0"/>
          </a:p>
          <a:p>
            <a:r>
              <a:rPr lang="zh-TW" altLang="zh-TW" dirty="0"/>
              <a:t>註</a:t>
            </a:r>
            <a:r>
              <a:rPr lang="en-US" altLang="zh-TW" dirty="0"/>
              <a:t>3</a:t>
            </a:r>
            <a:endParaRPr lang="zh-TW" altLang="zh-TW" dirty="0"/>
          </a:p>
          <a:p>
            <a:r>
              <a:rPr lang="en-US" altLang="zh-TW" u="sng" dirty="0">
                <a:hlinkClick r:id="rId4"/>
              </a:rPr>
              <a:t>https://www.google.com.tw/</a:t>
            </a:r>
            <a:r>
              <a:rPr lang="en-US" altLang="zh-TW" u="sng" dirty="0" err="1">
                <a:hlinkClick r:id="rId4"/>
              </a:rPr>
              <a:t>search?rlz</a:t>
            </a:r>
            <a:r>
              <a:rPr lang="en-US" altLang="zh-TW" u="sng" dirty="0">
                <a:hlinkClick r:id="rId4"/>
              </a:rPr>
              <a:t>=1C1PRFC_enTW615TW615&amp;espv=2&amp;biw=1920&amp;bih=955&amp;tbm=</a:t>
            </a:r>
            <a:r>
              <a:rPr lang="en-US" altLang="zh-TW" u="sng" dirty="0" err="1">
                <a:hlinkClick r:id="rId4"/>
              </a:rPr>
              <a:t>isch&amp;sa</a:t>
            </a:r>
            <a:r>
              <a:rPr lang="en-US" altLang="zh-TW" u="sng" dirty="0">
                <a:hlinkClick r:id="rId4"/>
              </a:rPr>
              <a:t>=1&amp;q=%E5%8E%9F%E4%BD%8F%E6%B0%91%E7%99%BE%E6%AD%A5%E8%9B%87%E5%9C%96%E6%A1%88&amp;oq=%E5%8E%9F%E4%BD%8F%E6%B0%91%E7%99%BE%E6%AD%A5%E8%9B%87%E5%9C%96%E6%A1%88&amp;gs_l=img.3...12100.42555.0.43110.21.18.3.0.0.0.47.639.18.18.0....0...1c.1j4.64.img..0.6.183...0j0i24k1j0i30k1.HIEONI02AFQ#imgrc=SQEDGeLCVwL-2M%3A</a:t>
            </a:r>
            <a:endParaRPr lang="zh-TW" altLang="zh-TW" dirty="0"/>
          </a:p>
          <a:p>
            <a:r>
              <a:rPr lang="zh-TW" altLang="zh-TW" dirty="0"/>
              <a:t>註</a:t>
            </a:r>
            <a:r>
              <a:rPr lang="en-US" altLang="zh-TW" dirty="0"/>
              <a:t>4</a:t>
            </a:r>
            <a:endParaRPr lang="zh-TW" altLang="zh-TW" dirty="0"/>
          </a:p>
          <a:p>
            <a:r>
              <a:rPr lang="en-US" altLang="zh-TW" u="sng" dirty="0">
                <a:hlinkClick r:id="rId5"/>
              </a:rPr>
              <a:t>https://www.google.com.tw/</a:t>
            </a:r>
            <a:r>
              <a:rPr lang="en-US" altLang="zh-TW" u="sng" dirty="0" err="1">
                <a:hlinkClick r:id="rId5"/>
              </a:rPr>
              <a:t>search?rlz</a:t>
            </a:r>
            <a:r>
              <a:rPr lang="en-US" altLang="zh-TW" u="sng" dirty="0">
                <a:hlinkClick r:id="rId5"/>
              </a:rPr>
              <a:t>=1C1PRFC_enTW615TW615&amp;espv=2&amp;biw=1920&amp;bih=911&amp;tbm=</a:t>
            </a:r>
            <a:r>
              <a:rPr lang="en-US" altLang="zh-TW" u="sng" dirty="0" err="1">
                <a:hlinkClick r:id="rId5"/>
              </a:rPr>
              <a:t>isch&amp;sa</a:t>
            </a:r>
            <a:r>
              <a:rPr lang="en-US" altLang="zh-TW" u="sng" dirty="0">
                <a:hlinkClick r:id="rId5"/>
              </a:rPr>
              <a:t>=1&amp;q=%E5%8E%9F%E4%BD%8F%E6%B0%91%E5%A4%AA%E9%99%BD%E7%B4%8B&amp;oq=%E5%8E%9F%E4%BD%8F%E6%B0%91%E5%A4%AA%E9%99%BD%E7%B4%8B&amp;gs_l=img.3...283.7955.0.8626.21.15.4.1.1.0.138.676.14j1.15.0....0...1c.1j4.64.img..1.5.114...0j0i24k1.FGovHqeiHhk#imgdii=7lE24pUFwIGMNM%3A%3B7lE24pUFwIGMNM%3A%3BvqbSDnLVs1-sIM%3A&amp;imgrc=7lE24pUFwIGMNM%3A</a:t>
            </a:r>
            <a:endParaRPr lang="zh-TW" altLang="zh-TW" dirty="0"/>
          </a:p>
          <a:p>
            <a:r>
              <a:rPr lang="zh-TW" altLang="zh-TW" dirty="0"/>
              <a:t>註</a:t>
            </a:r>
            <a:r>
              <a:rPr lang="en-US" altLang="zh-TW" dirty="0"/>
              <a:t>5</a:t>
            </a:r>
            <a:endParaRPr lang="zh-TW" altLang="zh-TW" dirty="0"/>
          </a:p>
          <a:p>
            <a:r>
              <a:rPr lang="en-US" altLang="zh-TW" u="sng" dirty="0">
                <a:hlinkClick r:id="rId6"/>
              </a:rPr>
              <a:t>https://www.google.com.tw/</a:t>
            </a:r>
            <a:r>
              <a:rPr lang="en-US" altLang="zh-TW" u="sng" dirty="0" err="1">
                <a:hlinkClick r:id="rId6"/>
              </a:rPr>
              <a:t>search?rlz</a:t>
            </a:r>
            <a:r>
              <a:rPr lang="en-US" altLang="zh-TW" u="sng" dirty="0">
                <a:hlinkClick r:id="rId6"/>
              </a:rPr>
              <a:t>=1C1PRFC_enTW615TW615&amp;espv=2&amp;biw=1920&amp;bih=955&amp;tbm=</a:t>
            </a:r>
            <a:r>
              <a:rPr lang="en-US" altLang="zh-TW" u="sng" dirty="0" err="1">
                <a:hlinkClick r:id="rId6"/>
              </a:rPr>
              <a:t>isch&amp;sa</a:t>
            </a:r>
            <a:r>
              <a:rPr lang="en-US" altLang="zh-TW" u="sng" dirty="0">
                <a:hlinkClick r:id="rId6"/>
              </a:rPr>
              <a:t>=1&amp;q=%E5%8E%9F%E4%BD%8F%E6%B0%91%E8%9D%B4%E8%9D%B6%E5%9C%96%E6%A1%88&amp;oq=%E5%8E%9F%E4%BD%8F%E6%B0%91%E8%9D%B4%E8%9D%B6%E5%9C%96%E6%A1%88&amp;gs_l=img.3...7642.8279.0.8939.5.5.0.0.0.0.46.152.4.4.0....0...1c.1j4.64.img..1.0.0.iygVFkz-FrQ#imgrc=dAdoZ9UbOKrw0M%3A</a:t>
            </a:r>
            <a:endParaRPr lang="zh-TW" altLang="zh-TW" dirty="0"/>
          </a:p>
          <a:p>
            <a:r>
              <a:rPr lang="zh-TW" altLang="zh-TW" dirty="0"/>
              <a:t>註</a:t>
            </a:r>
            <a:r>
              <a:rPr lang="en-US" altLang="zh-TW" dirty="0"/>
              <a:t>6</a:t>
            </a:r>
            <a:endParaRPr lang="zh-TW" altLang="zh-TW" dirty="0"/>
          </a:p>
          <a:p>
            <a:r>
              <a:rPr lang="en-US" altLang="zh-TW" u="sng" dirty="0">
                <a:hlinkClick r:id="rId7"/>
              </a:rPr>
              <a:t>http://www.knowlegde.ipc.gov.taipei/ct.asp?xItem=1001097&amp;CtNode=17412&amp;mp=cb01</a:t>
            </a:r>
            <a:endParaRPr lang="zh-TW" altLang="zh-TW" dirty="0"/>
          </a:p>
          <a:p>
            <a:r>
              <a:rPr lang="zh-TW" altLang="zh-TW" dirty="0"/>
              <a:t>註</a:t>
            </a:r>
            <a:r>
              <a:rPr lang="en-US" altLang="zh-TW" dirty="0"/>
              <a:t>7</a:t>
            </a:r>
            <a:endParaRPr lang="zh-TW" altLang="zh-TW" dirty="0"/>
          </a:p>
          <a:p>
            <a:r>
              <a:rPr lang="en-US" altLang="zh-TW" u="sng" dirty="0">
                <a:hlinkClick r:id="rId8" action="ppaction://hlinkfile"/>
              </a:rPr>
              <a:t>https://www.google.com.tw/</a:t>
            </a:r>
            <a:r>
              <a:rPr lang="en-US" altLang="zh-TW" u="sng" dirty="0" err="1">
                <a:hlinkClick r:id="rId8" action="ppaction://hlinkfile"/>
              </a:rPr>
              <a:t>search?safe</a:t>
            </a:r>
            <a:r>
              <a:rPr lang="en-US" altLang="zh-TW" u="sng" dirty="0">
                <a:hlinkClick r:id="rId8" action="ppaction://hlinkfile"/>
              </a:rPr>
              <a:t>=</a:t>
            </a:r>
            <a:r>
              <a:rPr lang="en-US" altLang="zh-TW" u="sng" dirty="0" err="1">
                <a:hlinkClick r:id="rId8" action="ppaction://hlinkfile"/>
              </a:rPr>
              <a:t>off&amp;rlz</a:t>
            </a:r>
            <a:r>
              <a:rPr lang="en-US" altLang="zh-TW" u="sng" dirty="0">
                <a:hlinkClick r:id="rId8" action="ppaction://hlinkfile"/>
              </a:rPr>
              <a:t>=1C1PRFC_enTW615TW615&amp;espv=2&amp;biw=1920&amp;bih=911&amp;tbm=</a:t>
            </a:r>
            <a:r>
              <a:rPr lang="en-US" altLang="zh-TW" u="sng" dirty="0" err="1">
                <a:hlinkClick r:id="rId8" action="ppaction://hlinkfile"/>
              </a:rPr>
              <a:t>isch&amp;sa</a:t>
            </a:r>
            <a:r>
              <a:rPr lang="en-US" altLang="zh-TW" u="sng" dirty="0">
                <a:hlinkClick r:id="rId8" action="ppaction://hlinkfile"/>
              </a:rPr>
              <a:t>=1&amp;q=%E6%8E%92%E7%81%A3%E6%97%8F%E7%B6%B4%E7%8F%A0&amp;oq=%E6%8E%92%E7%81%A3%E6%97%8F%E7%B6%B4%E7%8F%A0&amp;gs_l=img.3...349360.349360.0.349942.1.1.0.0.0.0.0.0..0.0....0...1c.1.64.img..1.0.0.FFt5Rd4bf6s#imgrc=mYdznUkeKR6LGM%3A</a:t>
            </a:r>
            <a:endParaRPr lang="zh-TW" altLang="zh-TW" dirty="0"/>
          </a:p>
          <a:p>
            <a:r>
              <a:rPr lang="zh-TW" altLang="zh-TW" dirty="0"/>
              <a:t>註</a:t>
            </a:r>
            <a:r>
              <a:rPr lang="en-US" altLang="zh-TW" dirty="0"/>
              <a:t>8</a:t>
            </a:r>
            <a:endParaRPr lang="zh-TW" altLang="zh-TW" dirty="0"/>
          </a:p>
          <a:p>
            <a:r>
              <a:rPr lang="en-US" altLang="zh-TW" u="sng" dirty="0">
                <a:hlinkClick r:id="rId9" action="ppaction://hlinkfile"/>
              </a:rPr>
              <a:t>https://www.google.com.tw/search?q=%E6%8E%92%E7%81%A3%E6%97%8F%E5%A4%BE%E7%B9%94&amp;safe=off&amp;rlz=1C1PRFC_enTW615TW615&amp;espv=2&amp;biw=1920&amp;bih=911&amp;source=lnms&amp;tbm=isch&amp;sa=X&amp;ved=0ahUKEwiEyKDdx5jQAhWJi7wKHUphDoAQ_AUICCgB#imgrc=ohSqEu8OTZurkM%3A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00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dirty="0" smtClean="0">
                <a:hlinkClick r:id="rId2" action="ppaction://hlinksldjump"/>
              </a:rPr>
              <a:t>一、前言</a:t>
            </a:r>
            <a:endParaRPr lang="zh-TW" altLang="zh-TW" dirty="0" smtClean="0"/>
          </a:p>
          <a:p>
            <a:r>
              <a:rPr lang="zh-TW" altLang="zh-TW" dirty="0" smtClean="0">
                <a:hlinkClick r:id="rId3" action="ppaction://hlinksldjump"/>
              </a:rPr>
              <a:t>二、排灣族的服飾圖案</a:t>
            </a:r>
            <a:endParaRPr lang="zh-TW" altLang="zh-TW" dirty="0" smtClean="0"/>
          </a:p>
          <a:p>
            <a:r>
              <a:rPr lang="zh-TW" altLang="zh-TW" dirty="0" smtClean="0"/>
              <a:t>三、風格、材質與製作</a:t>
            </a:r>
          </a:p>
          <a:p>
            <a:r>
              <a:rPr lang="zh-TW" altLang="zh-TW" dirty="0" smtClean="0"/>
              <a:t>四、推廣並行銷族群的服飾</a:t>
            </a:r>
          </a:p>
          <a:p>
            <a:r>
              <a:rPr lang="zh-TW" altLang="zh-TW" dirty="0" smtClean="0"/>
              <a:t>五、結論</a:t>
            </a:r>
            <a:endParaRPr lang="en-US" altLang="zh-TW" dirty="0" smtClean="0"/>
          </a:p>
          <a:p>
            <a:r>
              <a:rPr lang="zh-TW" altLang="en-US" dirty="0" smtClean="0">
                <a:hlinkClick r:id="rId4" action="ppaction://hlinksldjump"/>
              </a:rPr>
              <a:t>六、引注資料</a:t>
            </a:r>
            <a:endParaRPr lang="en-US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endParaRPr lang="zh-TW" altLang="zh-TW" dirty="0" smtClean="0"/>
          </a:p>
          <a:p>
            <a:pPr marL="0" indent="0">
              <a:buNone/>
            </a:pPr>
            <a:r>
              <a:rPr lang="zh-TW" altLang="en-US" dirty="0" smtClean="0"/>
              <a:t>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999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zh-TW" altLang="zh-TW" b="1" dirty="0"/>
              <a:t>一、研究動機：</a:t>
            </a:r>
            <a:r>
              <a:rPr lang="en-US" altLang="zh-TW" b="1" dirty="0"/>
              <a:t>   </a:t>
            </a:r>
            <a:endParaRPr lang="zh-TW" altLang="zh-TW" b="1" dirty="0"/>
          </a:p>
          <a:p>
            <a:r>
              <a:rPr lang="en-US" altLang="zh-TW" b="1" dirty="0"/>
              <a:t>    </a:t>
            </a:r>
            <a:r>
              <a:rPr lang="zh-TW" altLang="zh-TW" b="1" dirty="0"/>
              <a:t>這次我們所研究的的主題是排灣族的服飾，我們做這主題的原因是現在很多年輕的一輩，有的還有傳統服飾，有的已經沒有了，族群的文化正在漸漸的消逝，再加上自己是排灣族，所以想了解一下自己服飾的意義。</a:t>
            </a:r>
          </a:p>
          <a:p>
            <a:r>
              <a:rPr lang="en-US" altLang="zh-TW" b="1" dirty="0"/>
              <a:t> </a:t>
            </a:r>
            <a:endParaRPr lang="zh-TW" altLang="zh-TW" b="1" dirty="0"/>
          </a:p>
          <a:p>
            <a:r>
              <a:rPr lang="en-US" altLang="zh-TW" b="1" dirty="0"/>
              <a:t>  </a:t>
            </a:r>
            <a:r>
              <a:rPr lang="zh-TW" altLang="zh-TW" b="1" dirty="0"/>
              <a:t>二、研究目的：</a:t>
            </a:r>
          </a:p>
          <a:p>
            <a:r>
              <a:rPr lang="zh-TW" altLang="zh-TW" b="1" dirty="0"/>
              <a:t>（一）了解我們擁有的服飾所代表的重要意義。</a:t>
            </a:r>
          </a:p>
          <a:p>
            <a:r>
              <a:rPr lang="zh-TW" altLang="zh-TW" b="1" dirty="0"/>
              <a:t>（二）知道製作排灣族的服飾所使用的素材及製作方法。</a:t>
            </a:r>
          </a:p>
          <a:p>
            <a:r>
              <a:rPr lang="zh-TW" altLang="zh-TW" b="1" dirty="0"/>
              <a:t>（三）推廣並行銷族群的服飾並創造經濟效益。</a:t>
            </a:r>
          </a:p>
          <a:p>
            <a:r>
              <a:rPr lang="en-US" altLang="zh-TW" b="1" dirty="0"/>
              <a:t> </a:t>
            </a:r>
            <a:endParaRPr lang="zh-TW" altLang="zh-TW" b="1" dirty="0"/>
          </a:p>
          <a:p>
            <a:r>
              <a:rPr lang="en-US" altLang="zh-TW" b="1" dirty="0"/>
              <a:t>  </a:t>
            </a:r>
            <a:r>
              <a:rPr lang="zh-TW" altLang="zh-TW" b="1" dirty="0"/>
              <a:t>三、研究方式：</a:t>
            </a:r>
          </a:p>
          <a:p>
            <a:r>
              <a:rPr lang="en-US" altLang="zh-TW" b="1" dirty="0"/>
              <a:t>   </a:t>
            </a:r>
            <a:r>
              <a:rPr lang="zh-TW" altLang="zh-TW" b="1" dirty="0"/>
              <a:t>（一）參考網路上的資料。</a:t>
            </a:r>
          </a:p>
          <a:p>
            <a:r>
              <a:rPr lang="en-US" altLang="zh-TW" b="1" dirty="0"/>
              <a:t>   </a:t>
            </a:r>
            <a:r>
              <a:rPr lang="zh-TW" altLang="zh-TW" b="1" dirty="0"/>
              <a:t>（二）參考現有文獻。</a:t>
            </a:r>
          </a:p>
          <a:p>
            <a:r>
              <a:rPr lang="en-US" altLang="zh-TW" b="1" dirty="0"/>
              <a:t>  </a:t>
            </a:r>
            <a:r>
              <a:rPr lang="zh-TW" altLang="zh-TW" b="1" dirty="0"/>
              <a:t>（三）田野調查：參訪族群服飾工作坊並訪問部落耆老。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151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2114"/>
          </a:xfrm>
        </p:spPr>
        <p:txBody>
          <a:bodyPr>
            <a:normAutofit/>
          </a:bodyPr>
          <a:lstStyle/>
          <a:p>
            <a:r>
              <a:rPr lang="zh-TW" altLang="zh-TW" dirty="0"/>
              <a:t>一、排灣族的服飾</a:t>
            </a:r>
            <a:r>
              <a:rPr lang="zh-TW" altLang="zh-TW" dirty="0" smtClean="0"/>
              <a:t>圖案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1828800"/>
          </a:xfrm>
        </p:spPr>
        <p:txBody>
          <a:bodyPr/>
          <a:lstStyle/>
          <a:p>
            <a:r>
              <a:rPr lang="zh-TW" altLang="zh-TW" dirty="0" smtClean="0"/>
              <a:t>（</a:t>
            </a:r>
            <a:r>
              <a:rPr lang="zh-TW" altLang="zh-TW" dirty="0"/>
              <a:t>一）在排灣族的服飾上有許多圖案，每個圖案都代表著不同的意義，以下是排灣族服飾上會出現的圖案：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5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/>
          <a:lstStyle/>
          <a:p>
            <a:r>
              <a:rPr lang="en-US" altLang="zh-TW" sz="2800" dirty="0" smtClean="0"/>
              <a:t>1. </a:t>
            </a:r>
            <a:r>
              <a:rPr lang="zh-TW" altLang="zh-TW" sz="2800" dirty="0" smtClean="0"/>
              <a:t>人首紋（</a:t>
            </a:r>
            <a:r>
              <a:rPr lang="en-US" altLang="zh-TW" sz="2800" dirty="0" err="1" smtClean="0"/>
              <a:t>pingruqulu</a:t>
            </a:r>
            <a:r>
              <a:rPr lang="zh-TW" altLang="zh-TW" sz="2800" dirty="0" smtClean="0"/>
              <a:t>）一一象徵戰鬥功名。 註</a:t>
            </a:r>
            <a:r>
              <a:rPr lang="en-US" altLang="zh-TW" sz="2800" dirty="0" smtClean="0"/>
              <a:t>1</a:t>
            </a:r>
            <a:endParaRPr lang="zh-TW" altLang="zh-TW" sz="2800" dirty="0" smtClean="0"/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12776"/>
            <a:ext cx="4413274" cy="4413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10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US" altLang="zh-TW" sz="2800" dirty="0"/>
              <a:t>2. </a:t>
            </a:r>
            <a:r>
              <a:rPr lang="zh-TW" altLang="zh-TW" sz="2800" dirty="0"/>
              <a:t>人像紋（代表祖先，對祖先有崇拜之意）註</a:t>
            </a:r>
            <a:r>
              <a:rPr lang="en-US" altLang="zh-TW" sz="2800" dirty="0"/>
              <a:t>2</a:t>
            </a:r>
            <a:endParaRPr lang="zh-TW" altLang="zh-TW" sz="2800" dirty="0"/>
          </a:p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68760"/>
            <a:ext cx="3672408" cy="48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504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59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372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35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329</Words>
  <Application>Microsoft Office PowerPoint</Application>
  <PresentationFormat>如螢幕大小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PowerPoint 簡報</vt:lpstr>
      <vt:lpstr>目錄</vt:lpstr>
      <vt:lpstr>前言</vt:lpstr>
      <vt:lpstr>一、排灣族的服飾圖案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引注資料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</cp:revision>
  <dcterms:created xsi:type="dcterms:W3CDTF">2016-12-06T06:19:08Z</dcterms:created>
  <dcterms:modified xsi:type="dcterms:W3CDTF">2016-12-06T07:03:16Z</dcterms:modified>
</cp:coreProperties>
</file>