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98" r:id="rId3"/>
    <p:sldId id="439" r:id="rId4"/>
    <p:sldId id="437" r:id="rId5"/>
    <p:sldId id="449" r:id="rId6"/>
    <p:sldId id="447" r:id="rId7"/>
    <p:sldId id="448" r:id="rId8"/>
    <p:sldId id="446" r:id="rId9"/>
    <p:sldId id="445" r:id="rId10"/>
    <p:sldId id="440" r:id="rId11"/>
    <p:sldId id="441" r:id="rId12"/>
    <p:sldId id="442" r:id="rId13"/>
    <p:sldId id="443" r:id="rId14"/>
    <p:sldId id="444" r:id="rId15"/>
    <p:sldId id="401" r:id="rId16"/>
    <p:sldId id="417" r:id="rId17"/>
    <p:sldId id="450" r:id="rId18"/>
    <p:sldId id="452" r:id="rId19"/>
    <p:sldId id="453" r:id="rId20"/>
    <p:sldId id="455" r:id="rId21"/>
    <p:sldId id="456" r:id="rId22"/>
    <p:sldId id="419" r:id="rId23"/>
    <p:sldId id="425" r:id="rId24"/>
    <p:sldId id="428" r:id="rId25"/>
    <p:sldId id="432" r:id="rId26"/>
    <p:sldId id="431" r:id="rId27"/>
    <p:sldId id="403" r:id="rId28"/>
    <p:sldId id="430" r:id="rId29"/>
    <p:sldId id="429" r:id="rId30"/>
    <p:sldId id="433" r:id="rId31"/>
    <p:sldId id="435" r:id="rId32"/>
    <p:sldId id="422" r:id="rId33"/>
    <p:sldId id="427" r:id="rId34"/>
    <p:sldId id="420" r:id="rId35"/>
    <p:sldId id="423" r:id="rId36"/>
    <p:sldId id="424" r:id="rId3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3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5D75"/>
    <a:srgbClr val="423846"/>
    <a:srgbClr val="75627C"/>
    <a:srgbClr val="947F9B"/>
    <a:srgbClr val="496873"/>
    <a:srgbClr val="638C9B"/>
    <a:srgbClr val="FF5D5D"/>
    <a:srgbClr val="FFBDBD"/>
    <a:srgbClr val="CD7A37"/>
    <a:srgbClr val="5651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>
      <p:cViewPr varScale="1">
        <p:scale>
          <a:sx n="84" d="100"/>
          <a:sy n="84" d="100"/>
        </p:scale>
        <p:origin x="446" y="77"/>
      </p:cViewPr>
      <p:guideLst>
        <p:guide pos="3840"/>
        <p:guide orient="horz" pos="213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DBA3B0-22DC-46E7-A073-209B9DEBB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5813576-011B-453C-8D6C-A88B78C9D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85E77BF-7816-4698-8BCA-B7FC807CF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1AF7FB7-EDEB-423D-B928-2F425E729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8FF347C-198C-4239-AE73-A9EAAC071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116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7AE8F7-7DBF-4006-94E4-ADDB183DD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9C63D56-3516-4F5D-A950-EBEF1648D4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2963403-30F6-4F21-8E79-378349AAE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999F1A3-CB2D-4FEE-8EB5-BADF96382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691581A-4A9D-4D97-B7F9-DB2A9ECA8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2234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8CE5BB5D-335A-4438-BBD0-1E656CAD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10560FF-B85A-4FC4-B72E-47A5A4F50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863CFF4-55E4-4BB6-A86B-AF4ED388C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AE9C3FE-7322-4356-8219-237B68212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1A8ECD1-114C-4249-9606-20778FE0F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0532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6F4751D-254F-4A09-A3EC-3A17D1100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87B7779-654F-4347-8915-8E44B7E91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E1B1BB6-0647-4A3F-A7E5-B9CAA4B52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7009374-5552-4FF9-86A8-E48A3345F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1E48B7-3D1D-44DD-8F9A-27FB7C31B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0842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C8DB42-7CF5-4002-B785-33000A824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17A3B52-5DBA-4464-AD8B-58B5FDEEF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00A79E7-92A1-4178-8DCC-CF5D04D5F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28E800A-DDCC-4C5B-B09F-F7C854E7E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3CFB201-A6CC-4F44-AC48-F9ECABAEC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9796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8DAE9D-EE72-415C-8D16-C8EA6177B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E414E11-F8DA-48D5-9E9A-B799D4CCB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FE5935A-792D-4627-83F4-06B37E1346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A47716C-F755-4AD6-B120-436C1B227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2021/6/19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1C13C40-EEAA-47CF-9AA8-CEC2469BC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5771E85-9805-4B4B-873C-21CFDA666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287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93BC613-CD7C-42C1-AE9C-4C1E74729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27B632B-A256-4627-87BC-565F6B291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627D0F8-807E-4A9E-941F-001EB9134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E313ED8-A8EA-4749-AC94-9CB2BB6CDA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16486B4-0B4D-4787-86FB-FABEC298D3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E60EA5C-5215-4649-974E-DD8C6D03B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2021/6/19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1629D4A-08D9-46CF-8FFC-00E34193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AC70DEA-69D7-4B26-8E1E-A799BCB0B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3915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182A61-960A-40CE-B955-5E0B544A1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09BDC6D-50A2-48B8-9E01-279642D7E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2021/6/19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1B78103-12D5-426D-8CD4-35C3988AA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3417F8B-D0CF-45DC-81DA-1AA2DDDBC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7157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402DDD6-37E6-4BF2-ACEA-38DBC8362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2021/6/19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E1E0582-0B84-481B-B2A9-3F8792363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2A6CAC6-9BC1-4953-9301-C18649C35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5205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B89499-2884-45AB-BF2D-645BDA7B8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3D14ADD-8E9E-4A61-B180-6CEFEE45C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DF96DE6-3195-42DD-926D-E12B0AD3E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C184D41-9F0C-42C2-AB14-5AA77291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2021/6/19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938C9D0-8598-4767-9A21-266F14C4D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0627670-2F58-4815-AC81-F1DBBFC8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5259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620F6C-6A96-4C12-A478-DA2A32168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46FFBBF4-7E29-4A20-B6A2-88D64872D6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73A5B44-C1D6-4381-B765-0D15FD9753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D0E1002-FB0B-49E8-A26F-E5903B5D3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2021/6/19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27B96E7-FF35-4EA4-A5DD-E9032B2CB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42E026C-930F-4E51-89E2-F1123BC4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2341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F90A392-EA64-4091-AA58-107253DA2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1CE5007-6ACF-4A79-A8BE-B99A2744E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DA684EE-3F9E-4248-879C-53CD0E7AC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649AF-03EC-4D72-ADE4-F37F09877F92}" type="datetimeFigureOut">
              <a:rPr lang="zh-TW" altLang="en-US" smtClean="0"/>
              <a:t>2021/6/19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6C86F23-B053-4D5E-AE6F-3DF62B3296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9FB2C78-5FCA-4A18-898F-A7A3D2C88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344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X5MrMznKUE" TargetMode="External"/><Relationship Id="rId2" Type="http://schemas.openxmlformats.org/officeDocument/2006/relationships/hyperlink" Target="https://www.youtube.com/watch?v=vK69yqHLqwI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hyperlink" Target="https://www.sports.url.tw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63o8kLscIc&amp;list=PLmeI7hySiDt4Me1Hu8bSRB7Kik4zEwgYm&amp;index=18" TargetMode="External"/><Relationship Id="rId2" Type="http://schemas.openxmlformats.org/officeDocument/2006/relationships/hyperlink" Target="https://www.youtube.com/watch?v=66I-O5dJB54&amp;list=PL6Lb7w4Q1hMAKgiWq93MiC0nSAIacUTC_&amp;index=21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otVp3EmMCF8&amp;list=RDCMUCxbfRJ_Uk2tyeWXsHg748Ow&amp;index=8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hyperlink" Target="https://forms.gle/4oVdekr9DUCFsAhC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625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0621 </a:t>
            </a:r>
            <a:r>
              <a:rPr lang="zh-TW" altLang="en-US" sz="11500" b="1" dirty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56514D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70000"/>
              </a:lnSpc>
            </a:pPr>
            <a:r>
              <a:rPr lang="zh-TW" altLang="en-US" sz="11500" b="1" dirty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一國語</a:t>
            </a:r>
            <a:endParaRPr lang="en-US" altLang="zh-TW" sz="11500" b="1" dirty="0">
              <a:solidFill>
                <a:srgbClr val="56514D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 smtClean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二數學</a:t>
            </a:r>
            <a:endParaRPr lang="zh-TW" altLang="en-US" sz="11500" b="1" dirty="0">
              <a:solidFill>
                <a:srgbClr val="56514D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 smtClean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三生活</a:t>
            </a:r>
            <a:endParaRPr lang="en-US" altLang="zh-TW" sz="11500" b="1" dirty="0" smtClean="0">
              <a:solidFill>
                <a:srgbClr val="56514D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 smtClean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四體育</a:t>
            </a:r>
            <a:endParaRPr lang="en-US" altLang="zh-TW" sz="11500" b="1" dirty="0">
              <a:solidFill>
                <a:srgbClr val="56514D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28907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6176" t="1664" r="7641" b="10907"/>
          <a:stretch/>
        </p:blipFill>
        <p:spPr>
          <a:xfrm>
            <a:off x="121920" y="20320"/>
            <a:ext cx="11986538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66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000" t="1702" r="3417" b="10741"/>
          <a:stretch/>
        </p:blipFill>
        <p:spPr>
          <a:xfrm>
            <a:off x="9144" y="310896"/>
            <a:ext cx="12168000" cy="633593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5796622" y="558144"/>
            <a:ext cx="615553" cy="152862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重點</a:t>
            </a:r>
            <a:r>
              <a:rPr lang="zh-TW" altLang="en-US" sz="28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複習</a:t>
            </a:r>
            <a:endParaRPr lang="zh-TW" altLang="en-US" sz="28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671535" y="2113894"/>
            <a:ext cx="8723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P54</a:t>
            </a:r>
            <a:br>
              <a:rPr lang="en-US" altLang="zh-TW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en-US" altLang="zh-TW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P55</a:t>
            </a:r>
            <a:endParaRPr lang="zh-TW" altLang="en-US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18485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0" y="258352"/>
            <a:ext cx="12132000" cy="6341296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796622" y="558144"/>
            <a:ext cx="615553" cy="152862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重點</a:t>
            </a:r>
            <a:r>
              <a:rPr lang="zh-TW" altLang="en-US" sz="28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複習</a:t>
            </a:r>
            <a:endParaRPr lang="zh-TW" altLang="en-US" sz="28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671535" y="2113894"/>
            <a:ext cx="8723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P54</a:t>
            </a:r>
            <a:br>
              <a:rPr lang="en-US" altLang="zh-TW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en-US" altLang="zh-TW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P55</a:t>
            </a:r>
            <a:endParaRPr lang="zh-TW" altLang="en-US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19576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54000" t="1704" r="3500" b="11185"/>
          <a:stretch/>
        </p:blipFill>
        <p:spPr>
          <a:xfrm>
            <a:off x="3129673" y="9000"/>
            <a:ext cx="5932653" cy="6840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0057726" y="558144"/>
            <a:ext cx="615553" cy="152862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重點</a:t>
            </a:r>
            <a:r>
              <a:rPr lang="zh-TW" altLang="en-US" sz="28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複習</a:t>
            </a:r>
            <a:endParaRPr lang="zh-TW" altLang="en-US" sz="28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9932639" y="2113894"/>
            <a:ext cx="872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P60</a:t>
            </a:r>
            <a:endParaRPr lang="zh-TW" altLang="en-US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95033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54000" t="1555" r="3499" b="11037"/>
          <a:stretch/>
        </p:blipFill>
        <p:spPr>
          <a:xfrm>
            <a:off x="3139729" y="0"/>
            <a:ext cx="5912542" cy="6840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0057726" y="558144"/>
            <a:ext cx="615553" cy="152862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重點</a:t>
            </a:r>
            <a:r>
              <a:rPr lang="zh-TW" altLang="en-US" sz="28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複習</a:t>
            </a:r>
            <a:endParaRPr lang="zh-TW" altLang="en-US" sz="28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9932639" y="2113894"/>
            <a:ext cx="872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P60</a:t>
            </a:r>
            <a:endParaRPr lang="zh-TW" altLang="en-US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69603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625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0621 </a:t>
            </a:r>
            <a:r>
              <a:rPr lang="zh-TW" altLang="en-US" sz="11500" b="1" dirty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56514D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70000"/>
              </a:lnSpc>
            </a:pP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一國語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 smtClean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二數學</a:t>
            </a:r>
            <a:endParaRPr lang="zh-TW" altLang="en-US" sz="11500" b="1" dirty="0">
              <a:solidFill>
                <a:srgbClr val="56514D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三生活</a:t>
            </a:r>
            <a:endParaRPr lang="en-US" altLang="zh-TW" sz="11500" b="1" dirty="0" smtClean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四體育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75770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r="54710"/>
          <a:stretch/>
        </p:blipFill>
        <p:spPr>
          <a:xfrm>
            <a:off x="2447492" y="18000"/>
            <a:ext cx="7297015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51587" r="105"/>
          <a:stretch/>
        </p:blipFill>
        <p:spPr>
          <a:xfrm>
            <a:off x="2210762" y="9000"/>
            <a:ext cx="7783287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80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0" y="821112"/>
            <a:ext cx="12168000" cy="521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27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678"/>
          <a:stretch/>
        </p:blipFill>
        <p:spPr>
          <a:xfrm>
            <a:off x="2199187" y="9000"/>
            <a:ext cx="7823683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61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625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0621 </a:t>
            </a:r>
            <a:r>
              <a:rPr lang="zh-TW" altLang="en-US" sz="11500" b="1" dirty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56514D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70000"/>
              </a:lnSpc>
            </a:pPr>
            <a:r>
              <a:rPr lang="zh-TW" altLang="en-US" sz="11500" b="1" dirty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一國語</a:t>
            </a:r>
            <a:endParaRPr lang="en-US" altLang="zh-TW" sz="11500" b="1" dirty="0">
              <a:solidFill>
                <a:srgbClr val="56514D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二數學</a:t>
            </a:r>
            <a:endParaRPr lang="zh-TW" altLang="en-US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三生活</a:t>
            </a:r>
            <a:endParaRPr lang="en-US" altLang="zh-TW" sz="11500" b="1" dirty="0" smtClean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四體育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103800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2000" t="1852" r="56667" b="11185"/>
          <a:stretch/>
        </p:blipFill>
        <p:spPr>
          <a:xfrm>
            <a:off x="3206187" y="0"/>
            <a:ext cx="5779625" cy="6840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49803" y="554947"/>
            <a:ext cx="2877711" cy="13172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額外練習</a:t>
            </a:r>
            <a:r>
              <a:rPr lang="zh-TW" altLang="en-US" sz="28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：</a:t>
            </a:r>
            <a:endParaRPr lang="en-US" altLang="zh-TW" sz="28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(</a:t>
            </a:r>
            <a:r>
              <a:rPr lang="zh-TW" altLang="en-US" sz="28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參考用</a:t>
            </a:r>
            <a:r>
              <a:rPr lang="en-US" altLang="zh-TW" sz="28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)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73618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49803" y="554947"/>
            <a:ext cx="2877711" cy="13172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額外練習</a:t>
            </a:r>
            <a:r>
              <a:rPr lang="zh-TW" altLang="en-US" sz="28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：</a:t>
            </a:r>
            <a:endParaRPr lang="en-US" altLang="zh-TW" sz="28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(</a:t>
            </a:r>
            <a:r>
              <a:rPr lang="zh-TW" altLang="en-US" sz="28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參考用</a:t>
            </a:r>
            <a:r>
              <a:rPr lang="en-US" altLang="zh-TW" sz="28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)</a:t>
            </a:r>
            <a:endParaRPr lang="zh-TW" altLang="en-US" sz="28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917" t="1407" r="56666" b="11185"/>
          <a:stretch/>
        </p:blipFill>
        <p:spPr>
          <a:xfrm>
            <a:off x="3217181" y="-27512"/>
            <a:ext cx="576183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90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625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0621 </a:t>
            </a:r>
            <a:r>
              <a:rPr lang="zh-TW" altLang="en-US" sz="11500" b="1" dirty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56514D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70000"/>
              </a:lnSpc>
            </a:pP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一國語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二數學</a:t>
            </a: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三生活</a:t>
            </a:r>
            <a:endParaRPr lang="en-US" altLang="zh-TW" sz="11500" b="1" dirty="0">
              <a:solidFill>
                <a:srgbClr val="56514D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四體育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53368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89" y="0"/>
            <a:ext cx="11017622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60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b="64972"/>
          <a:stretch/>
        </p:blipFill>
        <p:spPr>
          <a:xfrm>
            <a:off x="9144" y="413740"/>
            <a:ext cx="12168000" cy="603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034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t="34493" b="5485"/>
          <a:stretch/>
        </p:blipFill>
        <p:spPr>
          <a:xfrm>
            <a:off x="2068836" y="0"/>
            <a:ext cx="8054328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194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320040" y="68568"/>
            <a:ext cx="11576304" cy="6716280"/>
            <a:chOff x="228253" y="1216152"/>
            <a:chExt cx="8083643" cy="4689926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 rotWithShape="1">
            <a:blip r:embed="rId2"/>
            <a:srcRect t="5532" b="65449"/>
            <a:stretch/>
          </p:blipFill>
          <p:spPr>
            <a:xfrm>
              <a:off x="228253" y="1216152"/>
              <a:ext cx="5389558" cy="2212848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2"/>
            <a:srcRect t="34730" r="50013" b="36251"/>
            <a:stretch/>
          </p:blipFill>
          <p:spPr>
            <a:xfrm>
              <a:off x="5617811" y="1216152"/>
              <a:ext cx="2694085" cy="2212848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2"/>
            <a:srcRect t="63501" b="4014"/>
            <a:stretch/>
          </p:blipFill>
          <p:spPr>
            <a:xfrm>
              <a:off x="2922338" y="3428999"/>
              <a:ext cx="5389558" cy="2477079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253" y="3428998"/>
              <a:ext cx="2730039" cy="2476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47539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429612" y="1715008"/>
            <a:ext cx="10788161" cy="3447098"/>
            <a:chOff x="346300" y="1284224"/>
            <a:chExt cx="10788161" cy="3447098"/>
          </a:xfrm>
        </p:grpSpPr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7BA7652D-E812-4AB4-ABAA-52B9DFFB3A18}"/>
                </a:ext>
              </a:extLst>
            </p:cNvPr>
            <p:cNvSpPr txBox="1"/>
            <p:nvPr/>
          </p:nvSpPr>
          <p:spPr>
            <a:xfrm>
              <a:off x="346300" y="1284224"/>
              <a:ext cx="10788161" cy="3447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dirty="0">
                  <a:latin typeface="ㄅ字嗨注音標楷 Regular" panose="02020400000000000000" pitchFamily="18" charset="-120"/>
                  <a:ea typeface="ㄅ字嗨注音標楷 Regular" panose="02020400000000000000" pitchFamily="18" charset="-120"/>
                </a:rPr>
                <a:t>教學動畫：涼快一夏</a:t>
              </a:r>
              <a:r>
                <a:rPr lang="en-US" altLang="zh-TW" sz="3200" dirty="0">
                  <a:latin typeface="ㄅ字嗨注音標楷 Regular" panose="02020400000000000000" pitchFamily="18" charset="-120"/>
                  <a:ea typeface="ㄅ字嗨注音標楷 Regular" panose="02020400000000000000" pitchFamily="18" charset="-120"/>
                </a:rPr>
                <a:t/>
              </a:r>
              <a:br>
                <a:rPr lang="en-US" altLang="zh-TW" sz="3200" dirty="0">
                  <a:latin typeface="ㄅ字嗨注音標楷 Regular" panose="02020400000000000000" pitchFamily="18" charset="-120"/>
                  <a:ea typeface="ㄅ字嗨注音標楷 Regular" panose="02020400000000000000" pitchFamily="18" charset="-120"/>
                </a:rPr>
              </a:br>
              <a:r>
                <a:rPr lang="en-US" altLang="zh-TW" dirty="0">
                  <a:hlinkClick r:id="rId2"/>
                </a:rPr>
                <a:t>https://</a:t>
              </a:r>
              <a:r>
                <a:rPr lang="en-US" altLang="zh-TW" dirty="0" smtClean="0">
                  <a:hlinkClick r:id="rId2"/>
                </a:rPr>
                <a:t>www.youtube.com/watch?v=vK69yqHLqwI</a:t>
              </a:r>
              <a:endParaRPr lang="en-US" altLang="zh-TW" dirty="0" smtClean="0"/>
            </a:p>
            <a:p>
              <a:endParaRPr lang="en-US" altLang="zh-TW" dirty="0"/>
            </a:p>
            <a:p>
              <a:endParaRPr lang="en-US" altLang="zh-TW" dirty="0"/>
            </a:p>
            <a:p>
              <a:r>
                <a:rPr lang="zh-TW" altLang="en-US" sz="3200" dirty="0">
                  <a:latin typeface="ㄅ字嗨注音標楷 Regular" panose="02020400000000000000" pitchFamily="18" charset="-120"/>
                  <a:ea typeface="ㄅ字嗨注音標楷 Regular" panose="02020400000000000000" pitchFamily="18" charset="-120"/>
                </a:rPr>
                <a:t>教學動畫：</a:t>
              </a:r>
              <a:r>
                <a:rPr lang="zh-TW" altLang="en-US" sz="3200" dirty="0" smtClean="0">
                  <a:latin typeface="ㄅ字嗨注音標楷 Regular" panose="02020400000000000000" pitchFamily="18" charset="-120"/>
                  <a:ea typeface="ㄅ字嗨注音標楷 Regular" panose="02020400000000000000" pitchFamily="18" charset="-120"/>
                </a:rPr>
                <a:t>防</a:t>
              </a:r>
              <a:r>
                <a:rPr lang="zh-TW" altLang="en-US" sz="3200" dirty="0">
                  <a:latin typeface="ㄅ字嗨注音標楷 Regular" panose="02020400000000000000" pitchFamily="18" charset="-120"/>
                  <a:ea typeface="ㄅ字嗨注音標楷 Regular" panose="02020400000000000000" pitchFamily="18" charset="-120"/>
                </a:rPr>
                <a:t>溺</a:t>
              </a:r>
              <a:r>
                <a:rPr lang="en-US" altLang="zh-TW" sz="3200" dirty="0">
                  <a:latin typeface="ㄅ字嗨注音標楷 Regular" panose="02020400000000000000" pitchFamily="18" charset="-120"/>
                  <a:ea typeface="ㄅ字嗨注音標楷 Regular" panose="02020400000000000000" pitchFamily="18" charset="-120"/>
                </a:rPr>
                <a:t>10</a:t>
              </a:r>
              <a:r>
                <a:rPr lang="zh-TW" altLang="en-US" sz="3200" dirty="0" smtClean="0">
                  <a:latin typeface="ㄅ字嗨注音標楷 Regular" panose="02020400000000000000" pitchFamily="18" charset="-120"/>
                  <a:ea typeface="ㄅ字嗨注音標楷 Regular" panose="02020400000000000000" pitchFamily="18" charset="-120"/>
                </a:rPr>
                <a:t>招</a:t>
              </a:r>
              <a:endParaRPr lang="en-US" altLang="zh-TW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endParaRPr>
            </a:p>
            <a:p>
              <a:pPr lvl="0"/>
              <a:r>
                <a:rPr lang="en-US" altLang="zh-TW" dirty="0">
                  <a:solidFill>
                    <a:prstClr val="black"/>
                  </a:solidFill>
                  <a:hlinkClick r:id="rId3"/>
                </a:rPr>
                <a:t>https://</a:t>
              </a:r>
              <a:r>
                <a:rPr lang="en-US" altLang="zh-TW" dirty="0" smtClean="0">
                  <a:solidFill>
                    <a:prstClr val="black"/>
                  </a:solidFill>
                  <a:hlinkClick r:id="rId3"/>
                </a:rPr>
                <a:t>www.youtube.com/watch?v=bX5MrMznKUE</a:t>
              </a:r>
              <a:endParaRPr lang="en-US" altLang="zh-TW" dirty="0" smtClean="0">
                <a:solidFill>
                  <a:prstClr val="black"/>
                </a:solidFill>
              </a:endParaRPr>
            </a:p>
            <a:p>
              <a:pPr lvl="0"/>
              <a:endParaRPr lang="en-US" altLang="zh-TW" dirty="0">
                <a:solidFill>
                  <a:prstClr val="black"/>
                </a:solidFill>
              </a:endParaRPr>
            </a:p>
            <a:p>
              <a:r>
                <a:rPr lang="en-US" altLang="zh-TW" sz="1600" dirty="0" smtClean="0">
                  <a:latin typeface="ㄅ字嗨注音標楷 Regular" panose="02020400000000000000" pitchFamily="18" charset="-120"/>
                  <a:ea typeface="ㄅ字嗨注音標楷 Regular" panose="02020400000000000000" pitchFamily="18" charset="-120"/>
                  <a:hlinkClick r:id="rId4"/>
                </a:rPr>
                <a:t>                                                    </a:t>
              </a:r>
            </a:p>
            <a:p>
              <a:r>
                <a:rPr lang="zh-TW" altLang="en-US" sz="3200" dirty="0" smtClean="0">
                  <a:latin typeface="ㄅ字嗨注音標楷 Regular" panose="02020400000000000000" pitchFamily="18" charset="-120"/>
                  <a:ea typeface="ㄅ字嗨注音標楷 Regular" panose="02020400000000000000" pitchFamily="18" charset="-120"/>
                </a:rPr>
                <a:t>                             教育部體育署網站</a:t>
              </a:r>
              <a:endParaRPr lang="en-US" altLang="zh-TW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endParaRPr>
            </a:p>
            <a:p>
              <a:r>
                <a:rPr lang="en-US" altLang="zh-TW" sz="1600" dirty="0" smtClean="0">
                  <a:solidFill>
                    <a:prstClr val="black"/>
                  </a:solidFill>
                  <a:hlinkClick r:id="rId4"/>
                </a:rPr>
                <a:t>https</a:t>
              </a:r>
              <a:r>
                <a:rPr lang="en-US" altLang="zh-TW" sz="1600" dirty="0">
                  <a:solidFill>
                    <a:prstClr val="black"/>
                  </a:solidFill>
                  <a:hlinkClick r:id="rId4"/>
                </a:rPr>
                <a:t>://www.sports.url.tw/</a:t>
              </a:r>
              <a:r>
                <a:rPr lang="en-US" altLang="zh-TW" sz="1600" dirty="0">
                  <a:solidFill>
                    <a:prstClr val="black"/>
                  </a:solidFill>
                </a:rPr>
                <a:t> </a:t>
              </a:r>
              <a:endParaRPr lang="en-US" altLang="zh-TW" sz="16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endParaRPr>
            </a:p>
          </p:txBody>
        </p:sp>
        <p:pic>
          <p:nvPicPr>
            <p:cNvPr id="5" name="Picture 2" descr="學生水域運動安全網">
              <a:hlinkClick r:id="rId4" tooltip="學生水域運動安全網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300" y="3825428"/>
              <a:ext cx="2667000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0944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防溺十招- Yahoo奇摩時尚美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000" y="18000"/>
            <a:ext cx="912000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5797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havemary.com/upload/pic/2014-06-06-14020281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000" y="9144"/>
            <a:ext cx="912000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670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6123" t="1544" r="7732" b="10968"/>
          <a:stretch/>
        </p:blipFill>
        <p:spPr>
          <a:xfrm>
            <a:off x="117162" y="10160"/>
            <a:ext cx="11973309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624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www.havemary.com/upload/pic/2014-06-03-14017759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000" y="9144"/>
            <a:ext cx="912000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44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7BA7652D-E812-4AB4-ABAA-52B9DFFB3A18}"/>
              </a:ext>
            </a:extLst>
          </p:cNvPr>
          <p:cNvSpPr txBox="1"/>
          <p:nvPr/>
        </p:nvSpPr>
        <p:spPr>
          <a:xfrm>
            <a:off x="419452" y="2101088"/>
            <a:ext cx="1078816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參考影片：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九大古人避暑妙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招</a:t>
            </a:r>
            <a:endParaRPr lang="en-US" altLang="zh-TW" dirty="0" smtClean="0"/>
          </a:p>
          <a:p>
            <a:r>
              <a:rPr lang="zh-TW" altLang="en-US" dirty="0" smtClean="0">
                <a:hlinkClick r:id="rId2"/>
              </a:rPr>
              <a:t>中文：</a:t>
            </a:r>
            <a:endParaRPr lang="en-US" altLang="zh-TW" dirty="0" smtClean="0">
              <a:hlinkClick r:id="rId2"/>
            </a:endParaRPr>
          </a:p>
          <a:p>
            <a:r>
              <a:rPr lang="en-US" altLang="zh-TW" dirty="0" smtClean="0">
                <a:hlinkClick r:id="rId2"/>
              </a:rPr>
              <a:t>https</a:t>
            </a:r>
            <a:r>
              <a:rPr lang="en-US" altLang="zh-TW" dirty="0">
                <a:hlinkClick r:id="rId2"/>
              </a:rPr>
              <a:t>://www.youtube.com/watch?v=66I-O5dJB54&amp;list=PL6Lb7w4Q1hMAKgiWq93MiC0nSAIacUTC_&amp;</a:t>
            </a:r>
            <a:r>
              <a:rPr lang="en-US" altLang="zh-TW" dirty="0" smtClean="0">
                <a:hlinkClick r:id="rId2"/>
              </a:rPr>
              <a:t>index=21</a:t>
            </a:r>
            <a:endParaRPr lang="en-US" altLang="zh-TW" dirty="0" smtClean="0"/>
          </a:p>
          <a:p>
            <a:endParaRPr lang="en-US" altLang="zh-TW" dirty="0" smtClean="0">
              <a:hlinkClick r:id="rId3"/>
            </a:endParaRPr>
          </a:p>
          <a:p>
            <a:r>
              <a:rPr lang="zh-TW" altLang="en-US" dirty="0" smtClean="0">
                <a:hlinkClick r:id="rId3"/>
              </a:rPr>
              <a:t>英文：</a:t>
            </a:r>
            <a:endParaRPr lang="en-US" altLang="zh-TW" dirty="0">
              <a:hlinkClick r:id="rId3"/>
            </a:endParaRPr>
          </a:p>
          <a:p>
            <a:r>
              <a:rPr lang="en-US" altLang="zh-TW" dirty="0" smtClean="0">
                <a:hlinkClick r:id="rId3"/>
              </a:rPr>
              <a:t>https://www.youtube.com/watch?v=U63o8kLscIc&amp;list=PLmeI7hySiDt4Me1Hu8bSRB7Kik4zEwgYm&amp;index=18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6724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72" y="5808"/>
            <a:ext cx="5451429" cy="6840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821" y="0"/>
            <a:ext cx="5382995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3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72" y="-144"/>
            <a:ext cx="5431266" cy="6840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557" y="18000"/>
            <a:ext cx="537820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5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625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0621 </a:t>
            </a:r>
            <a:r>
              <a:rPr lang="zh-TW" altLang="en-US" sz="11500" b="1" dirty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56514D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70000"/>
              </a:lnSpc>
            </a:pP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一國語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二數學</a:t>
            </a: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三生活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rgbClr val="56514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四體育</a:t>
            </a:r>
            <a:endParaRPr lang="en-US" altLang="zh-TW" sz="11500" b="1" dirty="0">
              <a:solidFill>
                <a:srgbClr val="56514D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322425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81000" y="0"/>
            <a:ext cx="11430000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zh-TW" altLang="zh-TW" sz="3200" b="1" dirty="0"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BiauKai"/>
              </a:rPr>
              <a:t>每堂課流程 </a:t>
            </a:r>
            <a:r>
              <a:rPr lang="en-US" altLang="zh-TW" sz="3200" b="1" dirty="0"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BiauKai"/>
              </a:rPr>
              <a:t>:  </a:t>
            </a:r>
            <a:endParaRPr lang="en-US" altLang="zh-TW" sz="3200" b="1" dirty="0" smtClean="0">
              <a:highlight>
                <a:srgbClr val="FFFF00"/>
              </a:highlight>
              <a:latin typeface="Calibri" panose="020F0502020204030204" pitchFamily="34" charset="0"/>
              <a:ea typeface="微軟正黑體" panose="020B0604030504040204" pitchFamily="34" charset="-120"/>
              <a:cs typeface="BiauKai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altLang="zh-TW" sz="3200" b="1" dirty="0" smtClean="0"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BiauKai"/>
              </a:rPr>
              <a:t> </a:t>
            </a:r>
            <a:r>
              <a:rPr lang="zh-TW" altLang="zh-TW" sz="3200" b="1" dirty="0"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BiauKai"/>
              </a:rPr>
              <a:t>一、做操暖身 </a:t>
            </a:r>
            <a:r>
              <a:rPr lang="en-US" altLang="zh-TW" sz="3200" b="1" dirty="0"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BiauKai"/>
              </a:rPr>
              <a:t>       </a:t>
            </a:r>
            <a:r>
              <a:rPr lang="zh-TW" altLang="zh-TW" sz="3200" b="1" dirty="0"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BiauKai"/>
              </a:rPr>
              <a:t>二、影片課程</a:t>
            </a:r>
            <a:r>
              <a:rPr lang="en-US" altLang="zh-TW" sz="3200" b="1" dirty="0"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BiauKai"/>
              </a:rPr>
              <a:t>        </a:t>
            </a:r>
            <a:r>
              <a:rPr lang="en-US" altLang="zh-TW" sz="32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BiauKai"/>
              </a:rPr>
              <a:t> </a:t>
            </a:r>
            <a:r>
              <a:rPr lang="en-US" altLang="zh-TW" sz="3200" b="1" dirty="0"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BiauKai"/>
              </a:rPr>
              <a:t>  </a:t>
            </a:r>
            <a:r>
              <a:rPr lang="zh-TW" altLang="zh-TW" sz="3200" b="1" dirty="0"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BiauKai"/>
              </a:rPr>
              <a:t>三、</a:t>
            </a:r>
            <a:r>
              <a:rPr lang="zh-TW" altLang="zh-TW" sz="3200" b="1" dirty="0"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新細明體" panose="02020500000000000000" pitchFamily="18" charset="-120"/>
              </a:rPr>
              <a:t>拉筋收操</a:t>
            </a:r>
            <a:endParaRPr lang="zh-TW" altLang="zh-TW" sz="3200" dirty="0">
              <a:latin typeface="Calibri" panose="020F0502020204030204" pitchFamily="34" charset="0"/>
            </a:endParaRPr>
          </a:p>
          <a:p>
            <a:pPr marL="228600" algn="ctr">
              <a:lnSpc>
                <a:spcPct val="150000"/>
              </a:lnSpc>
              <a:spcAft>
                <a:spcPts val="0"/>
              </a:spcAft>
            </a:pPr>
            <a:r>
              <a:rPr lang="en-US" altLang="zh-TW" sz="3200" b="1" dirty="0" smtClean="0">
                <a:highlight>
                  <a:srgbClr val="FFFF00"/>
                </a:highlight>
                <a:latin typeface="微軟正黑體" panose="020B0604030504040204" pitchFamily="34" charset="-120"/>
                <a:cs typeface="BiauKai"/>
              </a:rPr>
              <a:t>*  </a:t>
            </a:r>
            <a:r>
              <a:rPr lang="zh-TW" altLang="zh-TW" sz="3200" b="1" dirty="0"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BiauKai"/>
              </a:rPr>
              <a:t>每週進行</a:t>
            </a:r>
            <a:r>
              <a:rPr lang="zh-TW" altLang="zh-TW" sz="32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BiauKai"/>
              </a:rPr>
              <a:t>兩</a:t>
            </a:r>
            <a:r>
              <a:rPr lang="zh-TW" altLang="zh-TW" sz="3200" b="1" dirty="0"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BiauKai"/>
              </a:rPr>
              <a:t>次</a:t>
            </a:r>
            <a:r>
              <a:rPr lang="zh-TW" altLang="zh-TW" sz="3200" b="1" dirty="0">
                <a:highlight>
                  <a:srgbClr val="FFFF00"/>
                </a:highlight>
                <a:latin typeface="Calibri" panose="020F0502020204030204" pitchFamily="34" charset="0"/>
                <a:ea typeface="標楷體" panose="03000509000000000000" pitchFamily="65" charset="-120"/>
                <a:cs typeface="BiauKai"/>
              </a:rPr>
              <a:t>，</a:t>
            </a:r>
            <a:r>
              <a:rPr lang="zh-TW" altLang="zh-TW" sz="3200" b="1" dirty="0"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BiauKai"/>
              </a:rPr>
              <a:t>即完成該週兩堂課程</a:t>
            </a:r>
            <a:r>
              <a:rPr lang="en-US" altLang="zh-TW" sz="3200" b="1" dirty="0"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BiauKai"/>
              </a:rPr>
              <a:t> *</a:t>
            </a:r>
            <a:endParaRPr lang="zh-TW" altLang="zh-TW" sz="3200" dirty="0"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US" altLang="zh-TW" sz="1600" b="1" dirty="0">
                <a:latin typeface="微軟正黑體" panose="020B0604030504040204" pitchFamily="34" charset="-120"/>
                <a:cs typeface="BiauKai"/>
              </a:rPr>
              <a:t> </a:t>
            </a:r>
            <a:endParaRPr lang="zh-TW" altLang="zh-TW" sz="3200" dirty="0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zh-TW" sz="3200" b="1" dirty="0"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BiauKai"/>
              </a:rPr>
              <a:t>一、做操暖身</a:t>
            </a:r>
            <a:r>
              <a:rPr lang="en-US" altLang="zh-TW" sz="3200" b="1" dirty="0"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BiauKai"/>
              </a:rPr>
              <a:t> :</a:t>
            </a:r>
            <a:r>
              <a:rPr lang="en-US" altLang="zh-TW" sz="3200" b="1" dirty="0">
                <a:latin typeface="微軟正黑體" panose="020B0604030504040204" pitchFamily="34" charset="-120"/>
                <a:cs typeface="BiauKai"/>
              </a:rPr>
              <a:t> </a:t>
            </a:r>
            <a:r>
              <a:rPr lang="zh-TW" altLang="zh-TW" sz="3200" dirty="0">
                <a:latin typeface="Calibri" panose="020F0502020204030204" pitchFamily="34" charset="0"/>
                <a:ea typeface="微軟正黑體" panose="020B0604030504040204" pitchFamily="34" charset="-120"/>
                <a:cs typeface="BiauKai"/>
              </a:rPr>
              <a:t>依照學校體育課做操流程</a:t>
            </a:r>
            <a:r>
              <a:rPr lang="zh-TW" altLang="zh-TW" sz="3200" dirty="0">
                <a:latin typeface="Calibri" panose="020F0502020204030204" pitchFamily="34" charset="0"/>
                <a:ea typeface="標楷體" panose="03000509000000000000" pitchFamily="65" charset="-120"/>
                <a:cs typeface="BiauKai"/>
              </a:rPr>
              <a:t>，</a:t>
            </a:r>
            <a:r>
              <a:rPr lang="zh-TW" altLang="zh-TW" sz="3200" dirty="0">
                <a:latin typeface="Calibri" panose="020F0502020204030204" pitchFamily="34" charset="0"/>
                <a:ea typeface="微軟正黑體" panose="020B0604030504040204" pitchFamily="34" charset="-120"/>
                <a:cs typeface="BiauKai"/>
              </a:rPr>
              <a:t>自行完成熱身。</a:t>
            </a:r>
            <a:endParaRPr lang="zh-TW" altLang="zh-TW" sz="3200" dirty="0">
              <a:latin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altLang="zh-TW" sz="1400" dirty="0">
                <a:latin typeface="微軟正黑體" panose="020B0604030504040204" pitchFamily="34" charset="-120"/>
                <a:cs typeface="BiauKai"/>
              </a:rPr>
              <a:t> </a:t>
            </a:r>
            <a:endParaRPr lang="zh-TW" altLang="zh-TW" sz="1400" dirty="0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zh-TW" sz="3200" b="1" dirty="0"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BiauKai"/>
              </a:rPr>
              <a:t>二、影片課程</a:t>
            </a:r>
            <a:r>
              <a:rPr lang="en-US" altLang="zh-TW" sz="3200" b="1" dirty="0"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BiauKai"/>
              </a:rPr>
              <a:t> </a:t>
            </a:r>
            <a:r>
              <a:rPr lang="en-US" altLang="zh-TW" sz="3200" b="1" dirty="0" smtClean="0"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BiauKai"/>
              </a:rPr>
              <a:t>:</a:t>
            </a:r>
            <a:r>
              <a:rPr lang="zh-TW" altLang="en-US" sz="3200" dirty="0">
                <a:latin typeface="微軟正黑體" panose="020B0604030504040204" pitchFamily="34" charset="-120"/>
                <a:cs typeface="BiauKai"/>
              </a:rPr>
              <a:t>影片名稱：兒童律動 </a:t>
            </a:r>
            <a:r>
              <a:rPr lang="en-US" altLang="zh-TW" sz="3200" dirty="0">
                <a:latin typeface="微軟正黑體" panose="020B0604030504040204" pitchFamily="34" charset="-120"/>
                <a:cs typeface="BiauKai"/>
              </a:rPr>
              <a:t>- </a:t>
            </a:r>
            <a:r>
              <a:rPr lang="zh-TW" altLang="en-US" sz="3200" dirty="0">
                <a:latin typeface="微軟正黑體" panose="020B0604030504040204" pitchFamily="34" charset="-120"/>
                <a:cs typeface="BiauKai"/>
              </a:rPr>
              <a:t>鬼滅之刃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en-US" sz="3200" dirty="0">
                <a:latin typeface="微軟正黑體" panose="020B0604030504040204" pitchFamily="34" charset="-120"/>
                <a:cs typeface="BiauKai"/>
              </a:rPr>
              <a:t>影片連結</a:t>
            </a:r>
            <a:r>
              <a:rPr lang="zh-TW" altLang="en-US" sz="3200" dirty="0" smtClean="0">
                <a:latin typeface="微軟正黑體" panose="020B0604030504040204" pitchFamily="34" charset="-120"/>
                <a:cs typeface="BiauKai"/>
              </a:rPr>
              <a:t>：</a:t>
            </a:r>
            <a:r>
              <a:rPr lang="en-US" altLang="zh-TW" sz="1600" dirty="0" smtClean="0">
                <a:latin typeface="+mj-lt"/>
                <a:cs typeface="BiauKai"/>
                <a:hlinkClick r:id="rId2"/>
              </a:rPr>
              <a:t>https</a:t>
            </a:r>
            <a:r>
              <a:rPr lang="en-US" altLang="zh-TW" sz="1600" dirty="0">
                <a:latin typeface="+mj-lt"/>
                <a:cs typeface="BiauKai"/>
                <a:hlinkClick r:id="rId2"/>
              </a:rPr>
              <a:t>://</a:t>
            </a:r>
            <a:r>
              <a:rPr lang="en-US" altLang="zh-TW" sz="1600" dirty="0" smtClean="0">
                <a:latin typeface="+mj-lt"/>
                <a:cs typeface="BiauKai"/>
                <a:hlinkClick r:id="rId2"/>
              </a:rPr>
              <a:t>www.youtube.com/watch?v=otVp3EmMCF8&amp;list=RDCMUCxbfRJ_Uk2tyeWXsHg748Ow&amp;index=8</a:t>
            </a:r>
            <a:endParaRPr lang="en-US" altLang="zh-TW" sz="1600" dirty="0" smtClean="0">
              <a:latin typeface="+mj-lt"/>
              <a:cs typeface="BiauKai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TW" sz="3200" dirty="0">
              <a:latin typeface="微軟正黑體" panose="020B0604030504040204" pitchFamily="34" charset="-120"/>
              <a:cs typeface="BiauKai"/>
            </a:endParaRPr>
          </a:p>
          <a:p>
            <a:pPr>
              <a:spcAft>
                <a:spcPts val="0"/>
              </a:spcAft>
            </a:pPr>
            <a:endParaRPr lang="en-US" altLang="zh-TW" sz="1100" u="sng" dirty="0" smtClean="0">
              <a:solidFill>
                <a:srgbClr val="0000FF"/>
              </a:solidFill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352617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321181"/>
            <a:ext cx="11877040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en-US" dirty="0" smtClean="0">
                <a:latin typeface="Calibri" panose="020F0502020204030204" pitchFamily="34" charset="0"/>
                <a:ea typeface="微軟正黑體" panose="020B0604030504040204" pitchFamily="34" charset="-120"/>
              </a:rPr>
              <a:t>              </a:t>
            </a:r>
            <a:r>
              <a:rPr lang="zh-TW" altLang="zh-TW" b="1" dirty="0" smtClean="0"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</a:rPr>
              <a:t>三</a:t>
            </a:r>
            <a:r>
              <a:rPr lang="zh-TW" altLang="zh-TW" b="1" dirty="0"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</a:rPr>
              <a:t>、拉筋收操</a:t>
            </a:r>
            <a:r>
              <a:rPr lang="en-US" altLang="zh-TW" b="1" dirty="0">
                <a:highlight>
                  <a:srgbClr val="FFFF00"/>
                </a:highlight>
                <a:latin typeface="Calibri" panose="020F0502020204030204" pitchFamily="34" charset="0"/>
                <a:ea typeface="微軟正黑體" panose="020B0604030504040204" pitchFamily="34" charset="-120"/>
              </a:rPr>
              <a:t> :</a:t>
            </a:r>
            <a:r>
              <a:rPr lang="en-US" altLang="zh-TW" b="1" dirty="0">
                <a:latin typeface="微軟正黑體" panose="020B0604030504040204" pitchFamily="34" charset="-120"/>
              </a:rPr>
              <a:t> </a:t>
            </a:r>
            <a:r>
              <a:rPr lang="zh-TW" altLang="zh-TW" dirty="0">
                <a:latin typeface="Calibri" panose="020F0502020204030204" pitchFamily="34" charset="0"/>
                <a:ea typeface="微軟正黑體" panose="020B0604030504040204" pitchFamily="34" charset="-120"/>
              </a:rPr>
              <a:t>每堂課後進行拉筋收操，共六式。請依照片姿勢操作，每個動作靜置</a:t>
            </a:r>
            <a:r>
              <a:rPr lang="en-US" altLang="zh-TW" dirty="0">
                <a:latin typeface="Calibri" panose="020F0502020204030204" pitchFamily="34" charset="0"/>
                <a:ea typeface="微軟正黑體" panose="020B0604030504040204" pitchFamily="34" charset="-120"/>
              </a:rPr>
              <a:t>10 </a:t>
            </a:r>
            <a:r>
              <a:rPr lang="zh-TW" altLang="zh-TW" dirty="0">
                <a:latin typeface="Calibri" panose="020F0502020204030204" pitchFamily="34" charset="0"/>
                <a:ea typeface="微軟正黑體" panose="020B0604030504040204" pitchFamily="34" charset="-120"/>
              </a:rPr>
              <a:t>秒</a:t>
            </a:r>
            <a:r>
              <a:rPr lang="zh-TW" altLang="zh-TW" dirty="0" smtClean="0">
                <a:latin typeface="Calibri" panose="020F0502020204030204" pitchFamily="34" charset="0"/>
                <a:ea typeface="微軟正黑體" panose="020B0604030504040204" pitchFamily="34" charset="-120"/>
              </a:rPr>
              <a:t>。</a:t>
            </a:r>
            <a:r>
              <a:rPr lang="zh-TW" altLang="en-US" dirty="0" smtClean="0">
                <a:latin typeface="Calibri" panose="020F0502020204030204" pitchFamily="34" charset="0"/>
                <a:ea typeface="微軟正黑體" panose="020B0604030504040204" pitchFamily="34" charset="-120"/>
              </a:rPr>
              <a:t>          </a:t>
            </a:r>
            <a:endParaRPr lang="en-US" altLang="zh-TW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spcAft>
                <a:spcPts val="0"/>
              </a:spcAft>
            </a:pPr>
            <a:endParaRPr lang="en-US" altLang="zh-TW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spcAft>
                <a:spcPts val="0"/>
              </a:spcAft>
            </a:pPr>
            <a:endParaRPr lang="en-US" altLang="zh-TW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spcAft>
                <a:spcPts val="0"/>
              </a:spcAft>
            </a:pPr>
            <a:endParaRPr lang="en-US" altLang="zh-TW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spcAft>
                <a:spcPts val="0"/>
              </a:spcAft>
            </a:pPr>
            <a:r>
              <a:rPr lang="zh-TW" altLang="en-US" sz="4800" dirty="0" smtClean="0">
                <a:latin typeface="Calibri" panose="020F0502020204030204" pitchFamily="34" charset="0"/>
                <a:ea typeface="微軟正黑體" panose="020B0604030504040204" pitchFamily="34" charset="-120"/>
              </a:rPr>
              <a:t>                      </a:t>
            </a:r>
            <a:r>
              <a:rPr lang="zh-TW" altLang="en-US" sz="2800" dirty="0" smtClean="0">
                <a:latin typeface="Calibri" panose="020F0502020204030204" pitchFamily="34" charset="0"/>
                <a:ea typeface="微軟正黑體" panose="020B0604030504040204" pitchFamily="34" charset="-120"/>
              </a:rPr>
              <a:t>        </a:t>
            </a:r>
            <a:r>
              <a:rPr lang="en-US" altLang="zh-TW" sz="4800" dirty="0" smtClean="0">
                <a:latin typeface="Calibri" panose="020F0502020204030204" pitchFamily="34" charset="0"/>
                <a:ea typeface="微軟正黑體" panose="020B0604030504040204" pitchFamily="34" charset="-120"/>
              </a:rPr>
              <a:t>→</a:t>
            </a:r>
            <a:r>
              <a:rPr lang="zh-TW" altLang="en-US" sz="4800" dirty="0" smtClean="0">
                <a:latin typeface="Calibri" panose="020F0502020204030204" pitchFamily="34" charset="0"/>
                <a:ea typeface="微軟正黑體" panose="020B0604030504040204" pitchFamily="34" charset="-120"/>
              </a:rPr>
              <a:t>                         </a:t>
            </a:r>
            <a:r>
              <a:rPr lang="en-US" altLang="zh-TW" sz="4800" dirty="0" smtClean="0">
                <a:latin typeface="Calibri" panose="020F0502020204030204" pitchFamily="34" charset="0"/>
                <a:ea typeface="微軟正黑體" panose="020B0604030504040204" pitchFamily="34" charset="-120"/>
              </a:rPr>
              <a:t>→</a:t>
            </a:r>
            <a:endParaRPr lang="en-US" altLang="zh-TW" sz="48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spcAft>
                <a:spcPts val="0"/>
              </a:spcAft>
            </a:pPr>
            <a:endParaRPr lang="en-US" altLang="zh-TW" sz="48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spcAft>
                <a:spcPts val="0"/>
              </a:spcAft>
            </a:pPr>
            <a:endParaRPr lang="en-US" altLang="zh-TW" sz="48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spcAft>
                <a:spcPts val="0"/>
              </a:spcAft>
            </a:pPr>
            <a:r>
              <a:rPr lang="zh-TW" altLang="en-US" sz="4800" dirty="0">
                <a:latin typeface="Calibri" panose="020F0502020204030204" pitchFamily="34" charset="0"/>
                <a:ea typeface="微軟正黑體" panose="020B0604030504040204" pitchFamily="34" charset="-120"/>
              </a:rPr>
              <a:t>   </a:t>
            </a:r>
            <a:endParaRPr lang="en-US" altLang="zh-TW" sz="48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spcAft>
                <a:spcPts val="0"/>
              </a:spcAft>
            </a:pPr>
            <a:r>
              <a:rPr lang="zh-TW" altLang="en-US" sz="4800" dirty="0" smtClean="0">
                <a:latin typeface="Calibri" panose="020F0502020204030204" pitchFamily="34" charset="0"/>
                <a:ea typeface="微軟正黑體" panose="020B0604030504040204" pitchFamily="34" charset="-120"/>
              </a:rPr>
              <a:t> </a:t>
            </a:r>
            <a:r>
              <a:rPr lang="en-US" altLang="zh-TW" sz="4800" dirty="0">
                <a:latin typeface="Calibri" panose="020F0502020204030204" pitchFamily="34" charset="0"/>
                <a:ea typeface="微軟正黑體" panose="020B0604030504040204" pitchFamily="34" charset="-120"/>
              </a:rPr>
              <a:t>→</a:t>
            </a:r>
            <a:r>
              <a:rPr lang="zh-TW" altLang="en-US" sz="4800" dirty="0" smtClean="0">
                <a:latin typeface="Calibri" panose="020F0502020204030204" pitchFamily="34" charset="0"/>
                <a:ea typeface="微軟正黑體" panose="020B0604030504040204" pitchFamily="34" charset="-120"/>
              </a:rPr>
              <a:t>                     </a:t>
            </a:r>
            <a:r>
              <a:rPr lang="en-US" altLang="zh-TW" sz="4800" dirty="0" smtClean="0">
                <a:latin typeface="Calibri" panose="020F0502020204030204" pitchFamily="34" charset="0"/>
                <a:ea typeface="微軟正黑體" panose="020B0604030504040204" pitchFamily="34" charset="-120"/>
              </a:rPr>
              <a:t>→</a:t>
            </a:r>
            <a:r>
              <a:rPr lang="zh-TW" altLang="en-US" sz="4800" dirty="0" smtClean="0">
                <a:latin typeface="Calibri" panose="020F0502020204030204" pitchFamily="34" charset="0"/>
                <a:ea typeface="微軟正黑體" panose="020B0604030504040204" pitchFamily="34" charset="-120"/>
              </a:rPr>
              <a:t>                         </a:t>
            </a:r>
            <a:r>
              <a:rPr lang="en-US" altLang="zh-TW" sz="4800" dirty="0">
                <a:latin typeface="Calibri" panose="020F0502020204030204" pitchFamily="34" charset="0"/>
                <a:ea typeface="微軟正黑體" panose="020B0604030504040204" pitchFamily="34" charset="-120"/>
              </a:rPr>
              <a:t>→</a:t>
            </a:r>
          </a:p>
          <a:p>
            <a:pPr>
              <a:spcAft>
                <a:spcPts val="0"/>
              </a:spcAft>
            </a:pPr>
            <a:endParaRPr lang="en-US" altLang="zh-TW" b="1" dirty="0" smtClean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en-US" altLang="zh-TW" b="1" dirty="0" smtClean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en-US" altLang="zh-TW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zh-TW" altLang="en-U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             *</a:t>
            </a:r>
            <a:r>
              <a:rPr lang="zh-TW" altLang="en-US" b="1" dirty="0">
                <a:solidFill>
                  <a:srgbClr val="C00000"/>
                </a:solidFill>
                <a:latin typeface="Calibri" panose="020F0502020204030204" pitchFamily="34" charset="0"/>
              </a:rPr>
              <a:t>操作每堂課後，請家長檢核填寫 </a:t>
            </a:r>
            <a:r>
              <a:rPr lang="en-US" altLang="zh-TW" b="1" dirty="0">
                <a:solidFill>
                  <a:srgbClr val="C00000"/>
                </a:solidFill>
                <a:latin typeface="Calibri" panose="020F0502020204030204" pitchFamily="34" charset="0"/>
              </a:rPr>
              <a:t>google document</a:t>
            </a:r>
            <a:r>
              <a:rPr lang="zh-TW" altLang="en-US" b="1" dirty="0">
                <a:solidFill>
                  <a:srgbClr val="C00000"/>
                </a:solidFill>
                <a:latin typeface="Calibri" panose="020F0502020204030204" pitchFamily="34" charset="0"/>
              </a:rPr>
              <a:t>即完成該堂課程</a:t>
            </a:r>
            <a:r>
              <a:rPr lang="zh-TW" altLang="en-U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。</a:t>
            </a:r>
            <a:endParaRPr lang="en-US" altLang="zh-TW" b="1" dirty="0" smtClean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zh-TW" altLang="en-U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                </a:t>
            </a:r>
            <a:r>
              <a:rPr lang="en-US" altLang="zh-TW" b="1" dirty="0" smtClean="0">
                <a:solidFill>
                  <a:srgbClr val="C00000"/>
                </a:solidFill>
                <a:latin typeface="Calibri" panose="020F0502020204030204" pitchFamily="34" charset="0"/>
                <a:hlinkClick r:id="rId2"/>
              </a:rPr>
              <a:t>https</a:t>
            </a:r>
            <a:r>
              <a:rPr lang="en-US" altLang="zh-TW" b="1" dirty="0">
                <a:solidFill>
                  <a:srgbClr val="C00000"/>
                </a:solidFill>
                <a:latin typeface="Calibri" panose="020F0502020204030204" pitchFamily="34" charset="0"/>
                <a:hlinkClick r:id="rId2"/>
              </a:rPr>
              <a:t>://forms.gle/4oVdekr9DUCFsAhC9</a:t>
            </a:r>
            <a:endParaRPr lang="en-US" altLang="zh-TW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圖片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80" y="960120"/>
            <a:ext cx="2624455" cy="1968500"/>
          </a:xfrm>
          <a:prstGeom prst="rect">
            <a:avLst/>
          </a:prstGeom>
        </p:spPr>
      </p:pic>
      <p:pic>
        <p:nvPicPr>
          <p:cNvPr id="4" name="圖片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502" y="960120"/>
            <a:ext cx="2626995" cy="1970405"/>
          </a:xfrm>
          <a:prstGeom prst="rect">
            <a:avLst/>
          </a:prstGeom>
        </p:spPr>
      </p:pic>
      <p:pic>
        <p:nvPicPr>
          <p:cNvPr id="5" name="圖片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504" y="960120"/>
            <a:ext cx="2624455" cy="1968500"/>
          </a:xfrm>
          <a:prstGeom prst="rect">
            <a:avLst/>
          </a:prstGeom>
        </p:spPr>
      </p:pic>
      <p:pic>
        <p:nvPicPr>
          <p:cNvPr id="6" name="圖片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80" y="3902075"/>
            <a:ext cx="2612390" cy="1959610"/>
          </a:xfrm>
          <a:prstGeom prst="rect">
            <a:avLst/>
          </a:prstGeom>
        </p:spPr>
      </p:pic>
      <p:pic>
        <p:nvPicPr>
          <p:cNvPr id="7" name="圖片 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772" y="3902075"/>
            <a:ext cx="2624455" cy="1968500"/>
          </a:xfrm>
          <a:prstGeom prst="rect">
            <a:avLst/>
          </a:prstGeom>
        </p:spPr>
      </p:pic>
      <p:pic>
        <p:nvPicPr>
          <p:cNvPr id="8" name="圖片 7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234" y="3902075"/>
            <a:ext cx="2625725" cy="196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90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735013" y="559839"/>
            <a:ext cx="3139321" cy="596226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2400" b="1" spc="300" dirty="0" smtClean="0">
                <a:solidFill>
                  <a:srgbClr val="00B05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先判斷類型</a:t>
            </a:r>
            <a:r>
              <a:rPr lang="zh-TW" altLang="en-US" sz="2400" spc="3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，這是</a:t>
            </a:r>
            <a:r>
              <a:rPr lang="zh-TW" altLang="en-US" sz="2400" b="1" spc="300" dirty="0" smtClean="0">
                <a:solidFill>
                  <a:srgbClr val="00B05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閱讀測驗</a:t>
            </a:r>
            <a:r>
              <a:rPr lang="zh-TW" altLang="en-US" sz="2400" b="1" spc="3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。</a:t>
            </a:r>
            <a:r>
              <a:rPr lang="en-US" altLang="zh-TW" sz="2400" spc="3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/>
            </a:r>
            <a:br>
              <a:rPr lang="en-US" altLang="zh-TW" sz="2400" spc="3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2400" spc="3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標題是</a:t>
            </a:r>
            <a:r>
              <a:rPr lang="zh-TW" altLang="en-US" sz="2400" b="1" spc="300" dirty="0" smtClean="0">
                <a:solidFill>
                  <a:srgbClr val="00B05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小雨蛙等卡片</a:t>
            </a:r>
            <a:r>
              <a:rPr lang="zh-TW" altLang="en-US" sz="2400" spc="3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，</a:t>
            </a:r>
            <a:endParaRPr lang="en-US" altLang="zh-TW" sz="2400" spc="3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2400" spc="3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閱讀</a:t>
            </a:r>
            <a:r>
              <a:rPr lang="zh-TW" altLang="en-US" sz="2400" spc="3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測驗時，我們會使用哪些技巧？</a:t>
            </a:r>
            <a:endParaRPr lang="en-US" altLang="zh-TW" sz="2400" spc="3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2400" spc="3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</a:t>
            </a:r>
            <a:endParaRPr lang="zh-TW" altLang="en-US" sz="2400" spc="3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6123" t="1544" r="7732" b="10968"/>
          <a:stretch/>
        </p:blipFill>
        <p:spPr>
          <a:xfrm>
            <a:off x="9619" y="559838"/>
            <a:ext cx="9225821" cy="527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03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2405682" y="559839"/>
            <a:ext cx="8740854" cy="596226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2400" spc="3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我們看到閱讀測驗的時候</a:t>
            </a:r>
            <a:endParaRPr lang="en-US" altLang="zh-TW" sz="2400" spc="3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2400" spc="3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使用的技巧是</a:t>
            </a:r>
            <a:r>
              <a:rPr lang="zh-TW" altLang="en-US" sz="2400" spc="3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：</a:t>
            </a:r>
            <a:endParaRPr lang="en-US" altLang="zh-TW" sz="2400" spc="3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2400" spc="3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一、</a:t>
            </a:r>
            <a:r>
              <a:rPr lang="zh-TW" altLang="en-US" sz="2400" b="1" spc="300" dirty="0" smtClean="0">
                <a:solidFill>
                  <a:srgbClr val="00B05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先看題目</a:t>
            </a:r>
            <a:r>
              <a:rPr lang="zh-TW" altLang="en-US" sz="2400" spc="3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，</a:t>
            </a:r>
            <a:r>
              <a:rPr lang="zh-TW" altLang="en-US" sz="2400" b="1" spc="3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有</a:t>
            </a:r>
            <a:r>
              <a:rPr lang="zh-TW" altLang="en-US" sz="2400" b="1" spc="3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三題選擇題</a:t>
            </a:r>
            <a:endParaRPr lang="zh-TW" altLang="en-US" sz="2400" b="1" spc="300" dirty="0"/>
          </a:p>
          <a:p>
            <a:pPr>
              <a:lnSpc>
                <a:spcPct val="200000"/>
              </a:lnSpc>
            </a:pPr>
            <a:endParaRPr lang="en-US" altLang="zh-TW" sz="2400" spc="3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endParaRPr lang="en-US" altLang="zh-TW" sz="2400" spc="3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endParaRPr lang="en-US" altLang="zh-TW" sz="2400" spc="3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endParaRPr lang="en-US" altLang="zh-TW" sz="2400" spc="3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endParaRPr lang="en-US" altLang="zh-TW" sz="2400" spc="3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endParaRPr lang="en-US" altLang="zh-TW" sz="2400" spc="3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endParaRPr lang="en-US" altLang="zh-TW" sz="2400" spc="3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endParaRPr lang="en-US" altLang="zh-TW" sz="2400" spc="3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endParaRPr lang="en-US" altLang="zh-TW" sz="1400" spc="3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8301" t="5472" r="53703" b="13732"/>
          <a:stretch/>
        </p:blipFill>
        <p:spPr>
          <a:xfrm>
            <a:off x="2528599" y="9000"/>
            <a:ext cx="5718524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6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8301" t="5472" r="53703" b="13732"/>
          <a:stretch/>
        </p:blipFill>
        <p:spPr>
          <a:xfrm>
            <a:off x="2528599" y="9000"/>
            <a:ext cx="5718524" cy="6840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851684" y="559839"/>
            <a:ext cx="9294852" cy="596226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2400" spc="3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我們看到閱讀測驗的時候</a:t>
            </a:r>
            <a:endParaRPr lang="en-US" altLang="zh-TW" sz="2400" spc="3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2400" spc="3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使用的技巧是</a:t>
            </a:r>
            <a:r>
              <a:rPr lang="zh-TW" altLang="en-US" sz="2400" spc="3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：</a:t>
            </a:r>
            <a:endParaRPr lang="en-US" altLang="zh-TW" sz="2400" spc="3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2400" spc="3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二</a:t>
            </a:r>
            <a:r>
              <a:rPr lang="zh-TW" altLang="en-US" sz="2400" spc="3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、從標題及題目</a:t>
            </a:r>
            <a:r>
              <a:rPr lang="zh-TW" altLang="en-US" sz="2400" b="1" spc="300" dirty="0">
                <a:solidFill>
                  <a:srgbClr val="00B05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猜猜看</a:t>
            </a:r>
            <a:r>
              <a:rPr lang="zh-TW" altLang="en-US" sz="2400" spc="3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，</a:t>
            </a:r>
            <a:r>
              <a:rPr lang="zh-TW" altLang="en-US" sz="2400" b="1" spc="3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文章說什麼？</a:t>
            </a:r>
            <a:endParaRPr lang="en-US" altLang="zh-TW" sz="2400" b="1" spc="3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endParaRPr lang="en-US" altLang="zh-TW" sz="2400" spc="3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endParaRPr lang="en-US" altLang="zh-TW" sz="2400" spc="3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2400" spc="3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</a:t>
            </a:r>
            <a:r>
              <a:rPr lang="zh-TW" altLang="en-US" sz="2400" b="1" spc="300" dirty="0" smtClean="0">
                <a:solidFill>
                  <a:srgbClr val="00B05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誰</a:t>
            </a:r>
            <a:r>
              <a:rPr lang="zh-TW" altLang="en-US" sz="2400" b="1" spc="300" dirty="0">
                <a:solidFill>
                  <a:srgbClr val="00B05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寫</a:t>
            </a:r>
            <a:r>
              <a:rPr lang="zh-TW" altLang="en-US" sz="2400" b="1" spc="300" dirty="0" smtClean="0">
                <a:solidFill>
                  <a:srgbClr val="00B05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的卡片</a:t>
            </a:r>
            <a:endParaRPr lang="en-US" altLang="zh-TW" sz="2400" b="1" spc="300" dirty="0" smtClean="0">
              <a:solidFill>
                <a:srgbClr val="00B05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endParaRPr lang="en-US" altLang="zh-TW" sz="2400" spc="3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endParaRPr lang="en-US" altLang="zh-TW" sz="3200" spc="3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2400" b="1" spc="300" dirty="0" smtClean="0">
                <a:solidFill>
                  <a:srgbClr val="00B05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                          卡片</a:t>
            </a:r>
            <a:r>
              <a:rPr lang="zh-TW" altLang="en-US" sz="2400" b="1" spc="300" dirty="0">
                <a:solidFill>
                  <a:srgbClr val="00B05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內容</a:t>
            </a:r>
            <a:endParaRPr lang="en-US" altLang="zh-TW" sz="3200" spc="3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2400" spc="3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 </a:t>
            </a:r>
            <a:r>
              <a:rPr lang="zh-TW" altLang="en-US" sz="2400" b="1" spc="300" dirty="0" smtClean="0">
                <a:solidFill>
                  <a:srgbClr val="00B05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兩</a:t>
            </a:r>
            <a:r>
              <a:rPr lang="zh-TW" altLang="en-US" sz="2400" b="1" spc="300" dirty="0">
                <a:solidFill>
                  <a:srgbClr val="00B05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種</a:t>
            </a:r>
            <a:r>
              <a:rPr lang="zh-TW" altLang="en-US" sz="2400" b="1" spc="300" dirty="0" smtClean="0">
                <a:solidFill>
                  <a:srgbClr val="00B05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心情</a:t>
            </a:r>
            <a:endParaRPr lang="zh-TW" altLang="en-US" sz="2400" b="1" spc="300" dirty="0">
              <a:solidFill>
                <a:srgbClr val="00B05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endParaRPr lang="en-US" altLang="zh-TW" sz="2400" spc="300" dirty="0">
              <a:solidFill>
                <a:srgbClr val="00B05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2400" spc="300" dirty="0">
                <a:solidFill>
                  <a:srgbClr val="C0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</a:t>
            </a:r>
            <a:r>
              <a:rPr lang="zh-TW" altLang="en-US" sz="2400" spc="300" dirty="0" smtClean="0">
                <a:solidFill>
                  <a:srgbClr val="C0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    </a:t>
            </a:r>
            <a:endParaRPr lang="en-US" altLang="zh-TW" sz="2400" spc="3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8785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89690" y="559839"/>
            <a:ext cx="10956846" cy="596226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2400" spc="3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我們看到閱讀測驗的時候</a:t>
            </a:r>
            <a:endParaRPr lang="en-US" altLang="zh-TW" sz="2400" spc="3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2400" spc="3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使用的技巧是</a:t>
            </a:r>
            <a:r>
              <a:rPr lang="zh-TW" altLang="en-US" sz="2400" spc="3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：</a:t>
            </a:r>
            <a:endParaRPr lang="en-US" altLang="zh-TW" sz="2400" spc="3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2400" spc="3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三、</a:t>
            </a:r>
            <a:r>
              <a:rPr lang="zh-TW" altLang="en-US" sz="2400" b="1" spc="300" dirty="0" smtClean="0">
                <a:solidFill>
                  <a:srgbClr val="00B05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記住題目</a:t>
            </a:r>
            <a:r>
              <a:rPr lang="zh-TW" altLang="en-US" sz="2400" spc="3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，</a:t>
            </a:r>
            <a:r>
              <a:rPr lang="zh-TW" altLang="en-US" sz="2400" b="1" spc="3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從</a:t>
            </a:r>
            <a:r>
              <a:rPr lang="zh-TW" altLang="en-US" sz="2400" b="1" spc="3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文章</a:t>
            </a:r>
            <a:r>
              <a:rPr lang="zh-TW" altLang="en-US" sz="2400" b="1" spc="3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找</a:t>
            </a:r>
            <a:r>
              <a:rPr lang="zh-TW" altLang="en-US" sz="2400" b="1" spc="3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答案</a:t>
            </a:r>
            <a:endParaRPr lang="en-US" altLang="zh-TW" sz="2400" b="1" spc="3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endParaRPr lang="en-US" altLang="zh-TW" sz="2400" spc="3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endParaRPr lang="en-US" altLang="zh-TW" sz="2400" spc="3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endParaRPr lang="en-US" altLang="zh-TW" sz="2400" spc="3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endParaRPr lang="en-US" altLang="zh-TW" sz="2400" spc="3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endParaRPr lang="en-US" altLang="zh-TW" sz="2400" spc="3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endParaRPr lang="en-US" altLang="zh-TW" sz="2400" spc="3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endParaRPr lang="en-US" altLang="zh-TW" sz="2400" spc="3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endParaRPr lang="en-US" altLang="zh-TW" sz="2400" spc="3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endParaRPr lang="en-US" altLang="zh-TW" sz="1400" spc="3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2400" spc="300" dirty="0" smtClean="0">
                <a:solidFill>
                  <a:srgbClr val="C0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找：誰</a:t>
            </a:r>
            <a:r>
              <a:rPr lang="zh-TW" altLang="en-US" sz="2400" spc="3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寫卡片</a:t>
            </a:r>
            <a:endParaRPr lang="en-US" altLang="zh-TW" sz="2400" spc="3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2400" spc="3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找：兩種</a:t>
            </a:r>
            <a:r>
              <a:rPr lang="zh-TW" altLang="en-US" sz="2400" spc="300" dirty="0" smtClean="0">
                <a:solidFill>
                  <a:srgbClr val="C0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心情</a:t>
            </a:r>
            <a:endParaRPr lang="en-US" altLang="zh-TW" sz="2400" spc="3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2400" spc="3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找：卡片</a:t>
            </a:r>
            <a:r>
              <a:rPr lang="zh-TW" altLang="en-US" sz="2400" spc="300" dirty="0" smtClean="0">
                <a:solidFill>
                  <a:srgbClr val="C0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寫法</a:t>
            </a:r>
            <a:endParaRPr lang="zh-TW" altLang="en-US" sz="2400" spc="3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8301" t="5472" r="53703" b="13732"/>
          <a:stretch/>
        </p:blipFill>
        <p:spPr>
          <a:xfrm>
            <a:off x="2528599" y="9000"/>
            <a:ext cx="5718524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4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89690" y="559839"/>
            <a:ext cx="10956846" cy="596226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2400" spc="3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我們看到閱讀測驗的時候</a:t>
            </a:r>
            <a:endParaRPr lang="en-US" altLang="zh-TW" sz="2400" spc="3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2400" spc="3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使用的技巧是</a:t>
            </a:r>
            <a:r>
              <a:rPr lang="zh-TW" altLang="en-US" sz="2400" spc="3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：</a:t>
            </a:r>
            <a:endParaRPr lang="en-US" altLang="zh-TW" sz="2400" spc="3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2400" spc="3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四</a:t>
            </a:r>
            <a:r>
              <a:rPr lang="zh-TW" altLang="en-US" sz="2400" spc="3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、</a:t>
            </a:r>
            <a:r>
              <a:rPr lang="zh-TW" altLang="en-US" sz="2400" b="1" spc="300" dirty="0">
                <a:solidFill>
                  <a:srgbClr val="00B05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閱讀文章</a:t>
            </a:r>
            <a:r>
              <a:rPr lang="zh-TW" altLang="en-US" sz="2400" spc="3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，</a:t>
            </a:r>
            <a:r>
              <a:rPr lang="zh-TW" altLang="en-US" sz="2400" b="1" spc="3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符合你的預測嗎？</a:t>
            </a:r>
            <a:endParaRPr lang="en-US" altLang="zh-TW" sz="2400" b="1" spc="300" dirty="0"/>
          </a:p>
          <a:p>
            <a:pPr>
              <a:lnSpc>
                <a:spcPct val="200000"/>
              </a:lnSpc>
            </a:pPr>
            <a:endParaRPr lang="en-US" altLang="zh-TW" sz="2400" spc="3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endParaRPr lang="en-US" altLang="zh-TW" sz="2400" spc="3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endParaRPr lang="en-US" altLang="zh-TW" sz="2400" spc="3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endParaRPr lang="en-US" altLang="zh-TW" sz="2400" spc="3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endParaRPr lang="en-US" altLang="zh-TW" sz="2400" spc="3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endParaRPr lang="en-US" altLang="zh-TW" sz="2400" spc="3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endParaRPr lang="en-US" altLang="zh-TW" sz="2400" spc="3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endParaRPr lang="en-US" altLang="zh-TW" sz="2400" spc="3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endParaRPr lang="en-US" altLang="zh-TW" sz="1400" spc="3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2400" b="1" spc="300" dirty="0">
                <a:solidFill>
                  <a:srgbClr val="496873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找：誰寫卡片</a:t>
            </a:r>
            <a:endParaRPr lang="en-US" altLang="zh-TW" sz="2400" b="1" spc="300" dirty="0">
              <a:solidFill>
                <a:srgbClr val="496873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2400" b="1" spc="300" dirty="0">
                <a:solidFill>
                  <a:srgbClr val="FF5D5D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找：兩種心情</a:t>
            </a:r>
            <a:endParaRPr lang="en-US" altLang="zh-TW" sz="2400" b="1" spc="300" dirty="0">
              <a:solidFill>
                <a:srgbClr val="FF5D5D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2400" b="1" spc="300" dirty="0">
                <a:solidFill>
                  <a:srgbClr val="6E5D75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找：卡片</a:t>
            </a:r>
            <a:r>
              <a:rPr lang="zh-TW" altLang="en-US" sz="2400" b="1" spc="300" dirty="0" smtClean="0">
                <a:solidFill>
                  <a:srgbClr val="6E5D75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寫法</a:t>
            </a:r>
            <a:endParaRPr lang="zh-TW" altLang="en-US" sz="2400" b="1" spc="300" dirty="0">
              <a:solidFill>
                <a:srgbClr val="6E5D75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52251" t="1544" r="7732" b="10968"/>
          <a:stretch/>
        </p:blipFill>
        <p:spPr>
          <a:xfrm>
            <a:off x="2687320" y="8856"/>
            <a:ext cx="5561943" cy="68400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sp>
        <p:nvSpPr>
          <p:cNvPr id="2" name="文字方塊 1"/>
          <p:cNvSpPr txBox="1"/>
          <p:nvPr/>
        </p:nvSpPr>
        <p:spPr>
          <a:xfrm>
            <a:off x="5336647" y="1218184"/>
            <a:ext cx="360000" cy="2104136"/>
          </a:xfrm>
          <a:prstGeom prst="rect">
            <a:avLst/>
          </a:prstGeom>
          <a:solidFill>
            <a:srgbClr val="00B0F0">
              <a:alpha val="26000"/>
            </a:srgbClr>
          </a:solidFill>
        </p:spPr>
        <p:txBody>
          <a:bodyPr vert="eaVert" wrap="square" rtlCol="0">
            <a:spAutoFit/>
          </a:bodyPr>
          <a:lstStyle/>
          <a:p>
            <a:r>
              <a:rPr lang="en-US" altLang="zh-TW" dirty="0" smtClean="0"/>
              <a:t>       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4956262" y="263751"/>
            <a:ext cx="360000" cy="1270409"/>
          </a:xfrm>
          <a:prstGeom prst="rect">
            <a:avLst/>
          </a:prstGeom>
          <a:solidFill>
            <a:srgbClr val="00B0F0">
              <a:alpha val="26000"/>
            </a:srgbClr>
          </a:solidFill>
        </p:spPr>
        <p:txBody>
          <a:bodyPr vert="eaVert" wrap="square" rtlCol="0">
            <a:spAutoFit/>
          </a:bodyPr>
          <a:lstStyle/>
          <a:p>
            <a:r>
              <a:rPr lang="en-US" altLang="zh-TW" dirty="0" smtClean="0"/>
              <a:t>       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3075295" y="263751"/>
            <a:ext cx="360000" cy="1372009"/>
          </a:xfrm>
          <a:prstGeom prst="rect">
            <a:avLst/>
          </a:prstGeom>
          <a:solidFill>
            <a:srgbClr val="FF0000">
              <a:alpha val="26000"/>
            </a:srgbClr>
          </a:solidFill>
        </p:spPr>
        <p:txBody>
          <a:bodyPr vert="eaVert" wrap="square" rtlCol="0">
            <a:spAutoFit/>
          </a:bodyPr>
          <a:lstStyle/>
          <a:p>
            <a:r>
              <a:rPr lang="en-US" altLang="zh-TW" dirty="0" smtClean="0"/>
              <a:t>       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3465840" y="2722880"/>
            <a:ext cx="360000" cy="599440"/>
          </a:xfrm>
          <a:prstGeom prst="rect">
            <a:avLst/>
          </a:prstGeom>
          <a:solidFill>
            <a:srgbClr val="FF0000">
              <a:alpha val="26000"/>
            </a:srgbClr>
          </a:solidFill>
        </p:spPr>
        <p:txBody>
          <a:bodyPr vert="eaVert" wrap="square" rtlCol="0">
            <a:spAutoFit/>
          </a:bodyPr>
          <a:lstStyle/>
          <a:p>
            <a:r>
              <a:rPr lang="en-US" altLang="zh-TW" dirty="0" smtClean="0"/>
              <a:t>       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5729073" y="1777591"/>
            <a:ext cx="360000" cy="1554889"/>
          </a:xfrm>
          <a:prstGeom prst="rect">
            <a:avLst/>
          </a:prstGeom>
          <a:solidFill>
            <a:srgbClr val="FF0000">
              <a:alpha val="26000"/>
            </a:srgbClr>
          </a:solidFill>
        </p:spPr>
        <p:txBody>
          <a:bodyPr vert="eaVert" wrap="square" rtlCol="0">
            <a:spAutoFit/>
          </a:bodyPr>
          <a:lstStyle/>
          <a:p>
            <a:r>
              <a:rPr lang="en-US" altLang="zh-TW" dirty="0" smtClean="0"/>
              <a:t>       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5332632" y="263751"/>
            <a:ext cx="360000" cy="954433"/>
          </a:xfrm>
          <a:prstGeom prst="rect">
            <a:avLst/>
          </a:prstGeom>
          <a:solidFill>
            <a:srgbClr val="FF0000">
              <a:alpha val="26000"/>
            </a:srgbClr>
          </a:solidFill>
        </p:spPr>
        <p:txBody>
          <a:bodyPr vert="eaVert" wrap="square" rtlCol="0">
            <a:spAutoFit/>
          </a:bodyPr>
          <a:lstStyle/>
          <a:p>
            <a:r>
              <a:rPr lang="en-US" altLang="zh-TW" dirty="0" smtClean="0"/>
              <a:t>       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6494757" y="3545839"/>
            <a:ext cx="360000" cy="738126"/>
          </a:xfrm>
          <a:prstGeom prst="rect">
            <a:avLst/>
          </a:prstGeom>
          <a:solidFill>
            <a:srgbClr val="7030A0">
              <a:alpha val="26000"/>
            </a:srgbClr>
          </a:solidFill>
        </p:spPr>
        <p:txBody>
          <a:bodyPr vert="eaVert" wrap="square" rtlCol="0">
            <a:spAutoFit/>
          </a:bodyPr>
          <a:lstStyle/>
          <a:p>
            <a:r>
              <a:rPr lang="en-US" altLang="zh-TW" dirty="0" smtClean="0"/>
              <a:t>       </a:t>
            </a:r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6882254" y="6001314"/>
            <a:ext cx="360000" cy="724606"/>
          </a:xfrm>
          <a:prstGeom prst="rect">
            <a:avLst/>
          </a:prstGeom>
          <a:solidFill>
            <a:srgbClr val="7030A0">
              <a:alpha val="26000"/>
            </a:srgbClr>
          </a:solidFill>
        </p:spPr>
        <p:txBody>
          <a:bodyPr vert="eaVert" wrap="square" rtlCol="0">
            <a:spAutoFit/>
          </a:bodyPr>
          <a:lstStyle/>
          <a:p>
            <a:r>
              <a:rPr lang="en-US" altLang="zh-TW" dirty="0" smtClean="0"/>
              <a:t>       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725775" y="4283964"/>
            <a:ext cx="360000" cy="1385316"/>
          </a:xfrm>
          <a:prstGeom prst="rect">
            <a:avLst/>
          </a:prstGeom>
          <a:solidFill>
            <a:srgbClr val="7030A0">
              <a:alpha val="26000"/>
            </a:srgbClr>
          </a:solidFill>
        </p:spPr>
        <p:txBody>
          <a:bodyPr vert="eaVert" wrap="square" rtlCol="0">
            <a:spAutoFit/>
          </a:bodyPr>
          <a:lstStyle/>
          <a:p>
            <a:r>
              <a:rPr lang="en-US" altLang="zh-TW" dirty="0" smtClean="0"/>
              <a:t>       </a:t>
            </a:r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5746095" y="3545839"/>
            <a:ext cx="360000" cy="564699"/>
          </a:xfrm>
          <a:prstGeom prst="rect">
            <a:avLst/>
          </a:prstGeom>
          <a:solidFill>
            <a:srgbClr val="7030A0">
              <a:alpha val="26000"/>
            </a:srgbClr>
          </a:solidFill>
        </p:spPr>
        <p:txBody>
          <a:bodyPr vert="eaVert" wrap="square" rtlCol="0">
            <a:spAutoFit/>
          </a:bodyPr>
          <a:lstStyle/>
          <a:p>
            <a:r>
              <a:rPr lang="en-US" altLang="zh-TW" dirty="0" smtClean="0"/>
              <a:t>       </a:t>
            </a:r>
            <a:endParaRPr lang="zh-TW" altLang="en-US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6126415" y="6300113"/>
            <a:ext cx="360000" cy="303887"/>
          </a:xfrm>
          <a:prstGeom prst="rect">
            <a:avLst/>
          </a:prstGeom>
          <a:solidFill>
            <a:srgbClr val="7030A0">
              <a:alpha val="26000"/>
            </a:srgbClr>
          </a:solidFill>
        </p:spPr>
        <p:txBody>
          <a:bodyPr vert="eaVert" wrap="square" rtlCol="0">
            <a:spAutoFit/>
          </a:bodyPr>
          <a:lstStyle/>
          <a:p>
            <a:r>
              <a:rPr lang="en-US" altLang="zh-TW" dirty="0" smtClean="0"/>
              <a:t>       </a:t>
            </a:r>
            <a:endParaRPr lang="zh-TW" altLang="en-US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5644430" y="5759628"/>
            <a:ext cx="461665" cy="844372"/>
          </a:xfrm>
          <a:prstGeom prst="rect">
            <a:avLst/>
          </a:prstGeom>
          <a:solidFill>
            <a:srgbClr val="7030A0">
              <a:alpha val="26000"/>
            </a:srgbClr>
          </a:solidFill>
        </p:spPr>
        <p:txBody>
          <a:bodyPr vert="eaVert" wrap="square" rtlCol="0">
            <a:spAutoFit/>
          </a:bodyPr>
          <a:lstStyle/>
          <a:p>
            <a:r>
              <a:rPr lang="en-US" altLang="zh-TW" dirty="0" smtClean="0"/>
              <a:t>       </a:t>
            </a:r>
            <a:endParaRPr lang="zh-TW" altLang="en-US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5230967" y="3540968"/>
            <a:ext cx="461665" cy="420339"/>
          </a:xfrm>
          <a:prstGeom prst="rect">
            <a:avLst/>
          </a:prstGeom>
          <a:solidFill>
            <a:srgbClr val="7030A0">
              <a:alpha val="26000"/>
            </a:srgbClr>
          </a:solidFill>
        </p:spPr>
        <p:txBody>
          <a:bodyPr vert="eaVert" wrap="square" rtlCol="0">
            <a:spAutoFit/>
          </a:bodyPr>
          <a:lstStyle/>
          <a:p>
            <a:r>
              <a:rPr lang="en-US" altLang="zh-TW" dirty="0" smtClean="0"/>
              <a:t>       </a:t>
            </a:r>
            <a:endParaRPr lang="zh-TW" altLang="en-US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4215615" y="4458914"/>
            <a:ext cx="360000" cy="2104136"/>
          </a:xfrm>
          <a:prstGeom prst="rect">
            <a:avLst/>
          </a:prstGeom>
          <a:solidFill>
            <a:srgbClr val="00B0F0">
              <a:alpha val="26000"/>
            </a:srgbClr>
          </a:solidFill>
        </p:spPr>
        <p:txBody>
          <a:bodyPr vert="eaVert" wrap="square" rtlCol="0">
            <a:spAutoFit/>
          </a:bodyPr>
          <a:lstStyle/>
          <a:p>
            <a:r>
              <a:rPr lang="en-US" altLang="zh-TW" dirty="0" smtClean="0"/>
              <a:t>       </a:t>
            </a:r>
            <a:endParaRPr lang="zh-TW" altLang="en-US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3825840" y="3540968"/>
            <a:ext cx="360000" cy="2104136"/>
          </a:xfrm>
          <a:prstGeom prst="rect">
            <a:avLst/>
          </a:prstGeom>
          <a:solidFill>
            <a:srgbClr val="00B0F0">
              <a:alpha val="26000"/>
            </a:srgbClr>
          </a:solidFill>
        </p:spPr>
        <p:txBody>
          <a:bodyPr vert="eaVert" wrap="square" rtlCol="0">
            <a:spAutoFit/>
          </a:bodyPr>
          <a:lstStyle/>
          <a:p>
            <a:r>
              <a:rPr lang="en-US" altLang="zh-TW" dirty="0" smtClean="0"/>
              <a:t>      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4085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6529888" y="553720"/>
            <a:ext cx="4616648" cy="61722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2400" spc="3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我們看到閱讀測驗的時候</a:t>
            </a:r>
            <a:endParaRPr lang="en-US" altLang="zh-TW" sz="2400" spc="3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2400" spc="3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使用的技巧是</a:t>
            </a:r>
            <a:r>
              <a:rPr lang="zh-TW" altLang="en-US" sz="2400" spc="3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：</a:t>
            </a:r>
            <a:endParaRPr lang="en-US" altLang="zh-TW" sz="2400" spc="3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2400" spc="3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一、</a:t>
            </a:r>
            <a:r>
              <a:rPr lang="zh-TW" altLang="en-US" sz="2400" b="1" spc="300" dirty="0">
                <a:solidFill>
                  <a:srgbClr val="00B05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先看</a:t>
            </a:r>
            <a:r>
              <a:rPr lang="zh-TW" altLang="en-US" sz="2400" b="1" spc="300" dirty="0" smtClean="0">
                <a:solidFill>
                  <a:srgbClr val="00B05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題目</a:t>
            </a:r>
            <a:endParaRPr lang="en-US" altLang="zh-TW" sz="2400" b="1" spc="3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2400" spc="3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二</a:t>
            </a:r>
            <a:r>
              <a:rPr lang="zh-TW" altLang="en-US" sz="2400" spc="3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、</a:t>
            </a:r>
            <a:r>
              <a:rPr lang="zh-TW" altLang="en-US" sz="2400" spc="3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從標題及題目</a:t>
            </a:r>
            <a:r>
              <a:rPr lang="zh-TW" altLang="en-US" sz="2400" b="1" spc="300" dirty="0">
                <a:solidFill>
                  <a:srgbClr val="00B05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猜猜看</a:t>
            </a:r>
            <a:r>
              <a:rPr lang="zh-TW" altLang="en-US" sz="2400" spc="3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，</a:t>
            </a:r>
            <a:r>
              <a:rPr lang="zh-TW" altLang="en-US" sz="2400" b="1" spc="3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文章說</a:t>
            </a:r>
            <a:r>
              <a:rPr lang="zh-TW" altLang="en-US" sz="2400" b="1" spc="3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什麼？</a:t>
            </a:r>
            <a:endParaRPr lang="en-US" altLang="zh-TW" sz="2400" b="1" spc="3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2400" spc="3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三、</a:t>
            </a:r>
            <a:r>
              <a:rPr lang="zh-TW" altLang="en-US" sz="2400" b="1" spc="300" dirty="0">
                <a:solidFill>
                  <a:srgbClr val="00B05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記住題目</a:t>
            </a:r>
            <a:r>
              <a:rPr lang="zh-TW" altLang="en-US" sz="2400" spc="3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，</a:t>
            </a:r>
            <a:r>
              <a:rPr lang="zh-TW" altLang="en-US" sz="2400" b="1" spc="3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從文章找</a:t>
            </a:r>
            <a:r>
              <a:rPr lang="zh-TW" altLang="en-US" sz="2400" b="1" spc="3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答案</a:t>
            </a:r>
            <a:endParaRPr lang="en-US" altLang="zh-TW" sz="2400" b="1" spc="3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2400" spc="3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四、</a:t>
            </a:r>
            <a:r>
              <a:rPr lang="zh-TW" altLang="en-US" sz="2400" b="1" spc="300" dirty="0">
                <a:solidFill>
                  <a:srgbClr val="00B05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閱讀文章</a:t>
            </a:r>
            <a:r>
              <a:rPr lang="zh-TW" altLang="en-US" sz="2400" spc="3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，</a:t>
            </a:r>
            <a:r>
              <a:rPr lang="zh-TW" altLang="en-US" sz="2400" b="1" spc="3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符合你的預測嗎？</a:t>
            </a:r>
            <a:endParaRPr lang="en-US" altLang="zh-TW" sz="2400" b="1" spc="300" dirty="0" smtClean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6123" t="1544" r="7732" b="10968"/>
          <a:stretch/>
        </p:blipFill>
        <p:spPr>
          <a:xfrm>
            <a:off x="0" y="1631460"/>
            <a:ext cx="6293127" cy="359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7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2055</TotalTime>
  <Words>503</Words>
  <Application>Microsoft Office PowerPoint</Application>
  <PresentationFormat>寬螢幕</PresentationFormat>
  <Paragraphs>155</Paragraphs>
  <Slides>36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45" baseType="lpstr">
      <vt:lpstr>BiauKai</vt:lpstr>
      <vt:lpstr>ㄅ字嗨注音標楷 Regular</vt:lpstr>
      <vt:lpstr>微軟正黑體</vt:lpstr>
      <vt:lpstr>新細明體</vt:lpstr>
      <vt:lpstr>標楷體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100</cp:revision>
  <dcterms:created xsi:type="dcterms:W3CDTF">2021-05-18T12:15:20Z</dcterms:created>
  <dcterms:modified xsi:type="dcterms:W3CDTF">2021-06-19T08:18:25Z</dcterms:modified>
</cp:coreProperties>
</file>