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5" r:id="rId3"/>
    <p:sldId id="279" r:id="rId4"/>
    <p:sldId id="266" r:id="rId5"/>
    <p:sldId id="284" r:id="rId6"/>
    <p:sldId id="293" r:id="rId7"/>
    <p:sldId id="296" r:id="rId8"/>
    <p:sldId id="299" r:id="rId9"/>
    <p:sldId id="281" r:id="rId10"/>
    <p:sldId id="286" r:id="rId11"/>
    <p:sldId id="298" r:id="rId12"/>
    <p:sldId id="297" r:id="rId13"/>
    <p:sldId id="280" r:id="rId14"/>
    <p:sldId id="287" r:id="rId15"/>
    <p:sldId id="294" r:id="rId16"/>
    <p:sldId id="282" r:id="rId17"/>
    <p:sldId id="291" r:id="rId18"/>
    <p:sldId id="28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3" autoAdjust="0"/>
  </p:normalViewPr>
  <p:slideViewPr>
    <p:cSldViewPr showGuides="1">
      <p:cViewPr>
        <p:scale>
          <a:sx n="107" d="100"/>
          <a:sy n="107" d="100"/>
        </p:scale>
        <p:origin x="-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438E-CF3B-4986-8F24-9542F926625F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F1EE-1794-4731-913D-2EE5F8C6C2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26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616" indent="0" algn="ctr">
              <a:buNone/>
              <a:defRPr sz="1600"/>
            </a:lvl2pPr>
            <a:lvl3pPr marL="713232" indent="0" algn="ctr">
              <a:buNone/>
              <a:defRPr sz="1400"/>
            </a:lvl3pPr>
            <a:lvl4pPr marL="1069848" indent="0" algn="ctr">
              <a:buNone/>
              <a:defRPr sz="1200"/>
            </a:lvl4pPr>
            <a:lvl5pPr marL="1426464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696" indent="0" algn="ctr">
              <a:buNone/>
              <a:defRPr sz="1200"/>
            </a:lvl7pPr>
            <a:lvl8pPr marL="2496312" indent="0" algn="ctr">
              <a:buNone/>
              <a:defRPr sz="1200"/>
            </a:lvl8pPr>
            <a:lvl9pPr marL="2852928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F760-0BEE-4ADD-9381-ED831DCF40B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85716-30E9-4131-BD27-72D7D4DB5E8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346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14A2-764C-4094-BE4E-8B675E518CA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8A983-A1D3-4CBE-A52A-211B08158F7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43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7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4E44-1B92-48DC-BE34-2EA622AA9AA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B055D-DD58-4E7D-9AB6-004EFE83B1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83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54A8-ACE5-415B-825E-5BAD9D87934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0EF05-1567-4669-A9F5-D1A7A67552F9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58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3" y="2505077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D862-78EC-4795-BEC8-10C7A56117E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C9A01-6D27-4DE5-8035-36BAA5723C4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257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FE41C-F691-4947-81C2-12858771906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60BD6-26B0-4C78-BCFE-B1AE67EACEF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073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B51C-4467-479A-820F-0A96A83183A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68B4F-8F2F-47B1-9B49-7D1B487B9F2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23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B178-97B8-409A-A6B9-79B7D4BC77C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D9760-5D15-4EA8-8ED0-ED63BB46E28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47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56616" indent="0">
              <a:buNone/>
              <a:defRPr sz="1100"/>
            </a:lvl2pPr>
            <a:lvl3pPr marL="713232" indent="0">
              <a:buNone/>
              <a:defRPr sz="900"/>
            </a:lvl3pPr>
            <a:lvl4pPr marL="1069848" indent="0">
              <a:buNone/>
              <a:defRPr sz="800"/>
            </a:lvl4pPr>
            <a:lvl5pPr marL="1426464" indent="0">
              <a:buNone/>
              <a:defRPr sz="800"/>
            </a:lvl5pPr>
            <a:lvl6pPr marL="1783080" indent="0">
              <a:buNone/>
              <a:defRPr sz="800"/>
            </a:lvl6pPr>
            <a:lvl7pPr marL="2139696" indent="0">
              <a:buNone/>
              <a:defRPr sz="800"/>
            </a:lvl7pPr>
            <a:lvl8pPr marL="2496312" indent="0">
              <a:buNone/>
              <a:defRPr sz="800"/>
            </a:lvl8pPr>
            <a:lvl9pPr marL="2852928" indent="0">
              <a:buNone/>
              <a:defRPr sz="8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D0C0A-6F75-41C4-8B27-FBFB17A8AC2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D564A-D233-48EC-A0B7-592586D196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72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7F15-07D3-48C0-A67B-AB397AFA54E7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2FAE-3417-4354-B58B-1F83D3B5776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1961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365126"/>
            <a:ext cx="5800725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DC3E-5107-4E4A-A9E7-6B11AC442CC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B42C2-32E3-4570-B190-85FEE5940F8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8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5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1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67AC-E65D-4340-8670-2BFA7F1D3640}" type="datetimeFigureOut">
              <a:rPr lang="zh-TW" altLang="en-US" smtClean="0"/>
              <a:t>2019/9/2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5EA7-F43D-4199-A35F-7B68D0C150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5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1323" tIns="35662" rIns="71323" bIns="3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778A4B-AFE0-4845-9101-F8479CEC199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2019/9/2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wrap="square" lIns="71323" tIns="35662" rIns="71323" bIns="3566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496DF9-B92A-4DB3-8BC5-498F78B4A69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587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356616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713232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069848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426464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178308" indent="-178308" algn="l" rtl="0" eaLnBrk="0" fontAlgn="base" hangingPunct="0">
        <a:lnSpc>
          <a:spcPct val="90000"/>
        </a:lnSpc>
        <a:spcBef>
          <a:spcPts val="78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24" indent="-178308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rtl="0" eaLnBrk="0" fontAlgn="base" hangingPunct="0">
        <a:lnSpc>
          <a:spcPct val="90000"/>
        </a:lnSpc>
        <a:spcBef>
          <a:spcPts val="39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hNbyHXpoDs&amp;feature=youtu.b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630684" y="283038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sz="3600" b="1" dirty="0" smtClean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十二年國教中的親師生合作</a:t>
            </a:r>
            <a:endParaRPr lang="zh-TW" altLang="en-US" sz="3600" b="1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78880" y="3704837"/>
            <a:ext cx="279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主講人：○</a:t>
            </a:r>
            <a:r>
              <a:rPr lang="zh-TW" altLang="en-US" sz="20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○</a:t>
            </a:r>
            <a:r>
              <a:rPr lang="zh-TW" altLang="en-US" sz="2000" b="1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○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51751" y="1979317"/>
            <a:ext cx="748883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n w="19050">
                  <a:noFill/>
                </a:ln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當家長遇上十二年國教</a:t>
            </a:r>
            <a:endParaRPr lang="zh-TW" altLang="en-US" sz="4800" b="1" dirty="0">
              <a:ln w="19050">
                <a:noFill/>
              </a:ln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42" y="188641"/>
            <a:ext cx="3040046" cy="6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59" y="83660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陪伴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10009" y="403283"/>
            <a:ext cx="713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請問您知道</a:t>
            </a:r>
            <a:r>
              <a:rPr kumimoji="0" lang="en-US" altLang="zh-TW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kumimoji="0" lang="zh-TW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978717" y="2963429"/>
            <a:ext cx="6238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3"/>
                </a:solidFill>
                <a:latin typeface="Abel" panose="02000506030000020004" pitchFamily="2" charset="0"/>
              </a:rPr>
              <a:t>0</a:t>
            </a:r>
            <a:r>
              <a:rPr lang="en-US" altLang="zh-TW" sz="3000" dirty="0" smtClean="0">
                <a:solidFill>
                  <a:schemeClr val="accent3"/>
                </a:solidFill>
                <a:latin typeface="Abel" panose="02000506030000020004" pitchFamily="2" charset="0"/>
              </a:rPr>
              <a:t>2</a:t>
            </a:r>
            <a:endParaRPr lang="en-US" sz="3000" dirty="0">
              <a:solidFill>
                <a:schemeClr val="accent3"/>
              </a:solidFill>
              <a:latin typeface="Abel" panose="02000506030000020004" pitchFamily="2" charset="0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6654504" y="2921353"/>
            <a:ext cx="1870144" cy="71508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孩子平時或</a:t>
            </a:r>
            <a:r>
              <a:rPr lang="zh-TW" altLang="en-US" b="1" dirty="0" smtClean="0">
                <a:solidFill>
                  <a:schemeClr val="bg1"/>
                </a:solidFill>
              </a:rPr>
              <a:t>假日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最</a:t>
            </a:r>
            <a:r>
              <a:rPr lang="zh-TW" altLang="en-US" b="1" dirty="0">
                <a:solidFill>
                  <a:schemeClr val="bg1"/>
                </a:solidFill>
              </a:rPr>
              <a:t>常做什麼？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5234975" y="4660577"/>
            <a:ext cx="6238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  <a:latin typeface="Abel" panose="02000506030000020004" pitchFamily="2" charset="0"/>
              </a:rPr>
              <a:t>0</a:t>
            </a:r>
            <a:r>
              <a:rPr lang="en-US" altLang="zh-TW" sz="3000" dirty="0" smtClean="0">
                <a:solidFill>
                  <a:schemeClr val="accent2"/>
                </a:solidFill>
                <a:latin typeface="Abel" panose="02000506030000020004" pitchFamily="2" charset="0"/>
              </a:rPr>
              <a:t>3</a:t>
            </a:r>
            <a:endParaRPr lang="en-US" sz="3000" dirty="0">
              <a:solidFill>
                <a:schemeClr val="accent2"/>
              </a:solidFill>
              <a:latin typeface="Abel" panose="02000506030000020004" pitchFamily="2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5748140" y="4989306"/>
            <a:ext cx="2776508" cy="715089"/>
          </a:xfrm>
          <a:prstGeom prst="round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孩子在做什麼事的時候</a:t>
            </a:r>
            <a:r>
              <a:rPr lang="zh-TW" altLang="en-US" b="1" dirty="0" smtClean="0">
                <a:solidFill>
                  <a:schemeClr val="bg1"/>
                </a:solidFill>
              </a:rPr>
              <a:t>，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最</a:t>
            </a:r>
            <a:r>
              <a:rPr lang="zh-TW" altLang="en-US" b="1" dirty="0">
                <a:solidFill>
                  <a:schemeClr val="bg1"/>
                </a:solidFill>
              </a:rPr>
              <a:t>有成就感</a:t>
            </a:r>
            <a:r>
              <a:rPr lang="zh-TW" altLang="en-US" b="1" dirty="0" smtClean="0">
                <a:solidFill>
                  <a:schemeClr val="bg1"/>
                </a:solidFill>
              </a:rPr>
              <a:t>？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2332821" y="1803365"/>
            <a:ext cx="57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accent2"/>
                </a:solidFill>
                <a:latin typeface="Abel" panose="02000506030000020004" pitchFamily="2" charset="0"/>
              </a:rPr>
              <a:t>0</a:t>
            </a:r>
            <a:r>
              <a:rPr lang="en-US" altLang="zh-TW" sz="3000" dirty="0" smtClean="0">
                <a:solidFill>
                  <a:schemeClr val="accent2"/>
                </a:solidFill>
                <a:latin typeface="Abel" panose="02000506030000020004" pitchFamily="2" charset="0"/>
              </a:rPr>
              <a:t>6</a:t>
            </a:r>
            <a:endParaRPr lang="en-US" sz="3000" dirty="0">
              <a:solidFill>
                <a:schemeClr val="accent2"/>
              </a:solidFill>
              <a:latin typeface="Abel" panose="02000506030000020004" pitchFamily="2" charset="0"/>
            </a:endParaRPr>
          </a:p>
        </p:txBody>
      </p:sp>
      <p:sp>
        <p:nvSpPr>
          <p:cNvPr id="21" name="TextBox 26"/>
          <p:cNvSpPr txBox="1"/>
          <p:nvPr/>
        </p:nvSpPr>
        <p:spPr>
          <a:xfrm>
            <a:off x="179513" y="1672297"/>
            <a:ext cx="2167132" cy="715089"/>
          </a:xfrm>
          <a:prstGeom prst="round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孩子和朋友都在一起做什麼？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2918158" y="4464357"/>
            <a:ext cx="6238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</a:rPr>
              <a:t>0</a:t>
            </a:r>
            <a:r>
              <a:rPr lang="en-US" altLang="zh-TW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</a:rPr>
              <a:t>4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116575" y="5010267"/>
            <a:ext cx="3090051" cy="408623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algn="r"/>
            <a:r>
              <a:rPr lang="zh-TW" altLang="en-US" b="1" dirty="0" smtClean="0">
                <a:solidFill>
                  <a:schemeClr val="bg1"/>
                </a:solidFill>
              </a:rPr>
              <a:t>我最</a:t>
            </a:r>
            <a:r>
              <a:rPr lang="zh-TW" altLang="en-US" b="1" dirty="0">
                <a:solidFill>
                  <a:schemeClr val="bg1"/>
                </a:solidFill>
              </a:rPr>
              <a:t>常和孩子一起做</a:t>
            </a:r>
            <a:r>
              <a:rPr lang="zh-TW" altLang="en-US" b="1" dirty="0" smtClean="0">
                <a:solidFill>
                  <a:schemeClr val="bg1"/>
                </a:solidFill>
              </a:rPr>
              <a:t>什麼 </a:t>
            </a:r>
            <a:r>
              <a:rPr lang="zh-TW" altLang="en-US" b="1" dirty="0">
                <a:solidFill>
                  <a:schemeClr val="bg1"/>
                </a:solidFill>
              </a:rPr>
              <a:t>？</a:t>
            </a:r>
            <a:r>
              <a:rPr lang="en-US" altLang="zh-TW" b="1" dirty="0" smtClean="0">
                <a:solidFill>
                  <a:schemeClr val="bg1"/>
                </a:solidFill>
              </a:rPr>
              <a:t> 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49"/>
          <p:cNvCxnSpPr/>
          <p:nvPr/>
        </p:nvCxnSpPr>
        <p:spPr>
          <a:xfrm>
            <a:off x="5298336" y="3256083"/>
            <a:ext cx="690894" cy="22813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1"/>
          <p:cNvCxnSpPr>
            <a:endCxn id="20" idx="3"/>
          </p:cNvCxnSpPr>
          <p:nvPr/>
        </p:nvCxnSpPr>
        <p:spPr>
          <a:xfrm flipH="1" flipV="1">
            <a:off x="2910010" y="2311197"/>
            <a:ext cx="775043" cy="46167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3"/>
          <p:cNvCxnSpPr/>
          <p:nvPr/>
        </p:nvCxnSpPr>
        <p:spPr>
          <a:xfrm flipH="1">
            <a:off x="3437107" y="4236504"/>
            <a:ext cx="578306" cy="42027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5"/>
          <p:cNvCxnSpPr/>
          <p:nvPr/>
        </p:nvCxnSpPr>
        <p:spPr>
          <a:xfrm>
            <a:off x="5136962" y="4236504"/>
            <a:ext cx="336604" cy="4222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5"/>
          <p:cNvSpPr txBox="1"/>
          <p:nvPr/>
        </p:nvSpPr>
        <p:spPr>
          <a:xfrm>
            <a:off x="5063313" y="1844897"/>
            <a:ext cx="6238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</a:rPr>
              <a:t>0</a:t>
            </a:r>
            <a:r>
              <a:rPr lang="en-US" altLang="zh-TW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bel" panose="02000506030000020004" pitchFamily="2" charset="0"/>
              </a:rPr>
              <a:t>1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Abel" panose="02000506030000020004" pitchFamily="2" charset="0"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164986" y="3464499"/>
            <a:ext cx="3065728" cy="715089"/>
          </a:xfrm>
          <a:prstGeom prst="round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除了放鬆的</a:t>
            </a:r>
            <a:r>
              <a:rPr lang="zh-TW" altLang="en-US" b="1" dirty="0">
                <a:solidFill>
                  <a:schemeClr val="bg1"/>
                </a:solidFill>
              </a:rPr>
              <a:t>玩樂</a:t>
            </a:r>
            <a:r>
              <a:rPr lang="zh-TW" altLang="en-US" b="1" dirty="0" smtClean="0">
                <a:solidFill>
                  <a:schemeClr val="bg1"/>
                </a:solidFill>
              </a:rPr>
              <a:t>，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孩子</a:t>
            </a:r>
            <a:r>
              <a:rPr lang="zh-TW" altLang="en-US" b="1" dirty="0">
                <a:solidFill>
                  <a:schemeClr val="bg1"/>
                </a:solidFill>
              </a:rPr>
              <a:t>學習什麼事情最投入？</a:t>
            </a:r>
            <a:r>
              <a:rPr lang="en-US" altLang="zh-TW" b="1" dirty="0" smtClean="0">
                <a:solidFill>
                  <a:schemeClr val="bg1"/>
                </a:solidFill>
              </a:rPr>
              <a:t> 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55"/>
          <p:cNvCxnSpPr>
            <a:stCxn id="31" idx="3"/>
          </p:cNvCxnSpPr>
          <p:nvPr/>
        </p:nvCxnSpPr>
        <p:spPr>
          <a:xfrm flipV="1">
            <a:off x="5687202" y="1792261"/>
            <a:ext cx="322853" cy="32963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50954" y="1259277"/>
            <a:ext cx="2327791" cy="715089"/>
          </a:xfrm>
          <a:prstGeom prst="round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</a:rPr>
              <a:t>我平常跟孩子相處的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r>
              <a:rPr lang="zh-TW" altLang="en-US" b="1" dirty="0" smtClean="0">
                <a:solidFill>
                  <a:schemeClr val="bg1"/>
                </a:solidFill>
              </a:rPr>
              <a:t>時間有多久？</a:t>
            </a:r>
            <a:endParaRPr lang="en-US" altLang="zh-TW" b="1" dirty="0">
              <a:solidFill>
                <a:schemeClr val="bg1"/>
              </a:solidFill>
            </a:endParaRPr>
          </a:p>
        </p:txBody>
      </p:sp>
      <p:sp>
        <p:nvSpPr>
          <p:cNvPr id="36" name="TextBox 33"/>
          <p:cNvSpPr txBox="1"/>
          <p:nvPr/>
        </p:nvSpPr>
        <p:spPr>
          <a:xfrm>
            <a:off x="2440916" y="2956224"/>
            <a:ext cx="6238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3"/>
                </a:solidFill>
                <a:latin typeface="Abel" panose="02000506030000020004" pitchFamily="2" charset="0"/>
              </a:rPr>
              <a:t>0</a:t>
            </a:r>
            <a:r>
              <a:rPr lang="en-US" altLang="zh-TW" sz="3000" dirty="0" smtClean="0">
                <a:solidFill>
                  <a:schemeClr val="accent3"/>
                </a:solidFill>
                <a:latin typeface="Abel" panose="02000506030000020004" pitchFamily="2" charset="0"/>
              </a:rPr>
              <a:t>5</a:t>
            </a:r>
            <a:endParaRPr lang="en-US" sz="3000" dirty="0">
              <a:solidFill>
                <a:schemeClr val="accent3"/>
              </a:solidFill>
              <a:latin typeface="Abel" panose="02000506030000020004" pitchFamily="2" charset="0"/>
            </a:endParaRPr>
          </a:p>
        </p:txBody>
      </p:sp>
      <p:cxnSp>
        <p:nvCxnSpPr>
          <p:cNvPr id="37" name="Straight Connector 53"/>
          <p:cNvCxnSpPr/>
          <p:nvPr/>
        </p:nvCxnSpPr>
        <p:spPr>
          <a:xfrm flipH="1">
            <a:off x="3010999" y="3115057"/>
            <a:ext cx="721464" cy="1673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AppData\Local\Microsoft\Windows\INetCache\IE\ZS2NZYQE\children-1716239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63" y="2385801"/>
            <a:ext cx="1654134" cy="13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63913" y="216068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陪伴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87148" y="1001085"/>
            <a:ext cx="8361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我說話時，你會眼神注視著我！</a:t>
            </a: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說到開心處，你跟著我開心起來！</a:t>
            </a: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說到難過處，你跟著我哀傷一下！</a:t>
            </a: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在那一秒鐘，</a:t>
            </a: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我知道，我知道，</a:t>
            </a: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對你而言，我是無法取代的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TW" sz="32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的意義不在於彼此有很多的時間在一起，而是</a:t>
            </a:r>
            <a:r>
              <a:rPr lang="zh-TW" altLang="en-US" sz="32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在一起的分分秒秒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，你都</a:t>
            </a:r>
            <a:r>
              <a:rPr lang="zh-TW" altLang="en-US" sz="32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能心無旁騖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的，放下一切與我在一起。</a:t>
            </a:r>
          </a:p>
        </p:txBody>
      </p:sp>
      <p:sp>
        <p:nvSpPr>
          <p:cNvPr id="2" name="矩形 1"/>
          <p:cNvSpPr/>
          <p:nvPr/>
        </p:nvSpPr>
        <p:spPr>
          <a:xfrm>
            <a:off x="392907" y="6309320"/>
            <a:ext cx="8937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資料來源：</a:t>
            </a:r>
            <a:r>
              <a:rPr lang="en-US" altLang="zh-TW" sz="1600" dirty="0" smtClean="0"/>
              <a:t>family+【</a:t>
            </a:r>
            <a:r>
              <a:rPr lang="zh-TW" altLang="en-US" sz="1600" dirty="0"/>
              <a:t>親子教養</a:t>
            </a:r>
            <a:r>
              <a:rPr lang="en-US" altLang="zh-TW" sz="1600" dirty="0"/>
              <a:t>】</a:t>
            </a:r>
            <a:r>
              <a:rPr lang="zh-TW" altLang="en-US" sz="1600" dirty="0"/>
              <a:t>創造親近、陪伴</a:t>
            </a:r>
            <a:r>
              <a:rPr lang="zh-TW" altLang="en-US" sz="1600" dirty="0" smtClean="0"/>
              <a:t>時間</a:t>
            </a:r>
            <a:r>
              <a:rPr lang="en-US" altLang="zh-TW" sz="1600" dirty="0" smtClean="0"/>
              <a:t>(2018.10.26)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594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30412" y="2098324"/>
            <a:ext cx="46666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生活適應能力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2" y="3356995"/>
            <a:ext cx="5213588" cy="35010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347"/>
            <a:ext cx="3930412" cy="31996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01" y="4766345"/>
            <a:ext cx="1501677" cy="2032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9" y="1234224"/>
            <a:ext cx="43990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61" y="83660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生活適應能力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5696" y="1340768"/>
            <a:ext cx="45365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認識自我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情緒表達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學習適應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人際互動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04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61" y="83660"/>
            <a:ext cx="4031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生活適應能力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37884" y="867493"/>
            <a:ext cx="579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我們還能為孩子做些什麼？</a:t>
            </a:r>
            <a:endParaRPr lang="en-US" altLang="zh-TW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4263" y="3325066"/>
            <a:ext cx="400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放手</a:t>
            </a:r>
            <a:endParaRPr lang="en-US" altLang="zh-TW" sz="36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kern="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由他去探索</a:t>
            </a:r>
            <a:endParaRPr lang="zh-TW" altLang="en-US" sz="36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82082" y="3325066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陪伴</a:t>
            </a:r>
            <a:endParaRPr lang="en-US" altLang="zh-TW" sz="3600" b="1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成為他的後盾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35" y="1452267"/>
            <a:ext cx="3745597" cy="37455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448775" y="5517237"/>
            <a:ext cx="872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0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 </a:t>
            </a:r>
            <a:r>
              <a:rPr lang="en-US" altLang="zh-TW" sz="3600" b="1" kern="0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600" b="1" kern="0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探索 </a:t>
            </a:r>
            <a:r>
              <a:rPr lang="en-US" altLang="zh-TW" sz="3600" b="1" kern="0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3600" b="1" kern="0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思考</a:t>
            </a:r>
            <a:r>
              <a:rPr lang="zh-TW" altLang="en-US" sz="36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養孩子</a:t>
            </a:r>
            <a:r>
              <a:rPr lang="zh-TW" altLang="en-US" sz="3600" b="1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生活適應能力</a:t>
            </a:r>
            <a:endParaRPr lang="zh-TW" altLang="en-US" sz="36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5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4165934" y="2098320"/>
            <a:ext cx="4004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5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</a:t>
            </a:r>
            <a:r>
              <a:rPr lang="zh-TW" altLang="en-US" sz="5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管道</a:t>
            </a:r>
            <a:endParaRPr lang="en-US" altLang="zh-TW" sz="5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2" y="3356995"/>
            <a:ext cx="5213588" cy="35010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347"/>
            <a:ext cx="3930412" cy="31996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01" y="4766345"/>
            <a:ext cx="1501677" cy="2032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9" y="1234224"/>
            <a:ext cx="43990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32164" y="83660"/>
            <a:ext cx="5636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諮詢管道</a:t>
            </a:r>
            <a:r>
              <a:rPr lang="en-US" altLang="zh-TW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國小）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0457" y="950366"/>
            <a:ext cx="836061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各校教務主任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教育部</a:t>
            </a: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設立免付費諮詢專線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0800-012-580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臺北市</a:t>
            </a:r>
            <a:r>
              <a:rPr lang="en-US" altLang="zh-TW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</a:t>
            </a: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年國教諮詢專線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02-2766-8812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新</a:t>
            </a: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北市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1999</a:t>
            </a: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市民服務熱線 </a:t>
            </a:r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分機 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2663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2664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、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2659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教育部</a:t>
            </a: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十二年國民基本教育資訊網       </a:t>
            </a:r>
            <a:endParaRPr lang="en-US" altLang="zh-TW" sz="28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http://</a:t>
            </a:r>
            <a:r>
              <a:rPr lang="en-US" altLang="zh-TW" sz="2800" dirty="0" smtClean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12basic.edu.tw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新北市十二年國民基本教育網站 </a:t>
            </a:r>
            <a:r>
              <a:rPr lang="zh-TW" altLang="en-US" sz="28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                                    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http://se.ntpc.edu.tw/12basic</a:t>
            </a:r>
          </a:p>
          <a:p>
            <a:endParaRPr lang="en-US" altLang="zh-TW" sz="2800" dirty="0">
              <a:solidFill>
                <a:schemeClr val="accent5">
                  <a:lumMod val="75000"/>
                </a:schemeClr>
              </a:solidFill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981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17056" y="620689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018897" y="2222860"/>
            <a:ext cx="52629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讓我們一起</a:t>
            </a:r>
            <a:endParaRPr lang="en-US" altLang="zh-TW" sz="60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牽起孩子的手</a:t>
            </a:r>
            <a:endParaRPr lang="en-US" altLang="zh-TW" sz="60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向前</a:t>
            </a:r>
            <a:r>
              <a:rPr lang="zh-TW" altLang="en-US" sz="6000" b="1" spc="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</a:t>
            </a:r>
            <a:endParaRPr lang="en-US" altLang="zh-TW" sz="60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43" y="188641"/>
            <a:ext cx="3040044" cy="6786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60" y="4524454"/>
            <a:ext cx="1231395" cy="18928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0" y="4891512"/>
            <a:ext cx="2970150" cy="21159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1" y="5301208"/>
            <a:ext cx="276763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17056" y="620689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939578" y="1515556"/>
            <a:ext cx="60708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十二年國教</a:t>
            </a:r>
            <a:endParaRPr lang="en-US" altLang="zh-TW" sz="60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陪伴</a:t>
            </a:r>
            <a:endParaRPr lang="en-US" altLang="zh-TW" sz="60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生活適應能力</a:t>
            </a:r>
            <a:endParaRPr lang="en-US" altLang="zh-TW" sz="60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60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諮詢管道</a:t>
            </a:r>
            <a:endParaRPr lang="en-US" altLang="zh-TW" sz="6000" b="1" spc="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43" y="188641"/>
            <a:ext cx="3040044" cy="67861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60" y="4524454"/>
            <a:ext cx="1231395" cy="18928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02" y="4725144"/>
            <a:ext cx="2970150" cy="211598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1" y="5301208"/>
            <a:ext cx="276763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123728" y="2282985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十二年國教？</a:t>
            </a:r>
            <a:endParaRPr lang="en-US" altLang="zh-TW" sz="5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2" y="3356995"/>
            <a:ext cx="5213588" cy="35010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347"/>
            <a:ext cx="3930412" cy="31996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01" y="4766345"/>
            <a:ext cx="1501677" cy="2032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9" y="1234224"/>
            <a:ext cx="43990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19672" y="15765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十二年國教</a:t>
            </a:r>
            <a:r>
              <a:rPr lang="en-US" altLang="zh-TW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簡單說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1124744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★以「成就每一個孩子</a:t>
            </a:r>
            <a:r>
              <a:rPr lang="en-US" altLang="zh-TW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適性揚才、終身學習」為願景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延伸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出「</a:t>
            </a:r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自主行動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溝通互動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社會參與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三大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lang="en-US" altLang="zh-TW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(Competencies)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面向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endParaRPr lang="en-US" altLang="zh-TW" sz="24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★素養</a:t>
            </a:r>
            <a:r>
              <a:rPr lang="en-US" altLang="zh-TW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知識、能力與態度，是一種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持續的自我學</a:t>
            </a:r>
            <a:endParaRPr lang="en-US" altLang="zh-TW" sz="2400" b="1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習</a:t>
            </a:r>
            <a:r>
              <a:rPr lang="zh-TW" altLang="en-US" sz="24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改變的</a:t>
            </a:r>
            <a:r>
              <a:rPr lang="zh-TW" altLang="en-US" sz="2400" b="1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師範大學</a:t>
            </a:r>
            <a:r>
              <a:rPr lang="zh-TW" altLang="en-US" sz="24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教育學系陳佩英</a:t>
            </a:r>
            <a:r>
              <a:rPr lang="zh-TW" altLang="en-US" sz="24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endParaRPr kumimoji="0" lang="zh-TW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13333" y="3630720"/>
            <a:ext cx="4885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b="1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強調</a:t>
            </a:r>
            <a:r>
              <a:rPr lang="zh-TW" altLang="en-US" sz="2800" b="1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「以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學習者為中心</a:t>
            </a:r>
            <a:r>
              <a:rPr lang="zh-TW" altLang="en-US" sz="2800" b="1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b="1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endParaRPr lang="en-US" altLang="zh-TW" sz="2800" b="1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注重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個別差異化</a:t>
            </a:r>
            <a:r>
              <a:rPr lang="zh-TW" altLang="en-US" sz="2800" b="1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b="1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endParaRPr lang="en-US" altLang="zh-TW" sz="2800" b="1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endParaRPr lang="en-US" altLang="zh-TW" sz="2800" b="1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r>
              <a:rPr lang="zh-TW" altLang="en-US" sz="2800" b="1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b="1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生活中能實踐</a:t>
            </a:r>
            <a:r>
              <a:rPr lang="zh-TW" altLang="en-US" sz="2800" b="1" kern="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800" b="1" kern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</a:t>
            </a:r>
            <a:endParaRPr lang="en-US" altLang="zh-TW" sz="2800" b="1" kern="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AutoNum type="arabicPeriod"/>
            </a:pPr>
            <a:endParaRPr lang="zh-TW" altLang="en-US" sz="28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88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35701" y="98560"/>
            <a:ext cx="5171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十二年國教</a:t>
            </a:r>
            <a:r>
              <a:rPr lang="en-US" altLang="zh-TW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圖說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ï¼å/æªä¾familyæä¾ï¼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9" y="1052738"/>
            <a:ext cx="6294549" cy="55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92473" y="332660"/>
            <a:ext cx="787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家長如何因應十二年國教？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1556792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扎根閱讀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，培養自學力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培養學習的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自我管理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生活適應力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探索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課本以外的興趣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品格養成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學習動機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比考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分重要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907" y="6309320"/>
            <a:ext cx="8937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資料來源：親子天下。</a:t>
            </a:r>
            <a:r>
              <a:rPr lang="en-US" altLang="zh-TW" sz="2000" dirty="0" smtClean="0"/>
              <a:t>2014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5</a:t>
            </a:r>
            <a:r>
              <a:rPr lang="zh-TW" altLang="en-US" sz="2000" dirty="0" smtClean="0"/>
              <a:t>月號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41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2" descr="一張含有 文字 的圖片&#10;&#10;自動產生的描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4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930412" y="2085205"/>
            <a:ext cx="2465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5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陪伴</a:t>
            </a:r>
            <a:endParaRPr lang="en-US" altLang="zh-TW" sz="5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2" y="3356995"/>
            <a:ext cx="5213588" cy="35010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8347"/>
            <a:ext cx="3930412" cy="319965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01" y="4766345"/>
            <a:ext cx="1501677" cy="20329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9" y="1234224"/>
            <a:ext cx="43990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666"/>
            <a:ext cx="784401" cy="9174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63913" y="216068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spc="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hlinkClick r:id="rId3"/>
              </a:rPr>
              <a:t>陪伴</a:t>
            </a:r>
            <a:endParaRPr lang="en-US" altLang="zh-TW" sz="4400" b="1" spc="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87148" y="1001087"/>
            <a:ext cx="8361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父母能給孩子最好的禮物，是溫暖的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孩子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生活、學習、成長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kern="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教出好孩子，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關鍵。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洪蘭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kern="0" dirty="0" smtClean="0">
              <a:solidFill>
                <a:srgbClr val="FF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kern="0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唯有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陪伴才能走入對方的心靈世界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真心的</a:t>
            </a:r>
            <a:endParaRPr lang="en-US" altLang="zh-TW" sz="32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陪伴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會讓你有機會觀察到孩子真正的個性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在</a:t>
            </a:r>
            <a:r>
              <a:rPr lang="zh-TW" altLang="en-US" sz="32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輕鬆的相處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中，親子雙方培養</a:t>
            </a:r>
            <a:r>
              <a:rPr lang="zh-TW" altLang="en-US" sz="32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互相的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</a:t>
            </a:r>
            <a:endParaRPr lang="en-US" altLang="zh-TW" sz="32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kern="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信任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3200" kern="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黃迺</a:t>
            </a:r>
            <a:r>
              <a:rPr lang="zh-TW" altLang="en-US" sz="3200" kern="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毓</a:t>
            </a:r>
            <a:endParaRPr lang="en-US" altLang="zh-TW" sz="3200" kern="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907" y="6309320"/>
            <a:ext cx="8937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/>
              <a:t>資料來源：</a:t>
            </a:r>
            <a:r>
              <a:rPr lang="en-US" altLang="zh-TW" sz="1600" dirty="0"/>
              <a:t>2018</a:t>
            </a:r>
            <a:r>
              <a:rPr lang="zh-TW" altLang="en-US" sz="1600" dirty="0"/>
              <a:t>親子天下雜誌</a:t>
            </a:r>
            <a:r>
              <a:rPr lang="en-US" altLang="zh-TW" sz="1600" dirty="0"/>
              <a:t>37</a:t>
            </a:r>
            <a:r>
              <a:rPr lang="zh-TW" altLang="en-US" sz="1600" dirty="0"/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18513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610</Words>
  <Application>Microsoft Office PowerPoint</Application>
  <PresentationFormat>如螢幕大小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PowerUser</dc:creator>
  <cp:lastModifiedBy>Windows 使用者</cp:lastModifiedBy>
  <cp:revision>186</cp:revision>
  <dcterms:created xsi:type="dcterms:W3CDTF">2016-03-02T01:16:19Z</dcterms:created>
  <dcterms:modified xsi:type="dcterms:W3CDTF">2019-09-02T10:38:05Z</dcterms:modified>
</cp:coreProperties>
</file>