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60" r:id="rId5"/>
    <p:sldId id="262" r:id="rId6"/>
    <p:sldId id="303" r:id="rId7"/>
    <p:sldId id="297" r:id="rId8"/>
    <p:sldId id="283" r:id="rId9"/>
    <p:sldId id="265" r:id="rId10"/>
    <p:sldId id="307" r:id="rId11"/>
    <p:sldId id="301" r:id="rId12"/>
    <p:sldId id="311" r:id="rId13"/>
    <p:sldId id="305" r:id="rId14"/>
    <p:sldId id="306" r:id="rId15"/>
    <p:sldId id="304" r:id="rId16"/>
    <p:sldId id="295" r:id="rId17"/>
    <p:sldId id="312" r:id="rId18"/>
    <p:sldId id="302" r:id="rId19"/>
    <p:sldId id="309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4256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32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07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455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97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58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98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40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6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64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90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6238D-C7CD-4D25-80BE-00EC37BF86FE}" type="datetimeFigureOut">
              <a:rPr lang="zh-TW" altLang="en-US" smtClean="0"/>
              <a:t>2018/9/10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BD2E0-21BE-4C58-9116-50FEF2F64D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568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gamo.org/" TargetMode="External"/><Relationship Id="rId2" Type="http://schemas.openxmlformats.org/officeDocument/2006/relationships/hyperlink" Target="https://www.junyiacademy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 smtClean="0">
                <a:solidFill>
                  <a:srgbClr val="C00000"/>
                </a:solidFill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206</a:t>
            </a:r>
            <a:r>
              <a:rPr lang="zh-TW" altLang="en-US" sz="5400" dirty="0" smtClean="0">
                <a:solidFill>
                  <a:srgbClr val="C00000"/>
                </a:solidFill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 上學期 </a:t>
            </a:r>
            <a:r>
              <a:rPr lang="zh-TW" altLang="en-US" sz="5400" dirty="0">
                <a:solidFill>
                  <a:srgbClr val="C00000"/>
                </a:solidFill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家長日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鄧家榆老師</a:t>
            </a:r>
            <a:endParaRPr lang="zh-TW" altLang="en-US" sz="3600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13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選班級家長幹部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281339"/>
          </a:xfrm>
        </p:spPr>
        <p:txBody>
          <a:bodyPr>
            <a:normAutofit/>
          </a:bodyPr>
          <a:lstStyle/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感謝有意願連任：</a:t>
            </a:r>
            <a:endParaRPr kumimoji="1" lang="en-US" altLang="zh-TW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家長委員代表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：俞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璇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媽媽、樂安媽媽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總務：裕棠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*攝影由全班家長擔任，有意願者可傳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照片給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老師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82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冷氣金額紀錄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一樓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10:00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二樓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9:30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開 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2"/>
              </a:buBlip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度以上可以開，設定在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26-28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每星期二儲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值，一次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$500</a:t>
            </a:r>
          </a:p>
          <a:p>
            <a:pPr>
              <a:buBlip>
                <a:blip r:embed="rId2"/>
              </a:buBlip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平均半天全班共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$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，整天全班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$50</a:t>
            </a:r>
          </a:p>
          <a:p>
            <a:pPr>
              <a:buBlip>
                <a:blip r:embed="rId2"/>
              </a:buBlip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視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溫度高低影響金額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360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冷氣金額紀錄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084558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日期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金額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5/21(</a:t>
                      </a:r>
                      <a:r>
                        <a:rPr lang="zh-TW" altLang="en-US" sz="3600" dirty="0" smtClean="0"/>
                        <a:t>一</a:t>
                      </a:r>
                      <a:r>
                        <a:rPr lang="en-US" altLang="zh-TW" sz="3600" dirty="0" smtClean="0"/>
                        <a:t>)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$25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>
                          <a:solidFill>
                            <a:srgbClr val="FF0000"/>
                          </a:solidFill>
                        </a:rPr>
                        <a:t>5/22(</a:t>
                      </a:r>
                      <a:r>
                        <a:rPr lang="zh-TW" altLang="en-US" sz="3600" dirty="0" smtClean="0">
                          <a:solidFill>
                            <a:srgbClr val="FF0000"/>
                          </a:solidFill>
                        </a:rPr>
                        <a:t>二</a:t>
                      </a:r>
                      <a:r>
                        <a:rPr lang="en-US" altLang="zh-TW" sz="36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$42.7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5/23(</a:t>
                      </a:r>
                      <a:r>
                        <a:rPr lang="zh-TW" altLang="en-US" sz="3600" dirty="0" smtClean="0"/>
                        <a:t>三</a:t>
                      </a:r>
                      <a:r>
                        <a:rPr lang="en-US" altLang="zh-TW" sz="3600" dirty="0" smtClean="0"/>
                        <a:t>)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$16.1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5/24(</a:t>
                      </a:r>
                      <a:r>
                        <a:rPr lang="zh-TW" altLang="en-US" sz="3600" dirty="0" smtClean="0"/>
                        <a:t>四</a:t>
                      </a:r>
                      <a:r>
                        <a:rPr lang="en-US" altLang="zh-TW" sz="3600" dirty="0" smtClean="0"/>
                        <a:t>)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$18.2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5/25(</a:t>
                      </a:r>
                      <a:r>
                        <a:rPr lang="zh-TW" altLang="en-US" sz="3600" dirty="0" smtClean="0"/>
                        <a:t>五</a:t>
                      </a:r>
                      <a:r>
                        <a:rPr lang="en-US" altLang="zh-TW" sz="3600" dirty="0" smtClean="0"/>
                        <a:t>)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$24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5/28(</a:t>
                      </a:r>
                      <a:r>
                        <a:rPr lang="zh-TW" altLang="en-US" sz="3600" dirty="0" smtClean="0"/>
                        <a:t>一</a:t>
                      </a:r>
                      <a:r>
                        <a:rPr lang="en-US" altLang="zh-TW" sz="3600" dirty="0" smtClean="0"/>
                        <a:t>)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3600" dirty="0" smtClean="0"/>
                        <a:t>$29.4</a:t>
                      </a:r>
                      <a:endParaRPr lang="zh-TW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5/29(</a:t>
                      </a:r>
                      <a:r>
                        <a:rPr lang="zh-TW" altLang="en-US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$60.2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9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冷氣金額紀錄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601951"/>
              </p:ext>
            </p:extLst>
          </p:nvPr>
        </p:nvGraphicFramePr>
        <p:xfrm>
          <a:off x="457200" y="160020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3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日期</a:t>
                      </a:r>
                      <a:endParaRPr lang="zh-TW" altLang="en-US" sz="3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3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金額</a:t>
                      </a:r>
                      <a:endParaRPr lang="zh-TW" altLang="en-US" sz="3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5/30(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$23.1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5/31(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$23.8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6/1(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6/5(</a:t>
                      </a:r>
                      <a:r>
                        <a:rPr lang="zh-TW" altLang="en-US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$50.9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6/6(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$21.7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6/7(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$23.8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6/8(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$13.5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0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冷氣金額紀錄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780741"/>
              </p:ext>
            </p:extLst>
          </p:nvPr>
        </p:nvGraphicFramePr>
        <p:xfrm>
          <a:off x="457200" y="1600200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3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日期</a:t>
                      </a:r>
                      <a:endParaRPr lang="zh-TW" altLang="en-US" sz="3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3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金額</a:t>
                      </a:r>
                      <a:endParaRPr lang="zh-TW" altLang="en-US" sz="3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6/12(</a:t>
                      </a:r>
                      <a:r>
                        <a:rPr lang="zh-TW" altLang="en-US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$31.5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6/13(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$14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6/15(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$11.2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6/19(</a:t>
                      </a:r>
                      <a:r>
                        <a:rPr lang="zh-TW" altLang="en-US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$40.4</a:t>
                      </a:r>
                      <a:endParaRPr lang="zh-TW" altLang="en-US" sz="3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6/21(</a:t>
                      </a:r>
                      <a:r>
                        <a:rPr lang="zh-TW" altLang="en-US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3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$21.7</a:t>
                      </a:r>
                      <a:endParaRPr lang="zh-TW" altLang="en-US" sz="3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71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班費支出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327310"/>
              </p:ext>
            </p:extLst>
          </p:nvPr>
        </p:nvGraphicFramePr>
        <p:xfrm>
          <a:off x="467544" y="1412776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項目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每生費用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校內卷</a:t>
                      </a:r>
                      <a:r>
                        <a:rPr lang="en-US" altLang="zh-TW" sz="2400" b="1" dirty="0" smtClean="0"/>
                        <a:t>(</a:t>
                      </a:r>
                      <a:r>
                        <a:rPr lang="zh-TW" altLang="en-US" sz="2400" b="1" dirty="0" smtClean="0"/>
                        <a:t>國語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$35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校內卷</a:t>
                      </a:r>
                      <a:r>
                        <a:rPr lang="en-US" altLang="zh-TW" sz="2400" b="1" dirty="0" smtClean="0"/>
                        <a:t>(</a:t>
                      </a:r>
                      <a:r>
                        <a:rPr lang="zh-TW" altLang="en-US" sz="2400" b="1" dirty="0" smtClean="0"/>
                        <a:t>數學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$35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作業簿</a:t>
                      </a:r>
                      <a:r>
                        <a:rPr lang="en-US" altLang="zh-TW" sz="2400" b="1" dirty="0" smtClean="0"/>
                        <a:t>(</a:t>
                      </a:r>
                      <a:r>
                        <a:rPr lang="zh-TW" altLang="en-US" sz="2400" b="1" dirty="0" smtClean="0"/>
                        <a:t>生活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$35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重點複習</a:t>
                      </a:r>
                      <a:r>
                        <a:rPr lang="en-US" altLang="zh-TW" sz="2400" b="1" dirty="0" smtClean="0"/>
                        <a:t>(</a:t>
                      </a:r>
                      <a:r>
                        <a:rPr lang="zh-TW" altLang="en-US" sz="2400" b="1" dirty="0" smtClean="0"/>
                        <a:t>數學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$45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抹布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$15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學習檔案資料夾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$35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國語練功本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$65+$65=$130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教室清潔費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$2800÷26=$108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/>
                        <a:t>冷氣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大約</a:t>
                      </a:r>
                      <a:r>
                        <a:rPr lang="en-US" altLang="zh-TW" sz="2400" dirty="0" smtClean="0"/>
                        <a:t>$100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合計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b="1" dirty="0" smtClean="0">
                          <a:solidFill>
                            <a:srgbClr val="FF0000"/>
                          </a:solidFill>
                        </a:rPr>
                        <a:t>$538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5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班</a:t>
            </a:r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Calibri" pitchFamily="34" charset="0"/>
              </a:rPr>
              <a:t>每位學生需支出費用為</a:t>
            </a:r>
            <a:r>
              <a:rPr lang="en-US" altLang="zh-TW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$538</a:t>
            </a:r>
            <a:r>
              <a:rPr lang="zh-TW" altLang="en-US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元</a:t>
            </a:r>
            <a:endParaRPr lang="en-US" altLang="zh-TW" b="1" dirty="0" smtClean="0"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上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Calibri" pitchFamily="34" charset="0"/>
              </a:rPr>
              <a:t>學期每生剩餘</a:t>
            </a:r>
            <a:r>
              <a:rPr lang="en-US" altLang="zh-TW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$580</a:t>
            </a:r>
          </a:p>
          <a:p>
            <a:pPr>
              <a:buFont typeface="Wingdings" pitchFamily="2" charset="2"/>
              <a:buChar char="ü"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$580-$538=</a:t>
            </a:r>
            <a:r>
              <a:rPr lang="en-US" altLang="zh-TW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$41</a:t>
            </a:r>
          </a:p>
          <a:p>
            <a:pPr>
              <a:buFont typeface="Wingdings" pitchFamily="2" charset="2"/>
              <a:buChar char="ü"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Calibri" pitchFamily="34" charset="0"/>
              </a:rPr>
              <a:t>討論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Calibri" pitchFamily="34" charset="0"/>
              </a:rPr>
              <a:t>代辦費每生收  </a:t>
            </a:r>
            <a:r>
              <a:rPr lang="en-US" altLang="zh-TW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$ </a:t>
            </a:r>
            <a:r>
              <a:rPr lang="en-US" altLang="zh-TW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1000</a:t>
            </a:r>
            <a:r>
              <a:rPr lang="zh-TW" altLang="en-US" sz="4400" b="1" dirty="0" smtClean="0">
                <a:solidFill>
                  <a:srgbClr val="D60093"/>
                </a:solidFill>
                <a:latin typeface="標楷體" pitchFamily="65" charset="-120"/>
                <a:ea typeface="標楷體" pitchFamily="65" charset="-120"/>
                <a:cs typeface="Calibri" pitchFamily="34" charset="0"/>
              </a:rPr>
              <a:t> 元</a:t>
            </a:r>
            <a:endParaRPr lang="zh-TW" altLang="en-US" sz="4400" b="1" dirty="0">
              <a:solidFill>
                <a:srgbClr val="D60093"/>
              </a:solidFill>
              <a:latin typeface="標楷體" pitchFamily="65" charset="-120"/>
              <a:ea typeface="標楷體" pitchFamily="65" charset="-120"/>
              <a:cs typeface="Calibri" pitchFamily="34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937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推薦學習平台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Calibri" pitchFamily="34" charset="0"/>
              </a:rPr>
              <a:t>均一教育平台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Calibri" pitchFamily="34" charset="0"/>
              <a:hlinkClick r:id="rId2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err="1">
                <a:hlinkClick r:id="rId2"/>
              </a:rPr>
              <a:t>www.junyiacademy.org</a:t>
            </a:r>
            <a:r>
              <a:rPr lang="en-US" altLang="zh-TW" dirty="0" smtClean="0">
                <a:hlinkClick r:id="rId2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b="1" dirty="0" err="1">
                <a:latin typeface="Cambria" panose="02040503050406030204" pitchFamily="18" charset="0"/>
                <a:ea typeface="Cambria" panose="02040503050406030204" pitchFamily="18" charset="0"/>
                <a:cs typeface="Calibri" pitchFamily="34" charset="0"/>
              </a:rPr>
              <a:t>PaGamO</a:t>
            </a:r>
            <a:endParaRPr lang="en-US" altLang="zh-TW" b="1" dirty="0">
              <a:latin typeface="Cambria" panose="02040503050406030204" pitchFamily="18" charset="0"/>
              <a:ea typeface="Cambria" panose="02040503050406030204" pitchFamily="18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www.pagamo.org</a:t>
            </a:r>
            <a:r>
              <a:rPr lang="en-US" altLang="zh-TW" dirty="0" smtClean="0">
                <a:hlinkClick r:id="rId3"/>
              </a:rPr>
              <a:t>/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88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臨時動議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發問</a:t>
            </a:r>
            <a:endParaRPr kumimoji="1" lang="en-US" altLang="zh-TW" sz="40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kumimoji="1"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昆蟲</a:t>
            </a:r>
            <a:r>
              <a:rPr kumimoji="1" lang="zh-TW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課→</a:t>
            </a:r>
            <a:r>
              <a:rPr kumimoji="1" lang="en-US" altLang="zh-TW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</a:t>
            </a:r>
            <a:r>
              <a:rPr kumimoji="1" lang="zh-TW" alt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堂</a:t>
            </a:r>
            <a:endParaRPr kumimoji="1" lang="en-US" altLang="zh-TW" sz="40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kumimoji="1"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其他討論</a:t>
            </a:r>
          </a:p>
        </p:txBody>
      </p:sp>
    </p:spTree>
    <p:extLst>
      <p:ext uri="{BB962C8B-B14F-4D97-AF65-F5344CB8AC3E}">
        <p14:creationId xmlns:p14="http://schemas.microsoft.com/office/powerpoint/2010/main" val="333094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00"/>
          <a:stretch/>
        </p:blipFill>
        <p:spPr>
          <a:xfrm>
            <a:off x="0" y="7964"/>
            <a:ext cx="9144000" cy="6850036"/>
          </a:xfrm>
        </p:spPr>
      </p:pic>
    </p:spTree>
    <p:extLst>
      <p:ext uri="{BB962C8B-B14F-4D97-AF65-F5344CB8AC3E}">
        <p14:creationId xmlns:p14="http://schemas.microsoft.com/office/powerpoint/2010/main" val="16457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學務處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防身警報器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學校買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$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144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或自己到書局買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校外教學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下學期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5/30)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因表演廳座位不足，只有學生前往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3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體育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服穿著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時間→星期四一天</a:t>
            </a:r>
            <a:endParaRPr lang="en-US" altLang="zh-TW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7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輔導處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資優鑑定報名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(10/11-10/18)</a:t>
            </a:r>
          </a:p>
          <a:p>
            <a:pPr marL="0" indent="0">
              <a:buNone/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(1)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家長推薦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公告在校網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自行下載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、抄在聯絡簿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(3)11/5-11/16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團測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(4)12/4-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1/4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複選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6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級務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倒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v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學習共同體座位</a:t>
            </a:r>
            <a:endParaRPr lang="en-US" altLang="zh-TW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期末可帶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USB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拷貝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照片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試試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google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相簿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閱讀護照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年，不夠用可以印</a:t>
            </a: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endParaRPr lang="en-US" altLang="zh-TW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4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國語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kumimoji="1"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課本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</a:t>
            </a: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語文</a:t>
            </a:r>
            <a:r>
              <a:rPr kumimoji="1"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糖果屋</a:t>
            </a: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甲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)(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乙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國語練功本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lv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kumimoji="1"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習作</a:t>
            </a:r>
            <a:endParaRPr kumimoji="1" lang="en-US" altLang="zh-TW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lv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kumimoji="1"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聽寫本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6.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校內卷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7</a:t>
            </a: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kumimoji="1" lang="zh-TW" alt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課外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閱讀本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fontAlgn="ctr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8</a:t>
            </a:r>
            <a:r>
              <a:rPr kumimoji="1" lang="en-US" altLang="zh-TW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考前複習卷</a:t>
            </a:r>
            <a:endParaRPr kumimoji="1" lang="en-US" altLang="zh-TW" sz="3600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16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國語練功本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92500"/>
          </a:bodyPr>
          <a:lstStyle/>
          <a:p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取消「認讀字學單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」、「造詞本」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kumimoji="1" lang="en-US" altLang="zh-TW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A. </a:t>
            </a:r>
            <a:r>
              <a:rPr kumimoji="1" lang="zh-TW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認讀字筆順</a:t>
            </a:r>
          </a:p>
          <a:p>
            <a:pPr marL="0" indent="0">
              <a:buNone/>
            </a:pPr>
            <a:r>
              <a:rPr kumimoji="1" lang="en-US" altLang="zh-TW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B</a:t>
            </a:r>
            <a:r>
              <a:rPr kumimoji="1"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. </a:t>
            </a: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生字造詞</a:t>
            </a:r>
          </a:p>
          <a:p>
            <a:pPr marL="0" indent="0">
              <a:buNone/>
            </a:pPr>
            <a:r>
              <a:rPr kumimoji="1"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C. </a:t>
            </a: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短語、造句</a:t>
            </a:r>
          </a:p>
          <a:p>
            <a:pPr marL="0" indent="0">
              <a:buNone/>
            </a:pPr>
            <a:r>
              <a:rPr kumimoji="1"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D. </a:t>
            </a: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字音字形</a:t>
            </a:r>
          </a:p>
          <a:p>
            <a:pPr marL="0" indent="0">
              <a:buNone/>
            </a:pPr>
            <a:r>
              <a:rPr kumimoji="1"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E. </a:t>
            </a: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看圖寫作</a:t>
            </a:r>
          </a:p>
          <a:p>
            <a:pPr marL="0" indent="0">
              <a:buNone/>
            </a:pP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附錄、一上</a:t>
            </a:r>
            <a:r>
              <a:rPr kumimoji="1"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~</a:t>
            </a:r>
            <a:r>
              <a:rPr kumimoji="1" lang="zh-TW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二上生字累計表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72200" y="1600200"/>
            <a:ext cx="252028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功課</a:t>
            </a:r>
            <a:endParaRPr lang="en-US" altLang="zh-TW" b="1" dirty="0" smtClean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zh-TW" altLang="en-US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國</a:t>
            </a:r>
            <a:r>
              <a:rPr lang="en-US" altLang="zh-TW" b="1" dirty="0" err="1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L1</a:t>
            </a:r>
            <a:r>
              <a:rPr lang="en-US" altLang="zh-TW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A B</a:t>
            </a:r>
          </a:p>
          <a:p>
            <a:r>
              <a:rPr lang="zh-TW" altLang="en-US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國</a:t>
            </a:r>
            <a:r>
              <a:rPr lang="en-US" altLang="zh-TW" b="1" dirty="0" err="1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L1</a:t>
            </a:r>
            <a:r>
              <a:rPr lang="en-US" altLang="zh-TW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C</a:t>
            </a:r>
          </a:p>
          <a:p>
            <a:r>
              <a:rPr lang="zh-TW" altLang="en-US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國</a:t>
            </a:r>
            <a:r>
              <a:rPr lang="en-US" altLang="zh-TW" b="1" dirty="0" err="1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L1</a:t>
            </a:r>
            <a:r>
              <a:rPr lang="en-US" altLang="zh-TW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 </a:t>
            </a:r>
            <a:r>
              <a:rPr lang="en-US" altLang="zh-TW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E</a:t>
            </a:r>
            <a:endParaRPr lang="en-US" altLang="zh-TW" b="1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r>
              <a:rPr lang="en-US" altLang="zh-TW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E</a:t>
            </a:r>
            <a:r>
              <a:rPr lang="zh-TW" altLang="en-US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→</a:t>
            </a:r>
            <a:r>
              <a:rPr lang="zh-TW" altLang="en-US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星期一</a:t>
            </a:r>
            <a:r>
              <a:rPr lang="en-US" altLang="zh-TW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—</a:t>
            </a:r>
            <a:r>
              <a:rPr lang="zh-TW" altLang="en-US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三聯絡</a:t>
            </a:r>
            <a:r>
              <a:rPr lang="zh-TW" altLang="en-US" b="1" dirty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簿</a:t>
            </a:r>
            <a:r>
              <a:rPr lang="zh-TW" altLang="en-US" b="1" dirty="0" smtClean="0">
                <a:latin typeface="書法家中楷體" panose="02010609010101010101" pitchFamily="49" charset="-120"/>
                <a:ea typeface="書法家中楷體" panose="02010609010101010101" pitchFamily="49" charset="-120"/>
              </a:rPr>
              <a:t>上</a:t>
            </a:r>
            <a:endParaRPr lang="en-US" altLang="zh-TW" b="1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  <a:p>
            <a:pPr marL="0" indent="0">
              <a:buNone/>
            </a:pPr>
            <a:r>
              <a:rPr kumimoji="1"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平均一課</a:t>
            </a:r>
            <a:r>
              <a:rPr kumimoji="1" lang="en-U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5</a:t>
            </a:r>
            <a:r>
              <a:rPr kumimoji="1"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天</a:t>
            </a:r>
          </a:p>
          <a:p>
            <a:endParaRPr lang="zh-TW" altLang="en-US" b="1" dirty="0">
              <a:latin typeface="書法家中楷體" panose="02010609010101010101" pitchFamily="49" charset="-120"/>
              <a:ea typeface="書法家中楷體" panose="02010609010101010101" pitchFamily="49" charset="-12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3347864" y="2420888"/>
            <a:ext cx="288032" cy="720080"/>
            <a:chOff x="3347864" y="2420888"/>
            <a:chExt cx="288032" cy="720080"/>
          </a:xfrm>
        </p:grpSpPr>
        <p:cxnSp>
          <p:nvCxnSpPr>
            <p:cNvPr id="6" name="直線接點 5"/>
            <p:cNvCxnSpPr/>
            <p:nvPr/>
          </p:nvCxnSpPr>
          <p:spPr>
            <a:xfrm>
              <a:off x="3347864" y="2420888"/>
              <a:ext cx="288032" cy="0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635896" y="2420888"/>
              <a:ext cx="0" cy="720080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H="1">
              <a:off x="3347864" y="3140968"/>
              <a:ext cx="288032" cy="0"/>
            </a:xfrm>
            <a:prstGeom prst="line">
              <a:avLst/>
            </a:prstGeom>
            <a:ln w="76200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367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每日聯絡</a:t>
            </a:r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簿 心情</a:t>
            </a:r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園地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星期一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→字音字形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2"/>
              </a:buBlip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星期二→字音字形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2"/>
              </a:buBlip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星期三→字音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字形或自訂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題目</a:t>
            </a:r>
            <a:r>
              <a:rPr kumimoji="1"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也可以畫畫</a:t>
            </a:r>
            <a:r>
              <a:rPr kumimoji="1"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Blip>
                <a:blip r:embed="rId2"/>
              </a:buBlip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星期四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→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數學出題或查字典練習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2"/>
              </a:buBlip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星期五→指定一則有文字標題的文章</a:t>
            </a:r>
            <a:r>
              <a:rPr kumimoji="1"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須寫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滿</a:t>
            </a:r>
            <a:r>
              <a:rPr kumimoji="1" lang="en-US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)</a:t>
            </a:r>
            <a:endParaRPr kumimoji="1" lang="zh-TW" altLang="en-US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653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本學期重要活動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Blip>
                <a:blip r:embed="rId2"/>
              </a:buBlip>
              <a:defRPr/>
            </a:pP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流感疫苗注射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(10/1-10/5)</a:t>
            </a:r>
          </a:p>
          <a:p>
            <a:pPr>
              <a:buBlip>
                <a:blip r:embed="rId2"/>
              </a:buBlip>
              <a:defRPr/>
            </a:pP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身高、體重、視力檢查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(10/9)</a:t>
            </a:r>
          </a:p>
          <a:p>
            <a:pPr>
              <a:buBlip>
                <a:blip r:embed="rId2"/>
              </a:buBlip>
              <a:defRPr/>
            </a:pP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資優鑑定報名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(10/11-10/18) </a:t>
            </a:r>
          </a:p>
          <a:p>
            <a:pPr>
              <a:buBlip>
                <a:blip r:embed="rId2"/>
              </a:buBlip>
              <a:defRPr/>
            </a:pPr>
            <a:r>
              <a:rPr kumimoji="1" lang="zh-TW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期中評量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(10/30-10/31)</a:t>
            </a:r>
          </a:p>
          <a:p>
            <a:pPr>
              <a:buBlip>
                <a:blip r:embed="rId2"/>
              </a:buBlip>
              <a:defRPr/>
            </a:pPr>
            <a:r>
              <a:rPr kumimoji="1" lang="zh-TW" alt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體表會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(12/1)</a:t>
            </a:r>
          </a:p>
          <a:p>
            <a:pPr>
              <a:buBlip>
                <a:blip r:embed="rId2"/>
              </a:buBlip>
              <a:defRPr/>
            </a:pPr>
            <a:r>
              <a:rPr kumimoji="1" lang="zh-TW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期末評量</a:t>
            </a:r>
            <a:r>
              <a:rPr kumimoji="1" lang="en-US" altLang="zh-TW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(1/10-1/11)</a:t>
            </a:r>
          </a:p>
          <a:p>
            <a:endParaRPr lang="zh-TW" altLang="en-US" dirty="0">
              <a:latin typeface="文鼎中圓" panose="020B0609010101010101" pitchFamily="49" charset="-120"/>
              <a:ea typeface="文鼎中圓" panose="020B0609010101010101" pitchFamily="49" charset="-120"/>
            </a:endParaRPr>
          </a:p>
          <a:p>
            <a:endParaRPr lang="en-US" altLang="zh-TW" sz="4400" dirty="0" smtClean="0">
              <a:latin typeface="文鼎中特廣告體" panose="020B0602010101010101" pitchFamily="34" charset="-120"/>
              <a:ea typeface="文鼎中特廣告體" panose="020B0602010101010101" pitchFamily="34" charset="-120"/>
              <a:cs typeface="+mj-cs"/>
            </a:endParaRPr>
          </a:p>
          <a:p>
            <a:endParaRPr lang="zh-TW" altLang="en-US" sz="4400" dirty="0">
              <a:latin typeface="文鼎中特廣告體" panose="020B0602010101010101" pitchFamily="34" charset="-120"/>
              <a:ea typeface="文鼎中特廣告體" panose="020B0602010101010101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20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感謝</a:t>
            </a:r>
            <a:r>
              <a:rPr lang="zh-TW" altLang="en-US" dirty="0" smtClean="0"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班級家長</a:t>
            </a:r>
            <a:endParaRPr lang="zh-TW" altLang="en-US" dirty="0"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68760"/>
            <a:ext cx="9252520" cy="4857403"/>
          </a:xfrm>
        </p:spPr>
        <p:txBody>
          <a:bodyPr>
            <a:normAutofit/>
          </a:bodyPr>
          <a:lstStyle/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家長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委員代表：樂安媽媽、俞璇媽媽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總務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：裕棠媽媽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攝影：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郁恩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爸爸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星期二晨光支援：</a:t>
            </a:r>
            <a:r>
              <a:rPr kumimoji="1" lang="zh-TW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念佑婆婆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kumimoji="1" lang="zh-TW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亞芸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kumimoji="1" lang="zh-TW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帆茵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柏</a:t>
            </a:r>
            <a:r>
              <a:rPr kumimoji="1" lang="zh-TW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妤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、韋岑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</a:t>
            </a: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kumimoji="1" lang="zh-TW" altLang="zh-TW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軒齊</a:t>
            </a:r>
            <a:r>
              <a:rPr kumimoji="1" lang="zh-TW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媽媽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與老師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戶外教學協助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：韋岑媽媽、軒齊媽媽、子曼媽媽</a:t>
            </a: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kumimoji="1"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感謝所有家長請小朋友</a:t>
            </a:r>
            <a:r>
              <a:rPr kumimoji="1"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吃點心</a:t>
            </a:r>
            <a:endParaRPr kumimoji="1" lang="en-US" altLang="zh-TW" b="1" dirty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buNone/>
            </a:pPr>
            <a:r>
              <a:rPr kumimoji="1"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感謝所有家長對</a:t>
            </a:r>
            <a:r>
              <a:rPr kumimoji="1"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206</a:t>
            </a:r>
            <a:r>
              <a:rPr kumimoji="1"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大大小小事情</a:t>
            </a:r>
            <a:r>
              <a:rPr kumimoji="1"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的協助與配合</a:t>
            </a:r>
            <a:endParaRPr kumimoji="1"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514350" indent="-514350" fontAlgn="ctr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kumimoji="1" lang="en-US" altLang="zh-TW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30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</TotalTime>
  <Words>764</Words>
  <Application>Microsoft Office PowerPoint</Application>
  <PresentationFormat>如螢幕大小 (4:3)</PresentationFormat>
  <Paragraphs>162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206 上學期 家長日</vt:lpstr>
      <vt:lpstr>學務處</vt:lpstr>
      <vt:lpstr>輔導處</vt:lpstr>
      <vt:lpstr>級務</vt:lpstr>
      <vt:lpstr>國語</vt:lpstr>
      <vt:lpstr>國語練功本</vt:lpstr>
      <vt:lpstr>每日聯絡簿 心情園地</vt:lpstr>
      <vt:lpstr>本學期重要活動</vt:lpstr>
      <vt:lpstr>感謝班級家長</vt:lpstr>
      <vt:lpstr>選班級家長幹部</vt:lpstr>
      <vt:lpstr>冷氣金額紀錄</vt:lpstr>
      <vt:lpstr>冷氣金額紀錄</vt:lpstr>
      <vt:lpstr>冷氣金額紀錄</vt:lpstr>
      <vt:lpstr>冷氣金額紀錄</vt:lpstr>
      <vt:lpstr>班費支出</vt:lpstr>
      <vt:lpstr>班費</vt:lpstr>
      <vt:lpstr>推薦學習平台</vt:lpstr>
      <vt:lpstr>臨時動議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鄧家榆</dc:creator>
  <cp:lastModifiedBy>鄧家榆</cp:lastModifiedBy>
  <cp:revision>99</cp:revision>
  <dcterms:created xsi:type="dcterms:W3CDTF">2018-02-21T06:34:19Z</dcterms:created>
  <dcterms:modified xsi:type="dcterms:W3CDTF">2018-09-09T23:46:53Z</dcterms:modified>
</cp:coreProperties>
</file>