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16" r:id="rId2"/>
    <p:sldId id="256" r:id="rId3"/>
    <p:sldId id="450" r:id="rId4"/>
    <p:sldId id="448" r:id="rId5"/>
    <p:sldId id="449" r:id="rId6"/>
    <p:sldId id="421" r:id="rId7"/>
    <p:sldId id="428" r:id="rId8"/>
    <p:sldId id="435" r:id="rId9"/>
    <p:sldId id="447" r:id="rId10"/>
    <p:sldId id="432" r:id="rId11"/>
    <p:sldId id="417" r:id="rId12"/>
    <p:sldId id="418" r:id="rId13"/>
    <p:sldId id="442" r:id="rId14"/>
    <p:sldId id="425" r:id="rId15"/>
    <p:sldId id="424" r:id="rId16"/>
    <p:sldId id="419" r:id="rId17"/>
    <p:sldId id="430" r:id="rId18"/>
    <p:sldId id="426" r:id="rId19"/>
    <p:sldId id="443" r:id="rId20"/>
    <p:sldId id="444" r:id="rId21"/>
    <p:sldId id="427" r:id="rId22"/>
    <p:sldId id="420" r:id="rId23"/>
    <p:sldId id="446" r:id="rId24"/>
    <p:sldId id="429" r:id="rId25"/>
    <p:sldId id="440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F8A"/>
    <a:srgbClr val="438264"/>
    <a:srgbClr val="CBE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6314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94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27277-E030-4F94-9E48-41BA097BBD5F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3240-6187-484C-8ECE-A5E8A5F44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33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B30D4-6BAD-4D5B-948D-6A733C49119D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25B65-800A-41A7-99D0-FCA25FAEF0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23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22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396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965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985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56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467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540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41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950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914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591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96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715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95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081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88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85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220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51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64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879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78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25B65-800A-41A7-99D0-FCA25FAEF0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53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454517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9587-1CE5-4235-A736-5D4F3DCB62DC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E9587-1CE5-4235-A736-5D4F3DCB62DC}" type="datetimeFigureOut">
              <a:rPr lang="zh-CN" altLang="en-US" smtClean="0"/>
              <a:t>2021/8/20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644EF-8460-48BF-B9EA-F432207B16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0320" y="1301263"/>
            <a:ext cx="12192000" cy="4255477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4445" y="0"/>
            <a:ext cx="6096000" cy="609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080" y="3714369"/>
            <a:ext cx="2168769" cy="31436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01030" y="1725304"/>
            <a:ext cx="74558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6600" b="1" spc="-300" dirty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cs typeface="+mn-ea"/>
                <a:sym typeface="+mn-lt"/>
              </a:rPr>
              <a:t>班級經營與理念分享</a:t>
            </a:r>
            <a:endParaRPr lang="zh-CN" altLang="en-US" sz="6600" b="1" spc="-300" dirty="0">
              <a:ln w="19050">
                <a:solidFill>
                  <a:schemeClr val="bg1"/>
                </a:solidFill>
              </a:ln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6782759" y="4196781"/>
            <a:ext cx="34163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3600" b="1" dirty="0">
                <a:solidFill>
                  <a:srgbClr val="63AF8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103</a:t>
            </a:r>
            <a:r>
              <a:rPr lang="zh-TW" altLang="en-US" sz="3600" b="1" dirty="0">
                <a:solidFill>
                  <a:srgbClr val="63AF8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導師：杜 槑</a:t>
            </a:r>
            <a:endParaRPr lang="en-US" altLang="zh-TW" sz="3600" b="1" dirty="0">
              <a:solidFill>
                <a:srgbClr val="63AF8A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r"/>
            <a:r>
              <a:rPr lang="zh-TW" altLang="en-US" sz="3600" b="1" dirty="0">
                <a:solidFill>
                  <a:srgbClr val="63AF8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 </a:t>
            </a:r>
            <a:r>
              <a:rPr lang="en-US" altLang="zh-CN" sz="3600" b="1" dirty="0">
                <a:solidFill>
                  <a:srgbClr val="63AF8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2021.</a:t>
            </a:r>
            <a:r>
              <a:rPr lang="en-US" altLang="zh-TW" sz="3600" b="1" dirty="0">
                <a:solidFill>
                  <a:srgbClr val="63AF8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08</a:t>
            </a:r>
            <a:r>
              <a:rPr lang="en-US" altLang="zh-CN" sz="3600" b="1" dirty="0">
                <a:solidFill>
                  <a:srgbClr val="63AF8A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.20</a:t>
            </a:r>
            <a:endParaRPr lang="zh-CN" altLang="en-US" sz="3600" b="1" dirty="0">
              <a:solidFill>
                <a:srgbClr val="63AF8A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 xmlns:a14="http://schemas.microsoft.com/office/drawing/2010/main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404620" y="3011174"/>
            <a:ext cx="4400551" cy="31883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95192" y="71281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438264"/>
                </a:solidFill>
                <a:cs typeface="+mn-ea"/>
                <a:sym typeface="+mn-lt"/>
              </a:rPr>
              <a:t>聯絡與分享管道</a:t>
            </a:r>
            <a:endParaRPr lang="zh-CN" altLang="en-US" sz="3200" b="1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pic>
        <p:nvPicPr>
          <p:cNvPr id="3" name="图片 2" descr="5d132267d1c7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786" y="1162050"/>
            <a:ext cx="2522220" cy="25222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09057" y="3011174"/>
            <a:ext cx="4400551" cy="31883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 descr="5d132267d1c7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222" y="1162050"/>
            <a:ext cx="2522220" cy="25222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30376" y="4243708"/>
            <a:ext cx="3887471" cy="12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學校分機：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063111569 *507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line@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帳號：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ujw2365e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28217" y="3684273"/>
            <a:ext cx="289179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聯絡簿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/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電話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/Line@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9057" y="4168859"/>
            <a:ext cx="4260213" cy="168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永康復興國小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-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班級網頁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-103</a:t>
            </a:r>
            <a:b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</a:b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班級網頁尚未上架完成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永康復興國小臉書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03442" y="3684273"/>
            <a:ext cx="289179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班級網頁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4" grpId="0" bldLvl="0" animBg="1"/>
      <p:bldP spid="8" grpId="0" bldLvl="0" animBg="1"/>
      <p:bldP spid="6" grpId="0" bldLvl="0" animBg="1"/>
      <p:bldP spid="7" grpId="0" bldLvl="0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031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83021" y="658141"/>
            <a:ext cx="1415772" cy="52241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96000" y="1851656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400" b="1" dirty="0">
                <a:solidFill>
                  <a:srgbClr val="CBE7CB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9CF13A-E9A9-4D43-9C59-299480C3578A}"/>
              </a:ext>
            </a:extLst>
          </p:cNvPr>
          <p:cNvSpPr txBox="1"/>
          <p:nvPr/>
        </p:nvSpPr>
        <p:spPr>
          <a:xfrm>
            <a:off x="6389634" y="4426602"/>
            <a:ext cx="4250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rgbClr val="438264"/>
                </a:solidFill>
                <a:cs typeface="+mn-ea"/>
                <a:sym typeface="+mn-lt"/>
              </a:rPr>
              <a:t> </a:t>
            </a:r>
            <a:r>
              <a:rPr lang="zh-TW" altLang="en-US" sz="4400" dirty="0">
                <a:solidFill>
                  <a:srgbClr val="438264"/>
                </a:solidFill>
                <a:cs typeface="+mn-ea"/>
                <a:sym typeface="+mn-lt"/>
              </a:rPr>
              <a:t>教學與獎懲</a:t>
            </a:r>
            <a:endParaRPr lang="zh-CN" altLang="en-US" sz="4400" dirty="0">
              <a:solidFill>
                <a:srgbClr val="43826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58593" y="544804"/>
            <a:ext cx="3757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438264"/>
                </a:solidFill>
                <a:cs typeface="+mn-ea"/>
                <a:sym typeface="+mn-lt"/>
              </a:rPr>
              <a:t>獎懲制度</a:t>
            </a:r>
            <a:r>
              <a:rPr lang="en-US" altLang="zh-TW" sz="4400" dirty="0">
                <a:solidFill>
                  <a:srgbClr val="438264"/>
                </a:solidFill>
                <a:cs typeface="+mn-ea"/>
                <a:sym typeface="+mn-lt"/>
              </a:rPr>
              <a:t>-</a:t>
            </a:r>
            <a:r>
              <a:rPr lang="zh-TW" altLang="en-US" sz="4400" dirty="0">
                <a:solidFill>
                  <a:srgbClr val="438264"/>
                </a:solidFill>
                <a:cs typeface="+mn-ea"/>
                <a:sym typeface="+mn-lt"/>
              </a:rPr>
              <a:t>加分</a:t>
            </a:r>
            <a:endParaRPr lang="zh-CN" altLang="en-US" sz="44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pic>
        <p:nvPicPr>
          <p:cNvPr id="3" name="图片 2" descr="1831489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5619" y="110056"/>
            <a:ext cx="1189126" cy="1638935"/>
          </a:xfrm>
          <a:prstGeom prst="rect">
            <a:avLst/>
          </a:prstGeom>
        </p:spPr>
      </p:pic>
      <p:pic>
        <p:nvPicPr>
          <p:cNvPr id="5" name="图片 4" descr="1831489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5263" y="62203"/>
            <a:ext cx="1258567" cy="173464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4F4403D1-EF34-4643-A07C-535003C12E40}"/>
              </a:ext>
            </a:extLst>
          </p:cNvPr>
          <p:cNvSpPr txBox="1"/>
          <p:nvPr/>
        </p:nvSpPr>
        <p:spPr>
          <a:xfrm>
            <a:off x="957994" y="1808299"/>
            <a:ext cx="100661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7:20-7:40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準時到校完成應做的事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抄聯絡簿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在家吃完早餐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舉手發表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主動幫忙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做好事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說好話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上台發表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擔任幹部、小組長、小老師</a:t>
            </a:r>
          </a:p>
        </p:txBody>
      </p:sp>
    </p:spTree>
  </p:cSld>
  <p:clrMapOvr>
    <a:masterClrMapping/>
  </p:clrMapOvr>
  <p:transition spd="slow" advTm="0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58593" y="544804"/>
            <a:ext cx="3757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438264"/>
                </a:solidFill>
                <a:cs typeface="+mn-ea"/>
                <a:sym typeface="+mn-lt"/>
              </a:rPr>
              <a:t>獎懲制度</a:t>
            </a:r>
            <a:r>
              <a:rPr lang="en-US" altLang="zh-TW" sz="4400" dirty="0">
                <a:solidFill>
                  <a:srgbClr val="438264"/>
                </a:solidFill>
                <a:cs typeface="+mn-ea"/>
                <a:sym typeface="+mn-lt"/>
              </a:rPr>
              <a:t>-</a:t>
            </a:r>
            <a:r>
              <a:rPr lang="zh-TW" altLang="en-US" sz="4400" dirty="0">
                <a:solidFill>
                  <a:srgbClr val="438264"/>
                </a:solidFill>
                <a:cs typeface="+mn-ea"/>
                <a:sym typeface="+mn-lt"/>
              </a:rPr>
              <a:t>扣點</a:t>
            </a:r>
            <a:endParaRPr lang="zh-CN" altLang="en-US" sz="44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pic>
        <p:nvPicPr>
          <p:cNvPr id="3" name="图片 2" descr="1831489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5619" y="110056"/>
            <a:ext cx="1189126" cy="1638935"/>
          </a:xfrm>
          <a:prstGeom prst="rect">
            <a:avLst/>
          </a:prstGeom>
        </p:spPr>
      </p:pic>
      <p:pic>
        <p:nvPicPr>
          <p:cNvPr id="5" name="图片 4" descr="1831489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5263" y="62203"/>
            <a:ext cx="1258567" cy="173464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4F4403D1-EF34-4643-A07C-535003C12E40}"/>
              </a:ext>
            </a:extLst>
          </p:cNvPr>
          <p:cNvSpPr txBox="1"/>
          <p:nvPr/>
        </p:nvSpPr>
        <p:spPr>
          <a:xfrm>
            <a:off x="3679618" y="1532687"/>
            <a:ext cx="63178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未舉手就發言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隨意離開座位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上課遲到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不專心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說不好聽的話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做不對的事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作業遲交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忘記帶學用品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影響同學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上課品質</a:t>
            </a:r>
          </a:p>
        </p:txBody>
      </p:sp>
    </p:spTree>
    <p:extLst>
      <p:ext uri="{BB962C8B-B14F-4D97-AF65-F5344CB8AC3E}">
        <p14:creationId xmlns:p14="http://schemas.microsoft.com/office/powerpoint/2010/main" val="3030072042"/>
      </p:ext>
    </p:extLst>
  </p:cSld>
  <p:clrMapOvr>
    <a:masterClrMapping/>
  </p:clrMapOvr>
  <p:transition spd="slow" advTm="0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78400" y="53848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438264"/>
                </a:solidFill>
                <a:cs typeface="+mn-ea"/>
                <a:sym typeface="+mn-lt"/>
              </a:rPr>
              <a:t>獎懲制度</a:t>
            </a:r>
            <a:endParaRPr lang="zh-CN" altLang="en-US" sz="32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11924" y="1310247"/>
            <a:ext cx="8710931" cy="23020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54203" y="1350381"/>
            <a:ext cx="7054215" cy="222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點數：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學期末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兌換獎品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(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前五名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      點數換榮譽卡、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103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獎勵卡</a:t>
            </a:r>
            <a:endParaRPr lang="en-US" altLang="zh-TW" sz="32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    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F1BB5B6-8938-4852-B375-EDEB6AE020E3}"/>
              </a:ext>
            </a:extLst>
          </p:cNvPr>
          <p:cNvSpPr/>
          <p:nvPr/>
        </p:nvSpPr>
        <p:spPr>
          <a:xfrm>
            <a:off x="1411924" y="3799266"/>
            <a:ext cx="8710931" cy="23020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文本框 12">
            <a:extLst>
              <a:ext uri="{FF2B5EF4-FFF2-40B4-BE49-F238E27FC236}">
                <a16:creationId xmlns:a16="http://schemas.microsoft.com/office/drawing/2014/main" id="{F794E379-61CE-4CC6-A822-9A28561E8FA6}"/>
              </a:ext>
            </a:extLst>
          </p:cNvPr>
          <p:cNvSpPr txBox="1"/>
          <p:nvPr/>
        </p:nvSpPr>
        <p:spPr>
          <a:xfrm>
            <a:off x="1854202" y="3759131"/>
            <a:ext cx="8710931" cy="222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負點：累積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5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個負點</a:t>
            </a:r>
            <a:endParaRPr lang="en-US" altLang="zh-TW" sz="32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      一節十分鐘的下課範圍僅限教室內</a:t>
            </a:r>
            <a:endParaRPr lang="en-US" altLang="zh-TW" sz="32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      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(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喝水、裝水、上廁所都是可以的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!)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975" y="4144645"/>
            <a:ext cx="2520315" cy="2520315"/>
          </a:xfrm>
          <a:prstGeom prst="rect">
            <a:avLst/>
          </a:prstGeom>
        </p:spPr>
      </p:pic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3" grpId="0" bldLvl="0"/>
      <p:bldP spid="24" grpId="0" bldLvl="0" animBg="1"/>
      <p:bldP spid="25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75153" y="588713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rgbClr val="438264"/>
                </a:solidFill>
                <a:cs typeface="+mn-ea"/>
                <a:sym typeface="+mn-lt"/>
              </a:rPr>
              <a:t>期末獎品</a:t>
            </a:r>
            <a:endParaRPr lang="zh-CN" altLang="en-US" sz="4400" b="1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2222910" y="1878965"/>
            <a:ext cx="2096771" cy="2096770"/>
          </a:xfrm>
          <a:prstGeom prst="donut">
            <a:avLst>
              <a:gd name="adj" fmla="val 6381"/>
            </a:avLst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230" y="2004695"/>
            <a:ext cx="1548131" cy="2244090"/>
          </a:xfrm>
          <a:prstGeom prst="rect">
            <a:avLst/>
          </a:prstGeom>
        </p:spPr>
      </p:pic>
      <p:sp>
        <p:nvSpPr>
          <p:cNvPr id="7" name="同心圆 6"/>
          <p:cNvSpPr/>
          <p:nvPr/>
        </p:nvSpPr>
        <p:spPr>
          <a:xfrm>
            <a:off x="8200615" y="1878965"/>
            <a:ext cx="2096771" cy="2096770"/>
          </a:xfrm>
          <a:prstGeom prst="donut">
            <a:avLst>
              <a:gd name="adj" fmla="val 6381"/>
            </a:avLst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935" y="2004695"/>
            <a:ext cx="1548131" cy="22440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894614" y="4376424"/>
            <a:ext cx="2753360" cy="7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文具用品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50121" y="4499786"/>
            <a:ext cx="4600986" cy="12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自製獎勵卡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擔任幹部、減功課、排隊順序等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9235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83021" y="501046"/>
            <a:ext cx="1415772" cy="537551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PART TWO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05865" y="1306522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400" b="1" dirty="0">
                <a:solidFill>
                  <a:srgbClr val="CBE7CB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40538" y="3578492"/>
            <a:ext cx="4420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rgbClr val="438264"/>
                </a:solidFill>
                <a:cs typeface="+mn-ea"/>
                <a:sym typeface="+mn-lt"/>
              </a:rPr>
              <a:t>課程要求</a:t>
            </a:r>
            <a:endParaRPr lang="en-US" altLang="zh-CN" sz="7200" dirty="0">
              <a:solidFill>
                <a:srgbClr val="43826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16627" y="387707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438264"/>
                </a:solidFill>
                <a:cs typeface="+mn-ea"/>
                <a:sym typeface="+mn-lt"/>
              </a:rPr>
              <a:t>授課科目與課程要求</a:t>
            </a:r>
            <a:endParaRPr lang="zh-CN" altLang="en-US" sz="3600" b="1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883579" y="1726058"/>
            <a:ext cx="4253500" cy="4059427"/>
          </a:xfrm>
          <a:prstGeom prst="roundRect">
            <a:avLst>
              <a:gd name="adj" fmla="val 9013"/>
            </a:avLst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795" y="972482"/>
            <a:ext cx="1226005" cy="12260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795" y="2384081"/>
            <a:ext cx="1226005" cy="12260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14701" y="1215286"/>
            <a:ext cx="3651885" cy="7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國語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2311" y="1887353"/>
            <a:ext cx="3976036" cy="38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課程共同規範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/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準時上課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小老師帶念課文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先舉手再發言 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每個人都有機會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不隨意離開座位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需要協助的課後輔導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TW" altLang="en-US" sz="28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＊作業訂正完才下課</a:t>
            </a: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5">
            <a:extLst>
              <a:ext uri="{FF2B5EF4-FFF2-40B4-BE49-F238E27FC236}">
                <a16:creationId xmlns:a16="http://schemas.microsoft.com/office/drawing/2014/main" id="{EB441EE5-D7F5-4E89-A83A-153D954814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997" y="5043762"/>
            <a:ext cx="1226005" cy="1226004"/>
          </a:xfrm>
          <a:prstGeom prst="rect">
            <a:avLst/>
          </a:prstGeom>
        </p:spPr>
      </p:pic>
      <p:sp>
        <p:nvSpPr>
          <p:cNvPr id="14" name="文本框 6">
            <a:extLst>
              <a:ext uri="{FF2B5EF4-FFF2-40B4-BE49-F238E27FC236}">
                <a16:creationId xmlns:a16="http://schemas.microsoft.com/office/drawing/2014/main" id="{A54ADFAE-4762-4DC9-8494-D91FA8BCB9F8}"/>
              </a:ext>
            </a:extLst>
          </p:cNvPr>
          <p:cNvSpPr txBox="1"/>
          <p:nvPr/>
        </p:nvSpPr>
        <p:spPr>
          <a:xfrm>
            <a:off x="6814699" y="2626885"/>
            <a:ext cx="3651885" cy="7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數學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6">
            <a:extLst>
              <a:ext uri="{FF2B5EF4-FFF2-40B4-BE49-F238E27FC236}">
                <a16:creationId xmlns:a16="http://schemas.microsoft.com/office/drawing/2014/main" id="{10F7AEC5-D1C0-4B32-9061-988FA6D876A3}"/>
              </a:ext>
            </a:extLst>
          </p:cNvPr>
          <p:cNvSpPr txBox="1"/>
          <p:nvPr/>
        </p:nvSpPr>
        <p:spPr>
          <a:xfrm>
            <a:off x="6814700" y="4039250"/>
            <a:ext cx="3651885" cy="7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英語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5">
            <a:extLst>
              <a:ext uri="{FF2B5EF4-FFF2-40B4-BE49-F238E27FC236}">
                <a16:creationId xmlns:a16="http://schemas.microsoft.com/office/drawing/2014/main" id="{C90D34AB-E79A-4276-9DD0-A52F9B58CE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997" y="3796445"/>
            <a:ext cx="1226005" cy="1226004"/>
          </a:xfrm>
          <a:prstGeom prst="rect">
            <a:avLst/>
          </a:prstGeom>
        </p:spPr>
      </p:pic>
      <p:sp>
        <p:nvSpPr>
          <p:cNvPr id="17" name="文本框 6">
            <a:extLst>
              <a:ext uri="{FF2B5EF4-FFF2-40B4-BE49-F238E27FC236}">
                <a16:creationId xmlns:a16="http://schemas.microsoft.com/office/drawing/2014/main" id="{D37A32EC-CD8E-4F4F-8EE3-C1E745F02A09}"/>
              </a:ext>
            </a:extLst>
          </p:cNvPr>
          <p:cNvSpPr txBox="1"/>
          <p:nvPr/>
        </p:nvSpPr>
        <p:spPr>
          <a:xfrm>
            <a:off x="6814699" y="5203337"/>
            <a:ext cx="3651885" cy="74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生活社團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 bldLvl="0" animBg="1"/>
      <p:bldP spid="14" grpId="0" bldLvl="0" animBg="1"/>
      <p:bldP spid="15" grpId="0" bldLvl="0" animBg="1"/>
      <p:bldP spid="1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17046" y="38184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438264"/>
                </a:solidFill>
                <a:cs typeface="+mn-ea"/>
                <a:sym typeface="+mn-lt"/>
              </a:rPr>
              <a:t>國語</a:t>
            </a:r>
            <a:endParaRPr lang="zh-CN" altLang="en-US" sz="4000" b="1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222625" y="1649730"/>
            <a:ext cx="3844681" cy="2151383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259580" y="4213229"/>
            <a:ext cx="3723440" cy="2262928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125335" y="1649731"/>
            <a:ext cx="3844040" cy="2151382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553" y="1649730"/>
            <a:ext cx="1613535" cy="2339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997" y="4029075"/>
            <a:ext cx="2286635" cy="22866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540" y="4257679"/>
            <a:ext cx="1284605" cy="18294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20212" y="2196237"/>
            <a:ext cx="2670811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課文理解與賞析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生字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造詞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短語造句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4991" y="1739440"/>
            <a:ext cx="238125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學校上課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52687" y="2244497"/>
            <a:ext cx="2670811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甲乙本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圈詞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國語作業簿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造詞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97468" y="1868488"/>
            <a:ext cx="238125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回家作業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60594" y="4806270"/>
            <a:ext cx="2670811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課堂問答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聽寫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單課測驗卷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月考複習卷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31716" y="4388489"/>
            <a:ext cx="238125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測驗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  <p:bldP spid="11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17046" y="38184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438264"/>
                </a:solidFill>
                <a:cs typeface="+mn-ea"/>
                <a:sym typeface="+mn-lt"/>
              </a:rPr>
              <a:t>數學</a:t>
            </a:r>
            <a:endParaRPr lang="zh-CN" altLang="en-US" sz="4000" b="1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09609" y="1461773"/>
            <a:ext cx="3708771" cy="2339339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259580" y="4213229"/>
            <a:ext cx="3589876" cy="2262928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942084" y="1514479"/>
            <a:ext cx="3708771" cy="2286634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553" y="1649730"/>
            <a:ext cx="1613535" cy="2339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997" y="4029075"/>
            <a:ext cx="2286635" cy="22866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540" y="4257679"/>
            <a:ext cx="1284605" cy="18294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41145" y="2317767"/>
            <a:ext cx="2670811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課文內容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生活知識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實際操作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20212" y="1668784"/>
            <a:ext cx="238125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學校上課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61062" y="2317767"/>
            <a:ext cx="2670811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數學習作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數學作業簿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數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10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題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05843" y="1708997"/>
            <a:ext cx="238125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回家作業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60594" y="4806270"/>
            <a:ext cx="2670811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課堂發表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課本練習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單課測驗卷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月考複習卷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31716" y="4388489"/>
            <a:ext cx="238125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測驗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538198"/>
      </p:ext>
    </p:extLst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  <p:bldP spid="11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761478" y="0"/>
            <a:ext cx="5855677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9" y="318578"/>
            <a:ext cx="5528371" cy="5528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583" y="3854703"/>
            <a:ext cx="2126775" cy="3082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82106" y="664817"/>
            <a:ext cx="179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800" b="1" dirty="0">
                <a:solidFill>
                  <a:srgbClr val="438264"/>
                </a:solidFill>
                <a:cs typeface="+mn-ea"/>
                <a:sym typeface="+mn-lt"/>
              </a:rPr>
              <a:t>目錄</a:t>
            </a:r>
            <a:endParaRPr lang="zh-CN" altLang="en-US" sz="4800" b="1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20110" y="1495814"/>
            <a:ext cx="216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438264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77874" y="2847577"/>
            <a:ext cx="4250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438264"/>
                </a:solidFill>
                <a:cs typeface="+mn-ea"/>
                <a:sym typeface="+mn-lt"/>
              </a:rPr>
              <a:t>01</a:t>
            </a:r>
            <a:r>
              <a:rPr lang="zh-TW" altLang="en-US" sz="4400" dirty="0">
                <a:solidFill>
                  <a:srgbClr val="438264"/>
                </a:solidFill>
                <a:cs typeface="+mn-ea"/>
                <a:sym typeface="+mn-lt"/>
              </a:rPr>
              <a:t>親師交流</a:t>
            </a:r>
            <a:endParaRPr lang="zh-CN" altLang="en-US" sz="44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52803" y="3712216"/>
            <a:ext cx="4250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438264"/>
                </a:solidFill>
                <a:cs typeface="+mn-ea"/>
                <a:sym typeface="+mn-lt"/>
              </a:rPr>
              <a:t>02</a:t>
            </a:r>
            <a:r>
              <a:rPr lang="zh-TW" altLang="en-US" sz="4400" dirty="0">
                <a:solidFill>
                  <a:srgbClr val="438264"/>
                </a:solidFill>
                <a:cs typeface="+mn-ea"/>
                <a:sym typeface="+mn-lt"/>
              </a:rPr>
              <a:t>教學與獎懲</a:t>
            </a:r>
            <a:endParaRPr lang="en-US" altLang="zh-CN" sz="44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83343" y="4593194"/>
            <a:ext cx="4250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dirty="0">
                <a:solidFill>
                  <a:srgbClr val="438264"/>
                </a:solidFill>
                <a:cs typeface="+mn-ea"/>
                <a:sym typeface="+mn-lt"/>
              </a:rPr>
              <a:t>03 </a:t>
            </a:r>
            <a:r>
              <a:rPr lang="zh-TW" altLang="en-US" sz="4400" dirty="0">
                <a:solidFill>
                  <a:srgbClr val="438264"/>
                </a:solidFill>
                <a:cs typeface="+mn-ea"/>
                <a:sym typeface="+mn-lt"/>
              </a:rPr>
              <a:t>生活規範</a:t>
            </a:r>
            <a:endParaRPr lang="en-US" altLang="zh-CN" sz="44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83343" y="5474172"/>
            <a:ext cx="4250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438264"/>
                </a:solidFill>
                <a:cs typeface="+mn-ea"/>
                <a:sym typeface="+mn-lt"/>
              </a:rPr>
              <a:t>04 </a:t>
            </a:r>
            <a:r>
              <a:rPr lang="zh-TW" altLang="en-US" sz="4400" dirty="0">
                <a:solidFill>
                  <a:srgbClr val="438264"/>
                </a:solidFill>
                <a:cs typeface="+mn-ea"/>
                <a:sym typeface="+mn-lt"/>
              </a:rPr>
              <a:t>課程要求</a:t>
            </a:r>
            <a:endParaRPr lang="en-US" altLang="zh-CN" sz="44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13" name="文本框 8">
            <a:extLst>
              <a:ext uri="{FF2B5EF4-FFF2-40B4-BE49-F238E27FC236}">
                <a16:creationId xmlns:a16="http://schemas.microsoft.com/office/drawing/2014/main" id="{85B52CD9-0A3D-4D1E-91D6-C95AAF5FF9B7}"/>
              </a:ext>
            </a:extLst>
          </p:cNvPr>
          <p:cNvSpPr txBox="1"/>
          <p:nvPr/>
        </p:nvSpPr>
        <p:spPr>
          <a:xfrm>
            <a:off x="6263077" y="1933759"/>
            <a:ext cx="4250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438264"/>
                </a:solidFill>
                <a:cs typeface="+mn-ea"/>
                <a:sym typeface="+mn-lt"/>
              </a:rPr>
              <a:t>※</a:t>
            </a:r>
            <a:r>
              <a:rPr lang="zh-TW" altLang="en-US" sz="4400" dirty="0">
                <a:solidFill>
                  <a:srgbClr val="438264"/>
                </a:solidFill>
                <a:cs typeface="+mn-ea"/>
                <a:sym typeface="+mn-lt"/>
              </a:rPr>
              <a:t>小提醒</a:t>
            </a:r>
            <a:endParaRPr lang="zh-CN" altLang="en-US" sz="4400" dirty="0">
              <a:solidFill>
                <a:srgbClr val="43826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17046" y="38184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438264"/>
                </a:solidFill>
                <a:cs typeface="+mn-ea"/>
                <a:sym typeface="+mn-lt"/>
              </a:rPr>
              <a:t>英語</a:t>
            </a:r>
            <a:endParaRPr lang="zh-CN" altLang="en-US" sz="4000" b="1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292860" y="1736333"/>
            <a:ext cx="3525520" cy="2064779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259580" y="4213229"/>
            <a:ext cx="3437889" cy="1971814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125335" y="1736333"/>
            <a:ext cx="3525520" cy="2064779"/>
          </a:xfrm>
          <a:prstGeom prst="roundRect">
            <a:avLst/>
          </a:prstGeom>
          <a:noFill/>
          <a:ln w="28575">
            <a:solidFill>
              <a:srgbClr val="43826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553" y="1649730"/>
            <a:ext cx="1613535" cy="2339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997" y="4029075"/>
            <a:ext cx="2286635" cy="22866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540" y="4257679"/>
            <a:ext cx="1284605" cy="18294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83909" y="2206511"/>
            <a:ext cx="3098168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字母認讀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生活用語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節慶、韻文、歌曲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遊戲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42367" y="1794394"/>
            <a:ext cx="238125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學校上課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16386" y="2305312"/>
            <a:ext cx="338618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英語練習簿字母書寫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學習單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卡片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/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作品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節慶裝扮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97469" y="1903799"/>
            <a:ext cx="238125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回家作業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50631" y="4807768"/>
            <a:ext cx="3098168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課堂遊戲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聽寫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/Bingo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31716" y="4388489"/>
            <a:ext cx="238125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測驗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685969"/>
      </p:ext>
    </p:extLst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  <p:bldP spid="11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-23493" y="2590800"/>
            <a:ext cx="12239625" cy="2372360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98887" y="58796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438264"/>
                </a:solidFill>
                <a:cs typeface="+mn-ea"/>
                <a:sym typeface="+mn-lt"/>
              </a:rPr>
              <a:t>生活社團</a:t>
            </a:r>
            <a:endParaRPr lang="zh-CN" altLang="en-US" sz="3200" b="1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95724" y="1978552"/>
            <a:ext cx="4400551" cy="3750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227" y="1132635"/>
            <a:ext cx="1871660" cy="1871659"/>
          </a:xfrm>
          <a:prstGeom prst="rect">
            <a:avLst/>
          </a:prstGeom>
        </p:spPr>
      </p:pic>
      <p:pic>
        <p:nvPicPr>
          <p:cNvPr id="3" name="图片 2" descr="1831489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3942" y="4446274"/>
            <a:ext cx="1109980" cy="1529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12920" y="3004186"/>
            <a:ext cx="3566160" cy="19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43826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增進閱讀理解能力</a:t>
            </a:r>
            <a:endParaRPr lang="en-US" altLang="zh-TW" sz="2800" dirty="0">
              <a:solidFill>
                <a:srgbClr val="438264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43826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認識成語故事</a:t>
            </a:r>
            <a:endParaRPr lang="en-US" altLang="zh-TW" sz="2800" dirty="0">
              <a:solidFill>
                <a:srgbClr val="438264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43826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運用成語</a:t>
            </a:r>
            <a:endParaRPr lang="en-US" sz="2800" dirty="0">
              <a:solidFill>
                <a:srgbClr val="438264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5" grpId="0" bldLvl="0" animBg="1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031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80298" y="608447"/>
            <a:ext cx="1200329" cy="53441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05865" y="1306522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400" b="1" dirty="0">
                <a:solidFill>
                  <a:srgbClr val="CBE7CB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40538" y="3578492"/>
            <a:ext cx="4420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rgbClr val="438264"/>
                </a:solidFill>
                <a:cs typeface="+mn-ea"/>
                <a:sym typeface="+mn-lt"/>
              </a:rPr>
              <a:t>生活規範</a:t>
            </a:r>
            <a:endParaRPr lang="en-US" altLang="zh-CN" sz="7200" dirty="0">
              <a:solidFill>
                <a:srgbClr val="43826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9491" y="233021"/>
            <a:ext cx="29033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>
                <a:solidFill>
                  <a:srgbClr val="438264"/>
                </a:solidFill>
                <a:cs typeface="+mn-ea"/>
                <a:sym typeface="+mn-lt"/>
              </a:rPr>
              <a:t>請</a:t>
            </a:r>
            <a:r>
              <a:rPr lang="zh-TW" altLang="en-US" sz="8000" b="1" dirty="0">
                <a:solidFill>
                  <a:srgbClr val="FF0000"/>
                </a:solidFill>
                <a:cs typeface="+mn-ea"/>
                <a:sym typeface="+mn-lt"/>
              </a:rPr>
              <a:t>不</a:t>
            </a:r>
            <a:r>
              <a:rPr lang="zh-TW" altLang="en-US" sz="4400" b="1" dirty="0">
                <a:solidFill>
                  <a:srgbClr val="438264"/>
                </a:solidFill>
                <a:cs typeface="+mn-ea"/>
                <a:sym typeface="+mn-lt"/>
              </a:rPr>
              <a:t>要帶</a:t>
            </a:r>
            <a:endParaRPr lang="zh-CN" altLang="en-US" sz="4400" b="1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1729741" y="1683759"/>
            <a:ext cx="2096771" cy="2096770"/>
          </a:xfrm>
          <a:prstGeom prst="donut">
            <a:avLst>
              <a:gd name="adj" fmla="val 6381"/>
            </a:avLst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061" y="1809489"/>
            <a:ext cx="1548131" cy="2244090"/>
          </a:xfrm>
          <a:prstGeom prst="rect">
            <a:avLst/>
          </a:prstGeom>
        </p:spPr>
      </p:pic>
      <p:sp>
        <p:nvSpPr>
          <p:cNvPr id="4" name="同心圆 3"/>
          <p:cNvSpPr/>
          <p:nvPr/>
        </p:nvSpPr>
        <p:spPr>
          <a:xfrm>
            <a:off x="5047616" y="1749799"/>
            <a:ext cx="2096771" cy="2096770"/>
          </a:xfrm>
          <a:prstGeom prst="donut">
            <a:avLst>
              <a:gd name="adj" fmla="val 6381"/>
            </a:avLst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936" y="1875529"/>
            <a:ext cx="1548131" cy="2244090"/>
          </a:xfrm>
          <a:prstGeom prst="rect">
            <a:avLst/>
          </a:prstGeom>
        </p:spPr>
      </p:pic>
      <p:sp>
        <p:nvSpPr>
          <p:cNvPr id="7" name="同心圆 6"/>
          <p:cNvSpPr/>
          <p:nvPr/>
        </p:nvSpPr>
        <p:spPr>
          <a:xfrm>
            <a:off x="8531225" y="1714581"/>
            <a:ext cx="2096771" cy="2096770"/>
          </a:xfrm>
          <a:prstGeom prst="donut">
            <a:avLst>
              <a:gd name="adj" fmla="val 6381"/>
            </a:avLst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545" y="1809489"/>
            <a:ext cx="1548131" cy="22440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213204" y="3867739"/>
            <a:ext cx="2753360" cy="5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錢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27">
            <a:extLst>
              <a:ext uri="{FF2B5EF4-FFF2-40B4-BE49-F238E27FC236}">
                <a16:creationId xmlns:a16="http://schemas.microsoft.com/office/drawing/2014/main" id="{4DD301DB-9D09-47FB-9C46-D25EED9A5414}"/>
              </a:ext>
            </a:extLst>
          </p:cNvPr>
          <p:cNvSpPr txBox="1"/>
          <p:nvPr/>
        </p:nvSpPr>
        <p:spPr>
          <a:xfrm>
            <a:off x="1189139" y="5006990"/>
            <a:ext cx="9834269" cy="168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p.s.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如果真的很怕孩子肚子餓，可以帶少量健康的點心如麵包、堅果。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(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節下課及飯後不吃 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/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疫情期間也請家長斟酌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)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9">
            <a:extLst>
              <a:ext uri="{FF2B5EF4-FFF2-40B4-BE49-F238E27FC236}">
                <a16:creationId xmlns:a16="http://schemas.microsoft.com/office/drawing/2014/main" id="{BFB8CB1F-FACA-4838-A8B3-9468DF21B9F5}"/>
              </a:ext>
            </a:extLst>
          </p:cNvPr>
          <p:cNvSpPr txBox="1"/>
          <p:nvPr/>
        </p:nvSpPr>
        <p:spPr>
          <a:xfrm>
            <a:off x="1367585" y="3753143"/>
            <a:ext cx="2753360" cy="5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玩具、電子設備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1">
            <a:extLst>
              <a:ext uri="{FF2B5EF4-FFF2-40B4-BE49-F238E27FC236}">
                <a16:creationId xmlns:a16="http://schemas.microsoft.com/office/drawing/2014/main" id="{C17116A3-30E2-4C7F-B1B2-C8154A72DF71}"/>
              </a:ext>
            </a:extLst>
          </p:cNvPr>
          <p:cNvSpPr txBox="1"/>
          <p:nvPr/>
        </p:nvSpPr>
        <p:spPr>
          <a:xfrm>
            <a:off x="4729594" y="3773690"/>
            <a:ext cx="2753360" cy="5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過多的文具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600024"/>
      </p:ext>
    </p:extLst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73671" y="62648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438264"/>
                </a:solidFill>
                <a:cs typeface="+mn-ea"/>
                <a:sym typeface="+mn-lt"/>
              </a:rPr>
              <a:t>生活規範</a:t>
            </a:r>
            <a:endParaRPr lang="zh-CN" altLang="en-US" sz="32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2989" y="2910840"/>
            <a:ext cx="3219451" cy="2868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91354" y="2910840"/>
            <a:ext cx="3219451" cy="2868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38769" y="2910840"/>
            <a:ext cx="3219451" cy="2868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5" name="图片 4" descr="1803510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4007" y="1480820"/>
            <a:ext cx="2217420" cy="1564640"/>
          </a:xfrm>
          <a:prstGeom prst="rect">
            <a:avLst/>
          </a:prstGeom>
        </p:spPr>
      </p:pic>
      <p:pic>
        <p:nvPicPr>
          <p:cNvPr id="6" name="图片 5" descr="1803510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2370" y="1447800"/>
            <a:ext cx="2217420" cy="1564640"/>
          </a:xfrm>
          <a:prstGeom prst="rect">
            <a:avLst/>
          </a:prstGeom>
        </p:spPr>
      </p:pic>
      <p:pic>
        <p:nvPicPr>
          <p:cNvPr id="8" name="图片 7" descr="1803510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9787" y="1480820"/>
            <a:ext cx="2217420" cy="15646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37308" y="3359641"/>
            <a:ext cx="2670811" cy="224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準時守時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道早問好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服裝儀容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眼神接觸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82089" y="3043729"/>
            <a:ext cx="238125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禮貌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10454" y="3043729"/>
            <a:ext cx="238125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環境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8">
            <a:extLst>
              <a:ext uri="{FF2B5EF4-FFF2-40B4-BE49-F238E27FC236}">
                <a16:creationId xmlns:a16="http://schemas.microsoft.com/office/drawing/2014/main" id="{0631A5C6-1579-41D8-BBBF-A7A038130E90}"/>
              </a:ext>
            </a:extLst>
          </p:cNvPr>
          <p:cNvSpPr txBox="1"/>
          <p:nvPr/>
        </p:nvSpPr>
        <p:spPr>
          <a:xfrm>
            <a:off x="4404929" y="3320002"/>
            <a:ext cx="3327443" cy="224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環境整潔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隨手關閉電源、撿垃圾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離開座位靠椅子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做好回收分類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6" name="文本框 8">
            <a:extLst>
              <a:ext uri="{FF2B5EF4-FFF2-40B4-BE49-F238E27FC236}">
                <a16:creationId xmlns:a16="http://schemas.microsoft.com/office/drawing/2014/main" id="{3884EB1E-527C-40BE-A80D-961E26640C85}"/>
              </a:ext>
            </a:extLst>
          </p:cNvPr>
          <p:cNvSpPr txBox="1"/>
          <p:nvPr/>
        </p:nvSpPr>
        <p:spPr>
          <a:xfrm>
            <a:off x="8286749" y="3309922"/>
            <a:ext cx="2670811" cy="224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先舉手再發言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提醒代替告狀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對的時間做對的事</a:t>
            </a:r>
            <a:endParaRPr lang="en-US" altLang="zh-TW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誠實守信負責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4" name="文本框 11">
            <a:extLst>
              <a:ext uri="{FF2B5EF4-FFF2-40B4-BE49-F238E27FC236}">
                <a16:creationId xmlns:a16="http://schemas.microsoft.com/office/drawing/2014/main" id="{55F62E48-CEB5-4C81-9698-918B43BB830F}"/>
              </a:ext>
            </a:extLst>
          </p:cNvPr>
          <p:cNvSpPr txBox="1"/>
          <p:nvPr/>
        </p:nvSpPr>
        <p:spPr>
          <a:xfrm>
            <a:off x="8357868" y="3002844"/>
            <a:ext cx="2381251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常規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  <p:bldP spid="4" grpId="0" bldLvl="0" animBg="1"/>
      <p:bldP spid="9" grpId="0" bldLvl="0" animBg="1"/>
      <p:bldP spid="10" grpId="0" bldLvl="0" animBg="1"/>
      <p:bldP spid="12" grpId="0" bldLvl="0" animBg="1"/>
      <p:bldP spid="15" grpId="0" bldLvl="0" animBg="1"/>
      <p:bldP spid="16" grpId="0" bldLvl="0" animBg="1"/>
      <p:bldP spid="1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01263"/>
            <a:ext cx="12192000" cy="4255477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4445" y="0"/>
            <a:ext cx="6096000" cy="609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080" y="3714369"/>
            <a:ext cx="2168769" cy="31436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76686" y="2805752"/>
            <a:ext cx="554130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7500" b="1" dirty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cs typeface="+mn-ea"/>
                <a:sym typeface="+mn-lt"/>
              </a:rPr>
              <a:t>合作愉快</a:t>
            </a:r>
            <a:r>
              <a:rPr lang="en-US" altLang="zh-TW" sz="7500" b="1" dirty="0">
                <a:ln w="19050">
                  <a:solidFill>
                    <a:schemeClr val="bg1"/>
                  </a:solidFill>
                </a:ln>
                <a:solidFill>
                  <a:srgbClr val="438264"/>
                </a:solidFill>
                <a:cs typeface="+mn-ea"/>
                <a:sym typeface="Wingdings" panose="05000000000000000000" pitchFamily="2" charset="2"/>
              </a:rPr>
              <a:t></a:t>
            </a:r>
            <a:endParaRPr lang="zh-CN" altLang="en-US" sz="7500" b="1" dirty="0">
              <a:ln w="19050">
                <a:solidFill>
                  <a:schemeClr val="bg1"/>
                </a:solidFill>
              </a:ln>
              <a:solidFill>
                <a:srgbClr val="43826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 xmlns:a14="http://schemas.microsoft.com/office/drawing/2010/main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39B394-DA75-4007-BC3C-4B8B8DE2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05655"/>
            <a:ext cx="5182456" cy="624668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當初寄送新生報到資料時也有一併附上</a:t>
            </a:r>
            <a:r>
              <a:rPr lang="zh-TW" altLang="en-US" b="1" dirty="0">
                <a:solidFill>
                  <a:srgbClr val="FF0000"/>
                </a:solidFill>
              </a:rPr>
              <a:t>附件</a:t>
            </a:r>
            <a:r>
              <a:rPr lang="en-US" altLang="zh-TW" b="1" dirty="0">
                <a:solidFill>
                  <a:srgbClr val="FF0000"/>
                </a:solidFill>
              </a:rPr>
              <a:t>1-7</a:t>
            </a:r>
            <a:r>
              <a:rPr lang="zh-TW" altLang="en-US" dirty="0"/>
              <a:t>，請填寫完整，</a:t>
            </a:r>
            <a:r>
              <a:rPr lang="zh-TW" altLang="en-US" dirty="0">
                <a:solidFill>
                  <a:srgbClr val="002060"/>
                </a:solidFill>
              </a:rPr>
              <a:t>開學當天</a:t>
            </a:r>
            <a:r>
              <a:rPr lang="zh-TW" altLang="en-US" dirty="0"/>
              <a:t>連同</a:t>
            </a:r>
            <a:r>
              <a:rPr lang="zh-TW" altLang="en-US" b="1" dirty="0">
                <a:solidFill>
                  <a:srgbClr val="FF0000"/>
                </a:solidFill>
              </a:rPr>
              <a:t>注射卡影本</a:t>
            </a:r>
            <a:r>
              <a:rPr lang="zh-TW" altLang="en-US" dirty="0"/>
              <a:t>，讓小朋友帶來交給老師。</a:t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若不小心遺失，請再</a:t>
            </a:r>
            <a:r>
              <a:rPr lang="zh-TW" altLang="en-US" dirty="0">
                <a:solidFill>
                  <a:srgbClr val="FF0000"/>
                </a:solidFill>
              </a:rPr>
              <a:t>傳訊息給我</a:t>
            </a:r>
            <a:r>
              <a:rPr lang="zh-TW" altLang="en-US" dirty="0"/>
              <a:t>，會再請您空白表格補填。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內容版面配置區 4" descr="一張含有 文字, 收據 的圖片&#10;&#10;自動產生的描述">
            <a:extLst>
              <a:ext uri="{FF2B5EF4-FFF2-40B4-BE49-F238E27FC236}">
                <a16:creationId xmlns:a16="http://schemas.microsoft.com/office/drawing/2014/main" id="{994E7E1E-E828-44D7-8F0B-32AAE7393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5" r="2601" b="9681"/>
          <a:stretch/>
        </p:blipFill>
        <p:spPr>
          <a:xfrm>
            <a:off x="764732" y="223348"/>
            <a:ext cx="4781402" cy="6411299"/>
          </a:xfrm>
        </p:spPr>
      </p:pic>
    </p:spTree>
    <p:extLst>
      <p:ext uri="{BB962C8B-B14F-4D97-AF65-F5344CB8AC3E}">
        <p14:creationId xmlns:p14="http://schemas.microsoft.com/office/powerpoint/2010/main" val="142764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B27712-21CE-4C81-B118-B29EA6DF6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0" y="130443"/>
            <a:ext cx="10492354" cy="5581988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學生一周作息表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一、三、四、五  </a:t>
            </a:r>
            <a:r>
              <a:rPr lang="en-US" altLang="zh-TW" dirty="0"/>
              <a:t>12:40</a:t>
            </a:r>
            <a:r>
              <a:rPr lang="zh-TW" altLang="en-US" dirty="0"/>
              <a:t>放學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        二               </a:t>
            </a:r>
            <a:r>
              <a:rPr lang="en-US" altLang="zh-TW" dirty="0">
                <a:solidFill>
                  <a:srgbClr val="FF0000"/>
                </a:solidFill>
              </a:rPr>
              <a:t>16:00</a:t>
            </a:r>
            <a:r>
              <a:rPr lang="zh-TW" altLang="en-US" dirty="0">
                <a:solidFill>
                  <a:srgbClr val="FF0000"/>
                </a:solidFill>
              </a:rPr>
              <a:t>放學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b="1" dirty="0">
                <a:solidFill>
                  <a:srgbClr val="FF0000"/>
                </a:solidFill>
              </a:rPr>
              <a:t>7:20-7:40</a:t>
            </a:r>
            <a:r>
              <a:rPr lang="zh-TW" altLang="en-US" dirty="0"/>
              <a:t> 是上學時間，該段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時間會有導護老師及志工，不但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能讓學生養成守時習慣，也是最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安全的喔！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/>
              <a:t>疫情期間也請盡量讓學生在家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</a:rPr>
              <a:t>用完早餐再來學校</a:t>
            </a:r>
            <a:r>
              <a:rPr lang="zh-TW" altLang="en-US" dirty="0"/>
              <a:t>！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0FF6C2-82C3-4E77-B74B-B3CEC3506A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995" y="5210491"/>
            <a:ext cx="1278366" cy="185299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F39C59E-6CC0-4F7D-86B9-78251F553B26}"/>
              </a:ext>
            </a:extLst>
          </p:cNvPr>
          <p:cNvSpPr/>
          <p:nvPr/>
        </p:nvSpPr>
        <p:spPr>
          <a:xfrm>
            <a:off x="5606135" y="4140484"/>
            <a:ext cx="1030973" cy="4289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E1BB38E-1DE5-4263-A824-A42CE9E180EF}"/>
              </a:ext>
            </a:extLst>
          </p:cNvPr>
          <p:cNvSpPr/>
          <p:nvPr/>
        </p:nvSpPr>
        <p:spPr>
          <a:xfrm>
            <a:off x="6680865" y="6338965"/>
            <a:ext cx="1030973" cy="4289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A0E22A5C-E2D7-492B-84DE-907CD2B7EAD5}"/>
              </a:ext>
            </a:extLst>
          </p:cNvPr>
          <p:cNvGrpSpPr/>
          <p:nvPr/>
        </p:nvGrpSpPr>
        <p:grpSpPr>
          <a:xfrm>
            <a:off x="5332288" y="-90088"/>
            <a:ext cx="6580468" cy="6948088"/>
            <a:chOff x="4499354" y="0"/>
            <a:chExt cx="6431622" cy="6858000"/>
          </a:xfrm>
        </p:grpSpPr>
        <p:pic>
          <p:nvPicPr>
            <p:cNvPr id="6" name="圖片 5" descr="一張含有 桌 的圖片&#10;&#10;自動產生的描述">
              <a:extLst>
                <a:ext uri="{FF2B5EF4-FFF2-40B4-BE49-F238E27FC236}">
                  <a16:creationId xmlns:a16="http://schemas.microsoft.com/office/drawing/2014/main" id="{358D74E6-08FF-4AF2-9161-F6BA8D9ED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20" t="27566" r="37387" b="10112"/>
            <a:stretch/>
          </p:blipFill>
          <p:spPr>
            <a:xfrm>
              <a:off x="4499354" y="0"/>
              <a:ext cx="6431622" cy="685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0A03EB3-8521-4D19-B361-4BC08A3E42C1}"/>
                </a:ext>
              </a:extLst>
            </p:cNvPr>
            <p:cNvSpPr/>
            <p:nvPr/>
          </p:nvSpPr>
          <p:spPr>
            <a:xfrm>
              <a:off x="7715165" y="4140483"/>
              <a:ext cx="1030973" cy="42894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7D03D77-8AB3-4598-BF0A-5113376F34B1}"/>
                </a:ext>
              </a:extLst>
            </p:cNvPr>
            <p:cNvSpPr/>
            <p:nvPr/>
          </p:nvSpPr>
          <p:spPr>
            <a:xfrm>
              <a:off x="8746138" y="4140483"/>
              <a:ext cx="1030973" cy="42894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63334FB-15CF-459F-B089-EA78614C0310}"/>
                </a:ext>
              </a:extLst>
            </p:cNvPr>
            <p:cNvSpPr/>
            <p:nvPr/>
          </p:nvSpPr>
          <p:spPr>
            <a:xfrm>
              <a:off x="9803817" y="4140482"/>
              <a:ext cx="1030973" cy="42894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336615E-0631-4FA8-AA20-85996093FB3E}"/>
                </a:ext>
              </a:extLst>
            </p:cNvPr>
            <p:cNvSpPr/>
            <p:nvPr/>
          </p:nvSpPr>
          <p:spPr>
            <a:xfrm>
              <a:off x="5580513" y="4137913"/>
              <a:ext cx="1030973" cy="42894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A0790D5-68BB-4524-8598-2CD3F579DCDA}"/>
                </a:ext>
              </a:extLst>
            </p:cNvPr>
            <p:cNvSpPr/>
            <p:nvPr/>
          </p:nvSpPr>
          <p:spPr>
            <a:xfrm>
              <a:off x="6655243" y="6336394"/>
              <a:ext cx="1030973" cy="42894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79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5C83AC-C480-4AAA-8A14-2C4A7325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98" y="71723"/>
            <a:ext cx="11555002" cy="1325563"/>
          </a:xfrm>
        </p:spPr>
        <p:txBody>
          <a:bodyPr>
            <a:normAutofit fontScale="90000"/>
          </a:bodyPr>
          <a:lstStyle/>
          <a:p>
            <a:r>
              <a:rPr lang="en-US" altLang="zh-TW" sz="3600" dirty="0">
                <a:solidFill>
                  <a:srgbClr val="FF0000"/>
                </a:solidFill>
              </a:rPr>
              <a:t>9/1</a:t>
            </a:r>
            <a:r>
              <a:rPr lang="zh-TW" altLang="en-US" sz="3600" dirty="0">
                <a:solidFill>
                  <a:srgbClr val="FF0000"/>
                </a:solidFill>
              </a:rPr>
              <a:t>開學當天就有課輔班</a:t>
            </a:r>
            <a:br>
              <a:rPr lang="en-US" altLang="zh-TW" sz="3600" dirty="0">
                <a:solidFill>
                  <a:srgbClr val="002060"/>
                </a:solidFill>
              </a:rPr>
            </a:br>
            <a:r>
              <a:rPr lang="zh-TW" altLang="en-US" sz="3600" dirty="0">
                <a:solidFill>
                  <a:srgbClr val="002060"/>
                </a:solidFill>
              </a:rPr>
              <a:t>報名表會一起寄給家長，開學讓小朋友帶來交給我就可以了</a:t>
            </a:r>
            <a:r>
              <a:rPr lang="en-US" altLang="zh-TW" sz="3600" dirty="0">
                <a:solidFill>
                  <a:srgbClr val="002060"/>
                </a:solidFill>
              </a:rPr>
              <a:t>~</a:t>
            </a:r>
            <a:endParaRPr lang="zh-TW" altLang="en-US" sz="3600" dirty="0">
              <a:solidFill>
                <a:srgbClr val="002060"/>
              </a:solidFill>
            </a:endParaRPr>
          </a:p>
        </p:txBody>
      </p:sp>
      <p:pic>
        <p:nvPicPr>
          <p:cNvPr id="5" name="內容版面配置區 4" descr="一張含有 桌 的圖片&#10;&#10;自動產生的描述">
            <a:extLst>
              <a:ext uri="{FF2B5EF4-FFF2-40B4-BE49-F238E27FC236}">
                <a16:creationId xmlns:a16="http://schemas.microsoft.com/office/drawing/2014/main" id="{71270F95-A90A-4552-8C09-FC0CCB632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4" t="23684" r="20559" b="11384"/>
          <a:stretch/>
        </p:blipFill>
        <p:spPr>
          <a:xfrm>
            <a:off x="636998" y="1397286"/>
            <a:ext cx="11126912" cy="5388991"/>
          </a:xfrm>
        </p:spPr>
      </p:pic>
    </p:spTree>
    <p:extLst>
      <p:ext uri="{BB962C8B-B14F-4D97-AF65-F5344CB8AC3E}">
        <p14:creationId xmlns:p14="http://schemas.microsoft.com/office/powerpoint/2010/main" val="342619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1675348" y="1"/>
            <a:ext cx="2831123" cy="6857999"/>
          </a:xfrm>
          <a:prstGeom prst="rect">
            <a:avLst/>
          </a:prstGeom>
          <a:solidFill>
            <a:srgbClr val="CBE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031" y="2052754"/>
            <a:ext cx="1871660" cy="18716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74" y="4090094"/>
            <a:ext cx="1880145" cy="2725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28127" y="658142"/>
            <a:ext cx="1200329" cy="48897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PART FOUR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96000" y="1289007"/>
            <a:ext cx="36899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400" b="1" dirty="0">
                <a:solidFill>
                  <a:srgbClr val="CBE7CB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2FF7436-A8F7-4DD3-B070-577A81052EF7}"/>
              </a:ext>
            </a:extLst>
          </p:cNvPr>
          <p:cNvSpPr/>
          <p:nvPr/>
        </p:nvSpPr>
        <p:spPr>
          <a:xfrm>
            <a:off x="6638667" y="3914802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7200" dirty="0">
                <a:solidFill>
                  <a:srgbClr val="438264"/>
                </a:solidFill>
                <a:cs typeface="+mn-ea"/>
                <a:sym typeface="+mn-lt"/>
              </a:rPr>
              <a:t>親師交流</a:t>
            </a:r>
            <a:endParaRPr lang="zh-TW" altLang="en-US" sz="7200" dirty="0">
              <a:solidFill>
                <a:srgbClr val="438264"/>
              </a:solidFill>
              <a:cs typeface="+mn-ea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800128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11" y="1239090"/>
            <a:ext cx="4987082" cy="3527914"/>
          </a:xfrm>
          <a:prstGeom prst="rect">
            <a:avLst/>
          </a:prstGeom>
        </p:spPr>
      </p:pic>
      <p:sp>
        <p:nvSpPr>
          <p:cNvPr id="9" name="文本框 1">
            <a:extLst>
              <a:ext uri="{FF2B5EF4-FFF2-40B4-BE49-F238E27FC236}">
                <a16:creationId xmlns:a16="http://schemas.microsoft.com/office/drawing/2014/main" id="{313EF5A6-E503-4C33-A6D4-7338889F43DF}"/>
              </a:ext>
            </a:extLst>
          </p:cNvPr>
          <p:cNvSpPr txBox="1"/>
          <p:nvPr/>
        </p:nvSpPr>
        <p:spPr>
          <a:xfrm>
            <a:off x="8383713" y="1526767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438264"/>
                </a:solidFill>
                <a:cs typeface="+mn-ea"/>
                <a:sym typeface="+mn-lt"/>
              </a:rPr>
              <a:t>家庭</a:t>
            </a:r>
            <a:r>
              <a:rPr lang="en-US" altLang="zh-TW" sz="3200" dirty="0">
                <a:solidFill>
                  <a:srgbClr val="438264"/>
                </a:solidFill>
                <a:cs typeface="+mn-ea"/>
                <a:sym typeface="+mn-lt"/>
              </a:rPr>
              <a:t>/</a:t>
            </a:r>
            <a:r>
              <a:rPr lang="zh-TW" altLang="en-US" sz="3200" dirty="0">
                <a:solidFill>
                  <a:srgbClr val="438264"/>
                </a:solidFill>
                <a:cs typeface="+mn-ea"/>
                <a:sym typeface="+mn-lt"/>
              </a:rPr>
              <a:t>家長</a:t>
            </a:r>
            <a:endParaRPr lang="zh-CN" altLang="en-US" sz="32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id="{75D9C727-0CF5-4EBF-A3A5-0CA22624A1B3}"/>
              </a:ext>
            </a:extLst>
          </p:cNvPr>
          <p:cNvSpPr txBox="1"/>
          <p:nvPr/>
        </p:nvSpPr>
        <p:spPr>
          <a:xfrm>
            <a:off x="1583208" y="3074967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438264"/>
                </a:solidFill>
                <a:cs typeface="+mn-ea"/>
                <a:sym typeface="+mn-lt"/>
              </a:rPr>
              <a:t>學校</a:t>
            </a:r>
            <a:r>
              <a:rPr lang="en-US" altLang="zh-TW" sz="3200" dirty="0">
                <a:solidFill>
                  <a:srgbClr val="438264"/>
                </a:solidFill>
                <a:cs typeface="+mn-ea"/>
                <a:sym typeface="+mn-lt"/>
              </a:rPr>
              <a:t>/</a:t>
            </a:r>
            <a:r>
              <a:rPr lang="zh-TW" altLang="en-US" sz="3200" dirty="0">
                <a:solidFill>
                  <a:srgbClr val="438264"/>
                </a:solidFill>
                <a:cs typeface="+mn-ea"/>
                <a:sym typeface="+mn-lt"/>
              </a:rPr>
              <a:t>教師</a:t>
            </a:r>
            <a:endParaRPr lang="zh-CN" altLang="en-US" sz="3200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64FBDF4F-0F38-49A0-80AF-164C1244A150}"/>
              </a:ext>
            </a:extLst>
          </p:cNvPr>
          <p:cNvSpPr txBox="1"/>
          <p:nvPr/>
        </p:nvSpPr>
        <p:spPr>
          <a:xfrm>
            <a:off x="5481025" y="4881888"/>
            <a:ext cx="2483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cs typeface="+mn-ea"/>
                <a:sym typeface="+mn-lt"/>
              </a:rPr>
              <a:t>學生</a:t>
            </a:r>
            <a:endParaRPr lang="zh-CN" altLang="en-US" sz="5400" b="1" dirty="0">
              <a:cs typeface="+mn-ea"/>
              <a:sym typeface="+mn-lt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A9235ED-4617-4DE5-A17F-E06AC0149F62}"/>
              </a:ext>
            </a:extLst>
          </p:cNvPr>
          <p:cNvSpPr txBox="1"/>
          <p:nvPr/>
        </p:nvSpPr>
        <p:spPr>
          <a:xfrm>
            <a:off x="8383713" y="2347935"/>
            <a:ext cx="5270642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家庭是孩子第一個課堂</a:t>
            </a:r>
            <a:endParaRPr lang="zh-TW" altLang="en-US" sz="2800" b="0" i="0" u="none" strike="noStrike" dirty="0">
              <a:solidFill>
                <a:srgbClr val="262626"/>
              </a:solidFill>
              <a:effectLst/>
              <a:latin typeface="Garamond" panose="02020404030301010803" pitchFamily="18" charset="0"/>
            </a:endParaRPr>
          </a:p>
          <a:p>
            <a:pPr rtl="0" fontAlgn="base">
              <a:spcBef>
                <a:spcPts val="900"/>
              </a:spcBef>
              <a:spcAft>
                <a:spcPts val="0"/>
              </a:spcAft>
            </a:pP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一流的父母</a:t>
            </a:r>
            <a:r>
              <a:rPr lang="zh-TW" altLang="en-US" sz="2800" b="1" i="0" u="none" strike="noStrike" dirty="0">
                <a:solidFill>
                  <a:srgbClr val="FF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做榜樣</a:t>
            </a:r>
            <a:endParaRPr lang="zh-TW" altLang="en-US" sz="2800" b="1" i="0" u="none" strike="noStrike" dirty="0">
              <a:solidFill>
                <a:srgbClr val="FF0000"/>
              </a:solidFill>
              <a:effectLst/>
              <a:latin typeface="Garamond" panose="02020404030301010803" pitchFamily="18" charset="0"/>
            </a:endParaRPr>
          </a:p>
          <a:p>
            <a:pPr rtl="0" fontAlgn="base">
              <a:spcBef>
                <a:spcPts val="900"/>
              </a:spcBef>
              <a:spcAft>
                <a:spcPts val="0"/>
              </a:spcAft>
            </a:pP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二流的父母做教練</a:t>
            </a:r>
            <a:endParaRPr lang="zh-TW" altLang="en-US" sz="2800" b="0" i="0" u="none" strike="noStrike" dirty="0">
              <a:solidFill>
                <a:srgbClr val="262626"/>
              </a:solidFill>
              <a:effectLst/>
              <a:latin typeface="Garamond" panose="02020404030301010803" pitchFamily="18" charset="0"/>
            </a:endParaRPr>
          </a:p>
          <a:p>
            <a:pPr rtl="0" fontAlgn="base">
              <a:spcBef>
                <a:spcPts val="900"/>
              </a:spcBef>
              <a:spcAft>
                <a:spcPts val="0"/>
              </a:spcAft>
            </a:pPr>
            <a:r>
              <a:rPr lang="zh-TW" altLang="en-US" sz="2800" b="0" i="0" u="none" strike="noStrike" dirty="0">
                <a:solidFill>
                  <a:srgbClr val="000000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三流的父母做保姆</a:t>
            </a:r>
            <a:endParaRPr lang="zh-TW" altLang="en-US" sz="2800" b="0" i="0" u="none" strike="noStrike" dirty="0">
              <a:solidFill>
                <a:srgbClr val="262626"/>
              </a:solidFill>
              <a:effectLst/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88560" y="29464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438264"/>
                </a:solidFill>
                <a:cs typeface="+mn-ea"/>
                <a:sym typeface="+mn-lt"/>
              </a:rPr>
              <a:t>親師交流</a:t>
            </a:r>
            <a:endParaRPr lang="zh-CN" altLang="en-US" sz="3600" b="1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5663" y="1557655"/>
            <a:ext cx="3536312" cy="29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身教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大於言教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說到做到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負責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陪伴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5662" y="868049"/>
            <a:ext cx="2891791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教育理念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972822" y="1519555"/>
            <a:ext cx="1256665" cy="76200"/>
          </a:xfrm>
          <a:prstGeom prst="rect">
            <a:avLst/>
          </a:prstGeom>
          <a:solidFill>
            <a:srgbClr val="438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820027" y="1557655"/>
            <a:ext cx="4859020" cy="4563110"/>
            <a:chOff x="12315" y="2453"/>
            <a:chExt cx="7652" cy="7186"/>
          </a:xfrm>
        </p:grpSpPr>
        <p:sp>
          <p:nvSpPr>
            <p:cNvPr id="3" name="流程图: 延期 2"/>
            <p:cNvSpPr/>
            <p:nvPr/>
          </p:nvSpPr>
          <p:spPr>
            <a:xfrm flipH="1">
              <a:off x="12315" y="3145"/>
              <a:ext cx="6978" cy="5555"/>
            </a:xfrm>
            <a:prstGeom prst="flowChartDelay">
              <a:avLst/>
            </a:prstGeom>
            <a:solidFill>
              <a:srgbClr val="438264"/>
            </a:solidFill>
            <a:ln>
              <a:solidFill>
                <a:srgbClr val="438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 descr="5d132267d1c7a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1" y="2453"/>
              <a:ext cx="7186" cy="7186"/>
            </a:xfrm>
            <a:prstGeom prst="rect">
              <a:avLst/>
            </a:prstGeom>
          </p:spPr>
        </p:pic>
        <p:sp>
          <p:nvSpPr>
            <p:cNvPr id="5" name="流程图: 延期 4"/>
            <p:cNvSpPr/>
            <p:nvPr/>
          </p:nvSpPr>
          <p:spPr>
            <a:xfrm flipH="1">
              <a:off x="12590" y="3363"/>
              <a:ext cx="6428" cy="5118"/>
            </a:xfrm>
            <a:prstGeom prst="flowChartDelay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3826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13">
            <a:extLst>
              <a:ext uri="{FF2B5EF4-FFF2-40B4-BE49-F238E27FC236}">
                <a16:creationId xmlns:a16="http://schemas.microsoft.com/office/drawing/2014/main" id="{FC0283AD-A7F9-476F-8AD7-F2BADF36DD1C}"/>
              </a:ext>
            </a:extLst>
          </p:cNvPr>
          <p:cNvSpPr txBox="1"/>
          <p:nvPr/>
        </p:nvSpPr>
        <p:spPr>
          <a:xfrm>
            <a:off x="4371974" y="1519555"/>
            <a:ext cx="3536312" cy="29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協助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自信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同理關懷</a:t>
            </a:r>
            <a:endParaRPr lang="en-US" altLang="zh-TW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禮貌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5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88560" y="29464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438264"/>
                </a:solidFill>
                <a:cs typeface="+mn-ea"/>
                <a:sym typeface="+mn-lt"/>
              </a:rPr>
              <a:t>請協助</a:t>
            </a:r>
            <a:endParaRPr lang="zh-CN" altLang="en-US" sz="3600" b="1" dirty="0">
              <a:solidFill>
                <a:srgbClr val="438264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5662" y="659583"/>
            <a:ext cx="11356338" cy="204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每天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聯絡簿簽名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(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第一周會幫孩子抄，也可以到班級網頁看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周末留言請寫在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周一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聯絡簿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通知單、考卷簽名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(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訂正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)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20027" y="1557655"/>
            <a:ext cx="4859020" cy="4563110"/>
            <a:chOff x="12315" y="2453"/>
            <a:chExt cx="7652" cy="7186"/>
          </a:xfrm>
        </p:grpSpPr>
        <p:sp>
          <p:nvSpPr>
            <p:cNvPr id="3" name="流程图: 延期 2"/>
            <p:cNvSpPr/>
            <p:nvPr/>
          </p:nvSpPr>
          <p:spPr>
            <a:xfrm flipH="1">
              <a:off x="12315" y="3145"/>
              <a:ext cx="6978" cy="5555"/>
            </a:xfrm>
            <a:prstGeom prst="flowChartDelay">
              <a:avLst/>
            </a:prstGeom>
            <a:solidFill>
              <a:srgbClr val="438264"/>
            </a:solidFill>
            <a:ln>
              <a:solidFill>
                <a:srgbClr val="438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 descr="5d132267d1c7a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81" y="2453"/>
              <a:ext cx="7186" cy="7186"/>
            </a:xfrm>
            <a:prstGeom prst="rect">
              <a:avLst/>
            </a:prstGeom>
          </p:spPr>
        </p:pic>
        <p:sp>
          <p:nvSpPr>
            <p:cNvPr id="5" name="流程图: 延期 4"/>
            <p:cNvSpPr/>
            <p:nvPr/>
          </p:nvSpPr>
          <p:spPr>
            <a:xfrm flipH="1">
              <a:off x="12590" y="3363"/>
              <a:ext cx="6428" cy="5118"/>
            </a:xfrm>
            <a:prstGeom prst="flowChartDelay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3826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13">
            <a:extLst>
              <a:ext uri="{FF2B5EF4-FFF2-40B4-BE49-F238E27FC236}">
                <a16:creationId xmlns:a16="http://schemas.microsoft.com/office/drawing/2014/main" id="{FC0283AD-A7F9-476F-8AD7-F2BADF36DD1C}"/>
              </a:ext>
            </a:extLst>
          </p:cNvPr>
          <p:cNvSpPr txBox="1"/>
          <p:nvPr/>
        </p:nvSpPr>
        <p:spPr>
          <a:xfrm>
            <a:off x="835662" y="2707516"/>
            <a:ext cx="10969345" cy="324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練習蹲式廁所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準時到校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讓孩子為自己負責 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	ex: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自己整理書包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	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弄清楚作業再回家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(</a:t>
            </a: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鼓勵孩子專心、不懂要馬上問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6626445"/>
      </p:ext>
    </p:extLst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仙人掌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3covjh0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982</Words>
  <Application>Microsoft Office PowerPoint</Application>
  <PresentationFormat>寬螢幕</PresentationFormat>
  <Paragraphs>213</Paragraphs>
  <Slides>25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等线</vt:lpstr>
      <vt:lpstr>微软雅黑</vt:lpstr>
      <vt:lpstr>標楷體</vt:lpstr>
      <vt:lpstr>標楷體</vt:lpstr>
      <vt:lpstr>Arial</vt:lpstr>
      <vt:lpstr>Calibri</vt:lpstr>
      <vt:lpstr>Garamond</vt:lpstr>
      <vt:lpstr>第一PPT，www.1ppt.com</vt:lpstr>
      <vt:lpstr>PowerPoint 簡報</vt:lpstr>
      <vt:lpstr>PowerPoint 簡報</vt:lpstr>
      <vt:lpstr>當初寄送新生報到資料時也有一併附上附件1-7，請填寫完整，開學當天連同注射卡影本，讓小朋友帶來交給老師。 (若不小心遺失，請再傳訊息給我，會再請您空白表格補填。)</vt:lpstr>
      <vt:lpstr>PowerPoint 簡報</vt:lpstr>
      <vt:lpstr>9/1開學當天就有課輔班 報名表會一起寄給家長，開學讓小朋友帶來交給我就可以了~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/>
  <cp:lastModifiedBy>Mei Tu</cp:lastModifiedBy>
  <cp:revision>58</cp:revision>
  <dcterms:created xsi:type="dcterms:W3CDTF">2019-06-26T08:38:00Z</dcterms:created>
  <dcterms:modified xsi:type="dcterms:W3CDTF">2021-08-20T00:30:28Z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